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2" r:id="rId14"/>
    <p:sldId id="273" r:id="rId1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9" autoAdjust="0"/>
  </p:normalViewPr>
  <p:slideViewPr>
    <p:cSldViewPr>
      <p:cViewPr varScale="1">
        <p:scale>
          <a:sx n="90" d="100"/>
          <a:sy n="90" d="100"/>
        </p:scale>
        <p:origin x="432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for being the best student YOU can be!</a:t>
            </a:r>
          </a:p>
        </p:txBody>
      </p:sp>
      <p:pic>
        <p:nvPicPr>
          <p:cNvPr id="4" name="Picture 3" descr="external image ae_graduat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731">
            <a:off x="7827004" y="970592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If you’re new to the college, take the time to find what resources are available on campus and in the community.</a:t>
            </a:r>
          </a:p>
          <a:p>
            <a:pPr lvl="1"/>
            <a:r>
              <a:rPr lang="en-US" sz="2400" dirty="0"/>
              <a:t>Student Support Services</a:t>
            </a:r>
          </a:p>
          <a:p>
            <a:pPr lvl="1"/>
            <a:r>
              <a:rPr lang="en-US" sz="2400" dirty="0"/>
              <a:t>The Counseling Center</a:t>
            </a:r>
          </a:p>
          <a:p>
            <a:pPr lvl="1"/>
            <a:r>
              <a:rPr lang="en-US" sz="2400" dirty="0"/>
              <a:t>Mental Health Agencies</a:t>
            </a:r>
          </a:p>
          <a:p>
            <a:pPr lvl="1"/>
            <a:r>
              <a:rPr lang="en-US" sz="2400" dirty="0"/>
              <a:t>Non-profit Agencies</a:t>
            </a:r>
          </a:p>
          <a:p>
            <a:pPr lvl="1"/>
            <a:r>
              <a:rPr lang="en-US" sz="2400" dirty="0"/>
              <a:t>Religious Institutions</a:t>
            </a:r>
          </a:p>
          <a:p>
            <a:r>
              <a:rPr lang="en-US" sz="2800" dirty="0"/>
              <a:t>Get involved in organizations on campus.</a:t>
            </a:r>
          </a:p>
          <a:p>
            <a:r>
              <a:rPr lang="en-US" sz="2800" dirty="0"/>
              <a:t>Take on a leadership role.</a:t>
            </a:r>
          </a:p>
          <a:p>
            <a:r>
              <a:rPr lang="en-US" sz="2800" dirty="0"/>
              <a:t>Volunteer your time! </a:t>
            </a:r>
          </a:p>
        </p:txBody>
      </p:sp>
      <p:pic>
        <p:nvPicPr>
          <p:cNvPr id="4" name="Picture 3" descr="Why is it important to take charge of my own behavior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743200"/>
            <a:ext cx="2667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199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your FAFSA every year before the deadline! Opens October 1</a:t>
            </a:r>
            <a:r>
              <a:rPr lang="en-US" baseline="30000" dirty="0"/>
              <a:t>st</a:t>
            </a:r>
            <a:r>
              <a:rPr lang="en-US" dirty="0"/>
              <a:t> for the next academic year (i.e. October 1</a:t>
            </a:r>
            <a:r>
              <a:rPr lang="en-US" baseline="30000" dirty="0"/>
              <a:t>st</a:t>
            </a:r>
            <a:r>
              <a:rPr lang="en-US" dirty="0"/>
              <a:t> 2020 will be for 2021-2022 academic year.</a:t>
            </a:r>
          </a:p>
          <a:p>
            <a:r>
              <a:rPr lang="en-US" dirty="0"/>
              <a:t>Take the time to learn about available scholarships.</a:t>
            </a:r>
          </a:p>
          <a:p>
            <a:pPr lvl="1"/>
            <a:r>
              <a:rPr lang="en-US" dirty="0"/>
              <a:t>Financial Aid Office</a:t>
            </a:r>
          </a:p>
          <a:p>
            <a:pPr lvl="1"/>
            <a:r>
              <a:rPr lang="en-US" dirty="0"/>
              <a:t>Your Church</a:t>
            </a:r>
          </a:p>
          <a:p>
            <a:pPr lvl="1"/>
            <a:r>
              <a:rPr lang="en-US" dirty="0"/>
              <a:t>Your or your parents’ employers</a:t>
            </a:r>
          </a:p>
          <a:p>
            <a:pPr lvl="1"/>
            <a:r>
              <a:rPr lang="en-US" dirty="0"/>
              <a:t>Clubs and organizations</a:t>
            </a:r>
          </a:p>
          <a:p>
            <a:pPr lvl="1"/>
            <a:r>
              <a:rPr lang="en-US" dirty="0"/>
              <a:t>Resource books</a:t>
            </a:r>
          </a:p>
          <a:p>
            <a:r>
              <a:rPr lang="en-US" dirty="0"/>
              <a:t>Respond quickly to any requests for additional information/ documentation.</a:t>
            </a:r>
          </a:p>
          <a:p>
            <a:r>
              <a:rPr lang="en-US" dirty="0"/>
              <a:t>Keep up with any loans you </a:t>
            </a:r>
            <a:r>
              <a:rPr lang="en-US" dirty="0" err="1"/>
              <a:t>accept.A</a:t>
            </a:r>
            <a:r>
              <a:rPr lang="en-US" dirty="0"/>
              <a:t> </a:t>
            </a:r>
            <a:r>
              <a:rPr lang="en-US" dirty="0" err="1"/>
              <a:t>ttend</a:t>
            </a:r>
            <a:r>
              <a:rPr lang="en-US" dirty="0"/>
              <a:t> the SSS “Dealing with Student Loans” workshop. </a:t>
            </a:r>
          </a:p>
        </p:txBody>
      </p:sp>
      <p:pic>
        <p:nvPicPr>
          <p:cNvPr id="4" name="Picture 3" descr="external image fist_full_of_money_&lt;strong&gt;clip&lt;/strong&gt;_&lt;strong&gt;art&lt;/strong&gt;_229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991">
            <a:off x="9482942" y="2654770"/>
            <a:ext cx="2513181" cy="270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4953000"/>
          </a:xfrm>
        </p:spPr>
        <p:txBody>
          <a:bodyPr>
            <a:noAutofit/>
          </a:bodyPr>
          <a:lstStyle/>
          <a:p>
            <a:r>
              <a:rPr lang="en-US" sz="2800" dirty="0"/>
              <a:t>Realize that tuition does not include any other expenses.</a:t>
            </a:r>
          </a:p>
          <a:p>
            <a:r>
              <a:rPr lang="en-US" sz="2800" dirty="0"/>
              <a:t>Consider renting or buying used text books as opposed to buying new.</a:t>
            </a:r>
          </a:p>
          <a:p>
            <a:r>
              <a:rPr lang="en-US" sz="2800" dirty="0"/>
              <a:t>You may be bombarded with credit card offers – be responsible with your use of credit. Take the time to learn about the use of credit.</a:t>
            </a:r>
          </a:p>
          <a:p>
            <a:r>
              <a:rPr lang="en-US" sz="2800" dirty="0"/>
              <a:t>Get a checking account and learn how to keep your account balanced.</a:t>
            </a:r>
          </a:p>
          <a:p>
            <a:r>
              <a:rPr lang="en-US" sz="2800" dirty="0"/>
              <a:t>Set a realistic budget and stick to it. The habits you form now will pay off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248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and Advisement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Visit your advisor regularly to make sure you are on the right track for your degree.</a:t>
            </a:r>
          </a:p>
          <a:p>
            <a:r>
              <a:rPr lang="en-US" dirty="0"/>
              <a:t>Pay attention to deadlines (last day to drop with a “W,” last day to add a class, etc.)</a:t>
            </a:r>
          </a:p>
          <a:p>
            <a:r>
              <a:rPr lang="en-US" dirty="0"/>
              <a:t>Be sure you get signatures on forms dealing with adding or dropping courses. Keep copies of grades, drop forms, etc.</a:t>
            </a:r>
          </a:p>
          <a:p>
            <a:r>
              <a:rPr lang="en-US" dirty="0"/>
              <a:t>Select classes based on your own academic abilities.</a:t>
            </a:r>
          </a:p>
          <a:p>
            <a:r>
              <a:rPr lang="en-US" dirty="0"/>
              <a:t>Be aware that summer courses are condensed. There are also condensed courses offered during the semester. Same amount of work as a Fall or Spring class, but much shorter time frame.</a:t>
            </a:r>
          </a:p>
          <a:p>
            <a:r>
              <a:rPr lang="en-US" dirty="0"/>
              <a:t>Read the course catalog carefully!</a:t>
            </a:r>
          </a:p>
          <a:p>
            <a:r>
              <a:rPr lang="en-US" dirty="0"/>
              <a:t>Plan an alternate class schedule in case the class you want fill up.</a:t>
            </a:r>
          </a:p>
        </p:txBody>
      </p:sp>
    </p:spTree>
    <p:extLst>
      <p:ext uri="{BB962C8B-B14F-4D97-AF65-F5344CB8AC3E}">
        <p14:creationId xmlns:p14="http://schemas.microsoft.com/office/powerpoint/2010/main" val="6639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4800598" cy="5029200"/>
          </a:xfrm>
        </p:spPr>
        <p:txBody>
          <a:bodyPr/>
          <a:lstStyle/>
          <a:p>
            <a:r>
              <a:rPr lang="en-US" dirty="0"/>
              <a:t>College can be a tough transition.</a:t>
            </a:r>
          </a:p>
          <a:p>
            <a:r>
              <a:rPr lang="en-US" dirty="0"/>
              <a:t>Taking care of your mental and physical health is important!</a:t>
            </a:r>
          </a:p>
          <a:p>
            <a:r>
              <a:rPr lang="en-US" dirty="0"/>
              <a:t>The Student Health Center is a good resource on campus for a variety of free services.</a:t>
            </a:r>
          </a:p>
          <a:p>
            <a:r>
              <a:rPr lang="en-US" dirty="0"/>
              <a:t>For your mental health needs there are resources on campus and in the community.</a:t>
            </a:r>
          </a:p>
          <a:p>
            <a:r>
              <a:rPr lang="en-US" dirty="0"/>
              <a:t>Do not be afraid to ask for help if at any point you begin feeling overwhelmed.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785018"/>
            <a:ext cx="5859780" cy="546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5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wish someone would have told me 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181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Go to class!</a:t>
            </a:r>
          </a:p>
          <a:p>
            <a:r>
              <a:rPr lang="en-US" sz="3200" dirty="0"/>
              <a:t>Be on time for class, and stay the whole time!</a:t>
            </a:r>
          </a:p>
          <a:p>
            <a:r>
              <a:rPr lang="en-US" sz="3200" dirty="0"/>
              <a:t>Don’t be afraid to ask for help.</a:t>
            </a:r>
          </a:p>
          <a:p>
            <a:r>
              <a:rPr lang="en-US" sz="3200" dirty="0"/>
              <a:t>Join in all the activities you can.</a:t>
            </a:r>
          </a:p>
          <a:p>
            <a:r>
              <a:rPr lang="en-US" sz="3200" dirty="0"/>
              <a:t>Support systems are essential for survival and success</a:t>
            </a:r>
            <a:r>
              <a:rPr lang="en-US" dirty="0"/>
              <a:t>.</a:t>
            </a:r>
          </a:p>
          <a:p>
            <a:r>
              <a:rPr lang="en-US" sz="3200" dirty="0"/>
              <a:t>Online classes are NOT easier than face-to-face classes.</a:t>
            </a:r>
          </a:p>
          <a:p>
            <a:r>
              <a:rPr lang="en-US" sz="3200" dirty="0"/>
              <a:t>Good time management will go </a:t>
            </a:r>
            <a:r>
              <a:rPr lang="en-US" sz="3200"/>
              <a:t>a long way.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BAKERSBIOLOGYCLASS - Senteo Assess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2941" r="2378" b="2941"/>
          <a:stretch/>
        </p:blipFill>
        <p:spPr>
          <a:xfrm>
            <a:off x="9256711" y="1765005"/>
            <a:ext cx="2819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Professors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10058400" cy="49530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Meet with your professor during their posted office hours.</a:t>
            </a:r>
          </a:p>
          <a:p>
            <a:r>
              <a:rPr lang="en-US" sz="3200" dirty="0"/>
              <a:t>Talk to other students who have had that professor before.</a:t>
            </a:r>
          </a:p>
          <a:p>
            <a:r>
              <a:rPr lang="en-US" sz="3200" dirty="0"/>
              <a:t>Make sure your professor knows your name.</a:t>
            </a:r>
          </a:p>
          <a:p>
            <a:r>
              <a:rPr lang="en-US" sz="3200" dirty="0"/>
              <a:t>What irritates professors and instructors?</a:t>
            </a:r>
          </a:p>
          <a:p>
            <a:pPr lvl="1"/>
            <a:r>
              <a:rPr lang="en-US" sz="2800" dirty="0"/>
              <a:t>Sleeping in class</a:t>
            </a:r>
          </a:p>
          <a:p>
            <a:pPr lvl="1"/>
            <a:r>
              <a:rPr lang="en-US" sz="2800" dirty="0"/>
              <a:t>Not going to class</a:t>
            </a:r>
          </a:p>
          <a:p>
            <a:pPr lvl="1"/>
            <a:r>
              <a:rPr lang="en-US" sz="2800" dirty="0"/>
              <a:t>Failure to read the syllabus</a:t>
            </a:r>
          </a:p>
          <a:p>
            <a:pPr lvl="1"/>
            <a:r>
              <a:rPr lang="en-US" sz="2800" dirty="0"/>
              <a:t>Excuses / Irresponsibility</a:t>
            </a:r>
          </a:p>
          <a:p>
            <a:pPr lvl="1"/>
            <a:r>
              <a:rPr lang="en-US" sz="2800" dirty="0"/>
              <a:t>Cell phones</a:t>
            </a:r>
          </a:p>
        </p:txBody>
      </p:sp>
      <p:pic>
        <p:nvPicPr>
          <p:cNvPr id="5" name="Picture 4" descr="salah satu blogger yang ngomel-ngomel sehabis repot mengedit blogrol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74" y="3962400"/>
            <a:ext cx="2200275" cy="2847975"/>
          </a:xfrm>
          <a:prstGeom prst="rect">
            <a:avLst/>
          </a:prstGeom>
        </p:spPr>
      </p:pic>
      <p:pic>
        <p:nvPicPr>
          <p:cNvPr id="6" name="Picture 5" descr="Lemon Lime Moon: Septem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4038600"/>
            <a:ext cx="2776538" cy="14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00200"/>
            <a:ext cx="10363200" cy="5257800"/>
          </a:xfrm>
        </p:spPr>
        <p:txBody>
          <a:bodyPr>
            <a:noAutofit/>
          </a:bodyPr>
          <a:lstStyle/>
          <a:p>
            <a:r>
              <a:rPr lang="en-US" sz="2800" dirty="0"/>
              <a:t>Clear, concise notes are better than long complicated ones. Focus on the main points.</a:t>
            </a:r>
          </a:p>
          <a:p>
            <a:r>
              <a:rPr lang="en-US" sz="2800" dirty="0"/>
              <a:t>Use loose leaf paper and a three-ring binder instead of spiral bound notebooks.</a:t>
            </a:r>
          </a:p>
          <a:p>
            <a:r>
              <a:rPr lang="en-US" sz="2800" dirty="0"/>
              <a:t>Take notes while you read.</a:t>
            </a:r>
          </a:p>
          <a:p>
            <a:r>
              <a:rPr lang="en-US" sz="2800" dirty="0"/>
              <a:t>Cornell Method of note taking.</a:t>
            </a:r>
          </a:p>
          <a:p>
            <a:r>
              <a:rPr lang="en-US" sz="2800" dirty="0"/>
              <a:t>During lecture, sit at the front of the class to avoid distractions.</a:t>
            </a:r>
          </a:p>
          <a:p>
            <a:r>
              <a:rPr lang="en-US" sz="2800" dirty="0"/>
              <a:t>Ask questions if you do not understand something.</a:t>
            </a:r>
          </a:p>
          <a:p>
            <a:r>
              <a:rPr lang="en-US" sz="2800" dirty="0"/>
              <a:t>Try to rewrite your notes from memory.</a:t>
            </a:r>
          </a:p>
        </p:txBody>
      </p:sp>
      <p:pic>
        <p:nvPicPr>
          <p:cNvPr id="6" name="Picture 5" descr="The IPKat: Monday miscellan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048000"/>
            <a:ext cx="2703109" cy="17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Learn to say “NO”</a:t>
            </a:r>
          </a:p>
          <a:p>
            <a:r>
              <a:rPr lang="en-US" sz="2800" dirty="0"/>
              <a:t>Track where you are spending your time for 1 week to figure out your strengths and challenges.</a:t>
            </a:r>
          </a:p>
          <a:p>
            <a:r>
              <a:rPr lang="en-US" sz="2800" dirty="0"/>
              <a:t>Prioritize and use “To-Do” lists.</a:t>
            </a:r>
          </a:p>
          <a:p>
            <a:r>
              <a:rPr lang="en-US" sz="2800" dirty="0"/>
              <a:t>Use a planner to keep track of appointments, due dates, and other important events.</a:t>
            </a:r>
          </a:p>
          <a:p>
            <a:r>
              <a:rPr lang="en-US" sz="2800" dirty="0"/>
              <a:t>Set aside regular time for online classes.</a:t>
            </a:r>
          </a:p>
          <a:p>
            <a:r>
              <a:rPr lang="en-US" sz="2800" dirty="0"/>
              <a:t>Avoid cramming for tests and “all-nighters.”</a:t>
            </a:r>
          </a:p>
          <a:p>
            <a:r>
              <a:rPr lang="en-US" sz="2800" dirty="0"/>
              <a:t>Don’t procrastinate!</a:t>
            </a:r>
          </a:p>
        </p:txBody>
      </p:sp>
      <p:pic>
        <p:nvPicPr>
          <p:cNvPr id="4" name="Picture 3" descr="Inviting all residents, business owners, recreational users and other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4343400"/>
            <a:ext cx="2581275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1270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98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Study, Study, Study!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76400"/>
            <a:ext cx="11201400" cy="5181600"/>
          </a:xfrm>
        </p:spPr>
        <p:txBody>
          <a:bodyPr>
            <a:noAutofit/>
          </a:bodyPr>
          <a:lstStyle/>
          <a:p>
            <a:r>
              <a:rPr lang="en-US" sz="2800" dirty="0"/>
              <a:t>Find a comfortable (not TOO comfortable), well lit place.</a:t>
            </a:r>
          </a:p>
          <a:p>
            <a:r>
              <a:rPr lang="en-US" sz="2800" dirty="0"/>
              <a:t>Clear your work space and keep it organized.</a:t>
            </a:r>
          </a:p>
          <a:p>
            <a:r>
              <a:rPr lang="en-US" sz="2800" dirty="0"/>
              <a:t>Pick your best time.</a:t>
            </a:r>
          </a:p>
          <a:p>
            <a:r>
              <a:rPr lang="en-US" sz="2800" dirty="0"/>
              <a:t>Know your learning style – visual, auditory, kinesthetic, or a combination.</a:t>
            </a:r>
          </a:p>
          <a:p>
            <a:r>
              <a:rPr lang="en-US" sz="2800" dirty="0"/>
              <a:t>Study in 30-45 minute increments with regular breaks.</a:t>
            </a:r>
          </a:p>
          <a:p>
            <a:r>
              <a:rPr lang="en-US" sz="2800" dirty="0"/>
              <a:t>Read your assigned chapters, passages, etc. BEFORE class! Take notes while you read.</a:t>
            </a:r>
          </a:p>
          <a:p>
            <a:r>
              <a:rPr lang="en-US" sz="2800" dirty="0"/>
              <a:t>Consider forming a study group.</a:t>
            </a:r>
          </a:p>
          <a:p>
            <a:r>
              <a:rPr lang="en-US" sz="2800" dirty="0"/>
              <a:t>Tutoring is not a bad thing and it is not just for students who are failing.</a:t>
            </a:r>
          </a:p>
        </p:txBody>
      </p:sp>
      <p:pic>
        <p:nvPicPr>
          <p:cNvPr id="5" name="Picture 4" descr="Tips for Surviving &lt;strong&gt;College&lt;/strong&gt; | Malaysia &lt;strong&gt;Students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552">
            <a:off x="9616793" y="509587"/>
            <a:ext cx="2368584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23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SQ4R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4953000"/>
          </a:xfrm>
        </p:spPr>
        <p:txBody>
          <a:bodyPr>
            <a:noAutofit/>
          </a:bodyPr>
          <a:lstStyle/>
          <a:p>
            <a:r>
              <a:rPr lang="en-US" sz="2800" dirty="0"/>
              <a:t>S = Survey</a:t>
            </a:r>
          </a:p>
          <a:p>
            <a:pPr lvl="1"/>
            <a:r>
              <a:rPr lang="en-US" sz="2400" dirty="0"/>
              <a:t>Preview the assignment/material that you are going to be studying.</a:t>
            </a:r>
          </a:p>
          <a:p>
            <a:r>
              <a:rPr lang="en-US" sz="2800" dirty="0"/>
              <a:t>Q = Question</a:t>
            </a:r>
          </a:p>
          <a:p>
            <a:pPr lvl="1"/>
            <a:r>
              <a:rPr lang="en-US" sz="2400" dirty="0"/>
              <a:t>Form questions about the material by looking at the title, headings, etc.</a:t>
            </a:r>
          </a:p>
          <a:p>
            <a:r>
              <a:rPr lang="en-US" sz="2800" dirty="0"/>
              <a:t>4R = Read, Recite, Record, Review</a:t>
            </a:r>
          </a:p>
          <a:p>
            <a:pPr lvl="1"/>
            <a:r>
              <a:rPr lang="en-US" sz="2400" dirty="0"/>
              <a:t>Read the material.</a:t>
            </a:r>
          </a:p>
          <a:p>
            <a:pPr lvl="1"/>
            <a:r>
              <a:rPr lang="en-US" sz="2400" dirty="0"/>
              <a:t>Recite what you have read in your own words.</a:t>
            </a:r>
          </a:p>
          <a:p>
            <a:pPr lvl="1"/>
            <a:r>
              <a:rPr lang="en-US" sz="2400" dirty="0"/>
              <a:t>Record your answers to the questions you formed and important information.</a:t>
            </a:r>
          </a:p>
          <a:p>
            <a:pPr lvl="1"/>
            <a:r>
              <a:rPr lang="en-US" sz="2400" dirty="0"/>
              <a:t>Review the reading, your questions, your notes and do so regularly.</a:t>
            </a:r>
          </a:p>
        </p:txBody>
      </p:sp>
      <p:pic>
        <p:nvPicPr>
          <p:cNvPr id="4" name="Picture 3" descr="The English Corner 6º: Interesting th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285">
            <a:off x="9238430" y="556419"/>
            <a:ext cx="2473268" cy="1854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029200"/>
          </a:xfrm>
        </p:spPr>
        <p:txBody>
          <a:bodyPr>
            <a:noAutofit/>
          </a:bodyPr>
          <a:lstStyle/>
          <a:p>
            <a:r>
              <a:rPr lang="en-US" dirty="0"/>
              <a:t>Ask questions to clarify what your instructor wants.</a:t>
            </a:r>
          </a:p>
          <a:p>
            <a:r>
              <a:rPr lang="en-US" dirty="0"/>
              <a:t>Know your deadline. </a:t>
            </a:r>
          </a:p>
          <a:p>
            <a:r>
              <a:rPr lang="en-US" dirty="0"/>
              <a:t>Break the assignment into smaller portions: Pick a topic, find resources, rough draft, re-write, proofread, final draft.</a:t>
            </a:r>
          </a:p>
          <a:p>
            <a:r>
              <a:rPr lang="en-US" dirty="0"/>
              <a:t>Don’t be afraid to express a unique opinion – just be sure you are able to support it.</a:t>
            </a:r>
          </a:p>
          <a:p>
            <a:r>
              <a:rPr lang="en-US" dirty="0"/>
              <a:t>Become familiar with the library and all of its resources.</a:t>
            </a:r>
          </a:p>
          <a:p>
            <a:r>
              <a:rPr lang="en-US" dirty="0"/>
              <a:t>Don’t rely on spellcheck.</a:t>
            </a:r>
          </a:p>
          <a:p>
            <a:r>
              <a:rPr lang="en-US" dirty="0"/>
              <a:t>Be sure to proofread and get 2 or 3 other people to proofread as well.</a:t>
            </a:r>
          </a:p>
          <a:p>
            <a:r>
              <a:rPr lang="en-US" dirty="0"/>
              <a:t>Do not plagiarize!</a:t>
            </a:r>
          </a:p>
        </p:txBody>
      </p:sp>
      <p:pic>
        <p:nvPicPr>
          <p:cNvPr id="4" name="Picture 3" descr="&lt;strong&gt;Essay&lt;/strong&gt; Prompt for 12th Grade AP Litera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98">
            <a:off x="9401172" y="400928"/>
            <a:ext cx="2530479" cy="210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C2692A-3A80-42FB-AABD-E85604AFC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719" y="1409700"/>
            <a:ext cx="4416552" cy="609600"/>
          </a:xfrm>
        </p:spPr>
        <p:txBody>
          <a:bodyPr/>
          <a:lstStyle/>
          <a:p>
            <a:r>
              <a:rPr lang="en-US" dirty="0"/>
              <a:t>Objective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89012" y="2057400"/>
            <a:ext cx="4949953" cy="4648200"/>
          </a:xfrm>
        </p:spPr>
        <p:txBody>
          <a:bodyPr>
            <a:noAutofit/>
          </a:bodyPr>
          <a:lstStyle/>
          <a:p>
            <a:r>
              <a:rPr lang="en-US" sz="2800" dirty="0"/>
              <a:t>Look over the exam to determine the types of questions.</a:t>
            </a:r>
          </a:p>
          <a:p>
            <a:r>
              <a:rPr lang="en-US" sz="2800" dirty="0"/>
              <a:t>Note the exams scoring rules.</a:t>
            </a:r>
          </a:p>
          <a:p>
            <a:r>
              <a:rPr lang="en-US" sz="2800" dirty="0"/>
              <a:t>Answer the “easy” questions first.</a:t>
            </a:r>
          </a:p>
          <a:p>
            <a:r>
              <a:rPr lang="en-US" sz="2800" dirty="0"/>
              <a:t>Mark difficult questions and return to them later.</a:t>
            </a:r>
          </a:p>
          <a:p>
            <a:r>
              <a:rPr lang="en-US" sz="2800" dirty="0"/>
              <a:t>Eliminate wrong choices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BAC768-F32D-43D2-AC34-1601F0462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208" y="1409700"/>
            <a:ext cx="4416552" cy="762000"/>
          </a:xfrm>
        </p:spPr>
        <p:txBody>
          <a:bodyPr/>
          <a:lstStyle/>
          <a:p>
            <a:r>
              <a:rPr lang="en-US" dirty="0"/>
              <a:t>Essay Tests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FEA8EF-B9CF-467F-BD70-29C73DE65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208" y="2057400"/>
            <a:ext cx="5280404" cy="4648200"/>
          </a:xfrm>
        </p:spPr>
        <p:txBody>
          <a:bodyPr>
            <a:normAutofit/>
          </a:bodyPr>
          <a:lstStyle/>
          <a:p>
            <a:r>
              <a:rPr lang="en-US" dirty="0"/>
              <a:t>Plan your time wisely.</a:t>
            </a:r>
          </a:p>
          <a:p>
            <a:r>
              <a:rPr lang="en-US" dirty="0"/>
              <a:t>Read through the exam first.</a:t>
            </a:r>
          </a:p>
          <a:p>
            <a:r>
              <a:rPr lang="en-US" dirty="0"/>
              <a:t>Pay attention to directions and “clue” words/phrases in the question.</a:t>
            </a:r>
          </a:p>
          <a:p>
            <a:pPr lvl="1"/>
            <a:r>
              <a:rPr lang="en-US" dirty="0"/>
              <a:t>Compare/Contrast</a:t>
            </a:r>
          </a:p>
          <a:p>
            <a:pPr lvl="1"/>
            <a:r>
              <a:rPr lang="en-US" dirty="0"/>
              <a:t>Analyze</a:t>
            </a:r>
          </a:p>
          <a:p>
            <a:pPr lvl="1"/>
            <a:r>
              <a:rPr lang="en-US" dirty="0"/>
              <a:t>Summarize</a:t>
            </a:r>
          </a:p>
          <a:p>
            <a:r>
              <a:rPr lang="en-US" dirty="0"/>
              <a:t>Make sure you have correct spelling, punctuation, and grammar (and if handwritten make sure it’s legible!)</a:t>
            </a:r>
          </a:p>
        </p:txBody>
      </p:sp>
      <p:pic>
        <p:nvPicPr>
          <p:cNvPr id="5" name="Picture 4" descr="to better prepare you for the Biology Keystone &lt;strong&gt;Exams&lt;/strong&gt; and our &lt;strong&gt;exams&lt;/strong&gt; ...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524800"/>
            <a:ext cx="2124190" cy="30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576</TotalTime>
  <Words>1084</Words>
  <Application>Microsoft Office PowerPoint</Application>
  <PresentationFormat>Custom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Chalkboard 16x9</vt:lpstr>
      <vt:lpstr>Student Success</vt:lpstr>
      <vt:lpstr>I wish someone would have told me …</vt:lpstr>
      <vt:lpstr>Dealing with Professors</vt:lpstr>
      <vt:lpstr>Taking Notes</vt:lpstr>
      <vt:lpstr>Time Management</vt:lpstr>
      <vt:lpstr>Study, Study, Study!</vt:lpstr>
      <vt:lpstr>SQ4R</vt:lpstr>
      <vt:lpstr>Writing Assignments</vt:lpstr>
      <vt:lpstr>Test Tips</vt:lpstr>
      <vt:lpstr>Community Resources </vt:lpstr>
      <vt:lpstr>Financial Aid</vt:lpstr>
      <vt:lpstr>Money Matters</vt:lpstr>
      <vt:lpstr>Registration and Advisement</vt:lpstr>
      <vt:lpstr>Ask For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</dc:title>
  <dc:creator>Harrison, Catherine M.</dc:creator>
  <cp:lastModifiedBy>Harrison, Catherine M.</cp:lastModifiedBy>
  <cp:revision>35</cp:revision>
  <cp:lastPrinted>2017-09-11T12:13:59Z</cp:lastPrinted>
  <dcterms:created xsi:type="dcterms:W3CDTF">2017-08-10T19:45:07Z</dcterms:created>
  <dcterms:modified xsi:type="dcterms:W3CDTF">2020-04-14T12:42:15Z</dcterms:modified>
</cp:coreProperties>
</file>