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65" r:id="rId3"/>
    <p:sldId id="266" r:id="rId4"/>
    <p:sldId id="257" r:id="rId5"/>
    <p:sldId id="258" r:id="rId6"/>
    <p:sldId id="259" r:id="rId7"/>
    <p:sldId id="260" r:id="rId8"/>
    <p:sldId id="261" r:id="rId9"/>
    <p:sldId id="262" r:id="rId10"/>
    <p:sldId id="263" r:id="rId11"/>
    <p:sldId id="264" r:id="rId12"/>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9" d="100"/>
          <a:sy n="119" d="100"/>
        </p:scale>
        <p:origin x="108" y="312"/>
      </p:cViewPr>
      <p:guideLst>
        <p:guide orient="horz" pos="2160"/>
        <p:guide pos="3840"/>
      </p:guideLst>
    </p:cSldViewPr>
  </p:slideViewPr>
  <p:notesTextViewPr>
    <p:cViewPr>
      <p:scale>
        <a:sx n="1" d="1"/>
        <a:sy n="1" d="1"/>
      </p:scale>
      <p:origin x="0" y="0"/>
    </p:cViewPr>
  </p:notesTextViewPr>
  <p:notesViewPr>
    <p:cSldViewPr snapToGrid="0" showGuides="1">
      <p:cViewPr varScale="1">
        <p:scale>
          <a:sx n="99" d="100"/>
          <a:sy n="99" d="100"/>
        </p:scale>
        <p:origin x="3570" y="8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992EA6B3-AB44-44F2-B1A0-2F501BFDE843}" type="datetimeFigureOut">
              <a:rPr lang="en-US" smtClean="0"/>
              <a:t>10/4/2022</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C05AED93-2272-4321-AD9D-AD9BF13F7289}" type="slidenum">
              <a:rPr lang="en-US" smtClean="0"/>
              <a:t>‹#›</a:t>
            </a:fld>
            <a:endParaRPr lang="en-US"/>
          </a:p>
        </p:txBody>
      </p:sp>
    </p:spTree>
    <p:extLst>
      <p:ext uri="{BB962C8B-B14F-4D97-AF65-F5344CB8AC3E}">
        <p14:creationId xmlns:p14="http://schemas.microsoft.com/office/powerpoint/2010/main" val="194303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819150"/>
            <a:ext cx="5578475"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AED93-2272-4321-AD9D-AD9BF13F7289}" type="slidenum">
              <a:rPr lang="en-US" smtClean="0"/>
              <a:t>6</a:t>
            </a:fld>
            <a:endParaRPr lang="en-US" dirty="0"/>
          </a:p>
        </p:txBody>
      </p:sp>
    </p:spTree>
    <p:extLst>
      <p:ext uri="{BB962C8B-B14F-4D97-AF65-F5344CB8AC3E}">
        <p14:creationId xmlns:p14="http://schemas.microsoft.com/office/powerpoint/2010/main" val="196381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88CD93-B7BB-45FB-A583-54A580D7F5C7}"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108284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8CD93-B7BB-45FB-A583-54A580D7F5C7}"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375918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8CD93-B7BB-45FB-A583-54A580D7F5C7}"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88026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8CD93-B7BB-45FB-A583-54A580D7F5C7}"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392107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88CD93-B7BB-45FB-A583-54A580D7F5C7}"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33484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88CD93-B7BB-45FB-A583-54A580D7F5C7}"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159184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88CD93-B7BB-45FB-A583-54A580D7F5C7}" type="datetimeFigureOut">
              <a:rPr lang="en-US" smtClean="0"/>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68798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88CD93-B7BB-45FB-A583-54A580D7F5C7}" type="datetimeFigureOut">
              <a:rPr lang="en-US" smtClean="0"/>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358534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8CD93-B7BB-45FB-A583-54A580D7F5C7}" type="datetimeFigureOut">
              <a:rPr lang="en-US" smtClean="0"/>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58203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88CD93-B7BB-45FB-A583-54A580D7F5C7}"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336450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88CD93-B7BB-45FB-A583-54A580D7F5C7}"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A8F753-BDCD-455A-BF69-053A8C1215AE}" type="slidenum">
              <a:rPr lang="en-US" smtClean="0"/>
              <a:t>‹#›</a:t>
            </a:fld>
            <a:endParaRPr lang="en-US"/>
          </a:p>
        </p:txBody>
      </p:sp>
    </p:spTree>
    <p:extLst>
      <p:ext uri="{BB962C8B-B14F-4D97-AF65-F5344CB8AC3E}">
        <p14:creationId xmlns:p14="http://schemas.microsoft.com/office/powerpoint/2010/main" val="139299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8CD93-B7BB-45FB-A583-54A580D7F5C7}" type="datetimeFigureOut">
              <a:rPr lang="en-US" smtClean="0"/>
              <a:t>10/4/2022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8F753-BDCD-455A-BF69-053A8C1215AE}" type="slidenum">
              <a:rPr lang="en-US" smtClean="0"/>
              <a:t>‹#›</a:t>
            </a:fld>
            <a:endParaRPr lang="en-US"/>
          </a:p>
        </p:txBody>
      </p:sp>
    </p:spTree>
    <p:extLst>
      <p:ext uri="{BB962C8B-B14F-4D97-AF65-F5344CB8AC3E}">
        <p14:creationId xmlns:p14="http://schemas.microsoft.com/office/powerpoint/2010/main" val="72867346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D9A-6732-4916-91A3-10B5D201B2E7}"/>
              </a:ext>
            </a:extLst>
          </p:cNvPr>
          <p:cNvSpPr>
            <a:spLocks noGrp="1"/>
          </p:cNvSpPr>
          <p:nvPr>
            <p:ph type="ctrTitle"/>
          </p:nvPr>
        </p:nvSpPr>
        <p:spPr/>
        <p:txBody>
          <a:bodyPr/>
          <a:lstStyle/>
          <a:p>
            <a:r>
              <a:rPr lang="en-US" dirty="0"/>
              <a:t>Ellucian Advise</a:t>
            </a:r>
          </a:p>
        </p:txBody>
      </p:sp>
      <p:sp>
        <p:nvSpPr>
          <p:cNvPr id="3" name="Subtitle 2">
            <a:extLst>
              <a:ext uri="{FF2B5EF4-FFF2-40B4-BE49-F238E27FC236}">
                <a16:creationId xmlns:a16="http://schemas.microsoft.com/office/drawing/2014/main" id="{10D9920F-59BC-4E43-887A-6ECE79A49FD0}"/>
              </a:ext>
            </a:extLst>
          </p:cNvPr>
          <p:cNvSpPr>
            <a:spLocks noGrp="1"/>
          </p:cNvSpPr>
          <p:nvPr>
            <p:ph type="subTitle" idx="1"/>
          </p:nvPr>
        </p:nvSpPr>
        <p:spPr>
          <a:xfrm>
            <a:off x="1524000" y="3623469"/>
            <a:ext cx="9144000" cy="1655762"/>
          </a:xfrm>
        </p:spPr>
        <p:txBody>
          <a:bodyPr>
            <a:normAutofit/>
          </a:bodyPr>
          <a:lstStyle/>
          <a:p>
            <a:r>
              <a:rPr lang="en-US" dirty="0"/>
              <a:t>Training Introduction</a:t>
            </a:r>
          </a:p>
          <a:p>
            <a:r>
              <a:rPr lang="en-US" dirty="0"/>
              <a:t>Faculty Institute</a:t>
            </a:r>
          </a:p>
          <a:p>
            <a:r>
              <a:rPr lang="en-US" dirty="0"/>
              <a:t>Fall 2022</a:t>
            </a:r>
          </a:p>
        </p:txBody>
      </p:sp>
      <p:pic>
        <p:nvPicPr>
          <p:cNvPr id="5" name="Picture 4">
            <a:extLst>
              <a:ext uri="{FF2B5EF4-FFF2-40B4-BE49-F238E27FC236}">
                <a16:creationId xmlns:a16="http://schemas.microsoft.com/office/drawing/2014/main" id="{FC576799-D1EF-4470-BB64-7578B99A6F65}"/>
              </a:ext>
            </a:extLst>
          </p:cNvPr>
          <p:cNvPicPr>
            <a:picLocks noChangeAspect="1"/>
          </p:cNvPicPr>
          <p:nvPr/>
        </p:nvPicPr>
        <p:blipFill>
          <a:blip r:embed="rId2"/>
          <a:stretch>
            <a:fillRect/>
          </a:stretch>
        </p:blipFill>
        <p:spPr>
          <a:xfrm>
            <a:off x="-257175" y="6351"/>
            <a:ext cx="12192000" cy="2400300"/>
          </a:xfrm>
          <a:prstGeom prst="rect">
            <a:avLst/>
          </a:prstGeom>
        </p:spPr>
      </p:pic>
    </p:spTree>
    <p:extLst>
      <p:ext uri="{BB962C8B-B14F-4D97-AF65-F5344CB8AC3E}">
        <p14:creationId xmlns:p14="http://schemas.microsoft.com/office/powerpoint/2010/main" val="832893266"/>
      </p:ext>
    </p:extLst>
  </p:cSld>
  <p:clrMapOvr>
    <a:masterClrMapping/>
  </p:clrMapOvr>
  <mc:AlternateContent xmlns:mc="http://schemas.openxmlformats.org/markup-compatibility/2006">
    <mc:Choice xmlns:p14="http://schemas.microsoft.com/office/powerpoint/2010/main" Requires="p14">
      <p:transition spd="slow" p14:dur="2000" advTm="2911"/>
    </mc:Choice>
    <mc:Fallback>
      <p:transition spd="slow" advTm="291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D41ED-2D9A-44C0-897D-D278BBBDD3A3}"/>
              </a:ext>
            </a:extLst>
          </p:cNvPr>
          <p:cNvSpPr>
            <a:spLocks noGrp="1"/>
          </p:cNvSpPr>
          <p:nvPr>
            <p:ph type="title"/>
          </p:nvPr>
        </p:nvSpPr>
        <p:spPr/>
        <p:txBody>
          <a:bodyPr/>
          <a:lstStyle/>
          <a:p>
            <a:r>
              <a:rPr lang="en-US" dirty="0"/>
              <a:t>Student Information Screen</a:t>
            </a:r>
          </a:p>
        </p:txBody>
      </p:sp>
      <p:sp>
        <p:nvSpPr>
          <p:cNvPr id="3" name="Content Placeholder 2">
            <a:extLst>
              <a:ext uri="{FF2B5EF4-FFF2-40B4-BE49-F238E27FC236}">
                <a16:creationId xmlns:a16="http://schemas.microsoft.com/office/drawing/2014/main" id="{FC32733F-3488-4DE6-B0BF-24A24253615A}"/>
              </a:ext>
            </a:extLst>
          </p:cNvPr>
          <p:cNvSpPr>
            <a:spLocks noGrp="1"/>
          </p:cNvSpPr>
          <p:nvPr>
            <p:ph idx="1"/>
          </p:nvPr>
        </p:nvSpPr>
        <p:spPr/>
        <p:txBody>
          <a:bodyPr>
            <a:normAutofit fontScale="85000" lnSpcReduction="20000"/>
          </a:bodyPr>
          <a:lstStyle/>
          <a:p>
            <a:pPr lvl="0"/>
            <a:r>
              <a:rPr lang="en-US" dirty="0"/>
              <a:t>Data found on the student’s record.</a:t>
            </a:r>
          </a:p>
          <a:p>
            <a:pPr lvl="0"/>
            <a:r>
              <a:rPr lang="en-US" dirty="0"/>
              <a:t>Top gray section, student name, </a:t>
            </a:r>
            <a:r>
              <a:rPr lang="en-US" dirty="0" err="1"/>
              <a:t>erp</a:t>
            </a:r>
            <a:r>
              <a:rPr lang="en-US" dirty="0"/>
              <a:t> id, email, phone stay at top</a:t>
            </a:r>
          </a:p>
          <a:p>
            <a:pPr lvl="1"/>
            <a:r>
              <a:rPr lang="en-US" dirty="0"/>
              <a:t>Anything wrong must be fixed in Banner</a:t>
            </a:r>
          </a:p>
          <a:p>
            <a:pPr lvl="1"/>
            <a:r>
              <a:rPr lang="en-US" dirty="0"/>
              <a:t>Always stays on top when scrolling</a:t>
            </a:r>
          </a:p>
          <a:p>
            <a:pPr lvl="1"/>
            <a:r>
              <a:rPr lang="en-US" dirty="0"/>
              <a:t>If restriction on student record it will stay on top as well.</a:t>
            </a:r>
          </a:p>
          <a:p>
            <a:pPr lvl="0"/>
            <a:r>
              <a:rPr lang="en-US" dirty="0"/>
              <a:t>Three lines next to name to jump to a section</a:t>
            </a:r>
          </a:p>
          <a:p>
            <a:pPr lvl="0"/>
            <a:r>
              <a:rPr lang="en-US" dirty="0"/>
              <a:t>Restrictions - Yellow banner, when do they drop off</a:t>
            </a:r>
          </a:p>
          <a:p>
            <a:pPr lvl="0"/>
            <a:r>
              <a:rPr lang="en-US" dirty="0"/>
              <a:t>Scroll through student record and open up data sheet views</a:t>
            </a:r>
          </a:p>
          <a:p>
            <a:pPr lvl="0"/>
            <a:r>
              <a:rPr lang="en-US" dirty="0"/>
              <a:t>Indicators – Sticky note on student record – Bring info about student to forefront, Indicators only show if student meets the condition for the indicator. If indicators were in the past, they show up as inactive.</a:t>
            </a:r>
          </a:p>
          <a:p>
            <a:pPr lvl="0"/>
            <a:r>
              <a:rPr lang="en-US" dirty="0"/>
              <a:t>Success Score – Based on rules developed by team.  Ran weekly. </a:t>
            </a:r>
          </a:p>
          <a:p>
            <a:pPr marL="0" indent="0">
              <a:buNone/>
            </a:pPr>
            <a:endParaRPr lang="en-US" dirty="0"/>
          </a:p>
        </p:txBody>
      </p:sp>
    </p:spTree>
    <p:extLst>
      <p:ext uri="{BB962C8B-B14F-4D97-AF65-F5344CB8AC3E}">
        <p14:creationId xmlns:p14="http://schemas.microsoft.com/office/powerpoint/2010/main" val="1308749278"/>
      </p:ext>
    </p:extLst>
  </p:cSld>
  <p:clrMapOvr>
    <a:masterClrMapping/>
  </p:clrMapOvr>
  <mc:AlternateContent xmlns:mc="http://schemas.openxmlformats.org/markup-compatibility/2006">
    <mc:Choice xmlns:p14="http://schemas.microsoft.com/office/powerpoint/2010/main" Requires="p14">
      <p:transition spd="slow" p14:dur="2000" advTm="3896"/>
    </mc:Choice>
    <mc:Fallback>
      <p:transition spd="slow" advTm="389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CD28A-F104-487B-9383-F08854F82525}"/>
              </a:ext>
            </a:extLst>
          </p:cNvPr>
          <p:cNvSpPr>
            <a:spLocks noGrp="1"/>
          </p:cNvSpPr>
          <p:nvPr>
            <p:ph type="title"/>
          </p:nvPr>
        </p:nvSpPr>
        <p:spPr/>
        <p:txBody>
          <a:bodyPr/>
          <a:lstStyle/>
          <a:p>
            <a:r>
              <a:rPr lang="en-US" dirty="0"/>
              <a:t>Additional Training:</a:t>
            </a:r>
          </a:p>
        </p:txBody>
      </p:sp>
      <p:sp>
        <p:nvSpPr>
          <p:cNvPr id="4" name="Text Placeholder 3">
            <a:extLst>
              <a:ext uri="{FF2B5EF4-FFF2-40B4-BE49-F238E27FC236}">
                <a16:creationId xmlns:a16="http://schemas.microsoft.com/office/drawing/2014/main" id="{7303A858-FA07-47A7-8ADD-D2D7E790D3DB}"/>
              </a:ext>
            </a:extLst>
          </p:cNvPr>
          <p:cNvSpPr>
            <a:spLocks noGrp="1"/>
          </p:cNvSpPr>
          <p:nvPr>
            <p:ph idx="1"/>
          </p:nvPr>
        </p:nvSpPr>
        <p:spPr/>
        <p:txBody>
          <a:bodyPr/>
          <a:lstStyle/>
          <a:p>
            <a:r>
              <a:rPr lang="en-US" dirty="0"/>
              <a:t>Carolyn Kirby, Director</a:t>
            </a:r>
          </a:p>
          <a:p>
            <a:r>
              <a:rPr lang="en-US" dirty="0"/>
              <a:t>Academic Success Center</a:t>
            </a:r>
          </a:p>
          <a:p>
            <a:r>
              <a:rPr lang="en-US" dirty="0"/>
              <a:t>Basic Science 110</a:t>
            </a:r>
          </a:p>
          <a:p>
            <a:r>
              <a:rPr lang="en-US" dirty="0"/>
              <a:t>(304) 327-4098</a:t>
            </a:r>
          </a:p>
          <a:p>
            <a:r>
              <a:rPr lang="en-US" dirty="0"/>
              <a:t>ckirby@bluefieldstate.edu</a:t>
            </a:r>
          </a:p>
        </p:txBody>
      </p:sp>
    </p:spTree>
    <p:extLst>
      <p:ext uri="{BB962C8B-B14F-4D97-AF65-F5344CB8AC3E}">
        <p14:creationId xmlns:p14="http://schemas.microsoft.com/office/powerpoint/2010/main" val="19982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DE64B-E371-4BA5-A31D-33120B6F4E1E}"/>
              </a:ext>
            </a:extLst>
          </p:cNvPr>
          <p:cNvSpPr>
            <a:spLocks noGrp="1"/>
          </p:cNvSpPr>
          <p:nvPr>
            <p:ph type="title"/>
          </p:nvPr>
        </p:nvSpPr>
        <p:spPr/>
        <p:txBody>
          <a:bodyPr/>
          <a:lstStyle/>
          <a:p>
            <a:r>
              <a:rPr lang="en-US" dirty="0"/>
              <a:t>Raising Faculty Alerts </a:t>
            </a:r>
            <a:r>
              <a:rPr lang="en-US" b="1" dirty="0"/>
              <a:t>(All Faculty Use this to raise alerts)</a:t>
            </a:r>
          </a:p>
        </p:txBody>
      </p:sp>
      <p:sp>
        <p:nvSpPr>
          <p:cNvPr id="3" name="Content Placeholder 2">
            <a:extLst>
              <a:ext uri="{FF2B5EF4-FFF2-40B4-BE49-F238E27FC236}">
                <a16:creationId xmlns:a16="http://schemas.microsoft.com/office/drawing/2014/main" id="{F9770D15-5A8D-4128-94B7-FCBA59021784}"/>
              </a:ext>
            </a:extLst>
          </p:cNvPr>
          <p:cNvSpPr>
            <a:spLocks noGrp="1"/>
          </p:cNvSpPr>
          <p:nvPr>
            <p:ph idx="1"/>
          </p:nvPr>
        </p:nvSpPr>
        <p:spPr>
          <a:xfrm>
            <a:off x="838200" y="1825625"/>
            <a:ext cx="10515600" cy="4735596"/>
          </a:xfrm>
        </p:spPr>
        <p:txBody>
          <a:bodyPr>
            <a:normAutofit lnSpcReduction="10000"/>
          </a:bodyPr>
          <a:lstStyle/>
          <a:p>
            <a:r>
              <a:rPr lang="en-US" dirty="0"/>
              <a:t>Go To </a:t>
            </a:r>
            <a:r>
              <a:rPr lang="en-US" dirty="0" err="1"/>
              <a:t>MyBSU</a:t>
            </a:r>
            <a:endParaRPr lang="en-US" dirty="0"/>
          </a:p>
          <a:p>
            <a:r>
              <a:rPr lang="en-US" dirty="0"/>
              <a:t>Go to the Card “Alert Submission” </a:t>
            </a:r>
            <a:r>
              <a:rPr lang="en-US" sz="1400" dirty="0"/>
              <a:t>(remember you may have to go to “Discover More” at the bottom of the </a:t>
            </a:r>
            <a:r>
              <a:rPr lang="en-US" sz="1400" dirty="0" err="1"/>
              <a:t>MyBSU</a:t>
            </a:r>
            <a:r>
              <a:rPr lang="en-US" sz="1400" dirty="0"/>
              <a:t> page to find it)</a:t>
            </a:r>
            <a:endParaRPr lang="en-US" dirty="0"/>
          </a:p>
          <a:p>
            <a:r>
              <a:rPr lang="en-US" dirty="0"/>
              <a:t>Select the desired Course</a:t>
            </a:r>
          </a:p>
          <a:p>
            <a:r>
              <a:rPr lang="en-US" dirty="0"/>
              <a:t>Put a check mark beside the student name(s) whom you wish to raise an alert</a:t>
            </a:r>
          </a:p>
          <a:p>
            <a:r>
              <a:rPr lang="en-US" dirty="0"/>
              <a:t>Click the Blue Button for “Alerts”</a:t>
            </a:r>
          </a:p>
          <a:p>
            <a:r>
              <a:rPr lang="en-US" dirty="0"/>
              <a:t>On the drop down menu below select the desired alert</a:t>
            </a:r>
          </a:p>
          <a:p>
            <a:r>
              <a:rPr lang="en-US" dirty="0"/>
              <a:t>Click Submit</a:t>
            </a:r>
          </a:p>
          <a:p>
            <a:pPr marL="0" indent="0">
              <a:buNone/>
            </a:pPr>
            <a:r>
              <a:rPr lang="en-US" dirty="0"/>
              <a:t>***If you do not have any student advisees, THIS IS ALL YOU HAVE TO DO (PERTAINS PRIMARILY TO ADJUNCT AND VISITING FACULTY)</a:t>
            </a:r>
          </a:p>
        </p:txBody>
      </p:sp>
    </p:spTree>
    <p:extLst>
      <p:ext uri="{BB962C8B-B14F-4D97-AF65-F5344CB8AC3E}">
        <p14:creationId xmlns:p14="http://schemas.microsoft.com/office/powerpoint/2010/main" val="778909399"/>
      </p:ext>
    </p:extLst>
  </p:cSld>
  <p:clrMapOvr>
    <a:masterClrMapping/>
  </p:clrMapOvr>
  <mc:AlternateContent xmlns:mc="http://schemas.openxmlformats.org/markup-compatibility/2006">
    <mc:Choice xmlns:p14="http://schemas.microsoft.com/office/powerpoint/2010/main" Requires="p14">
      <p:transition spd="slow" p14:dur="2000" advTm="2037"/>
    </mc:Choice>
    <mc:Fallback>
      <p:transition spd="slow" advTm="203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FDEAAE-888C-463F-98E2-84D6A602D0BB}"/>
              </a:ext>
            </a:extLst>
          </p:cNvPr>
          <p:cNvPicPr>
            <a:picLocks noChangeAspect="1"/>
          </p:cNvPicPr>
          <p:nvPr/>
        </p:nvPicPr>
        <p:blipFill rotWithShape="1">
          <a:blip r:embed="rId2"/>
          <a:srcRect t="41648"/>
          <a:stretch/>
        </p:blipFill>
        <p:spPr>
          <a:xfrm>
            <a:off x="1257524" y="2759242"/>
            <a:ext cx="3982006" cy="3056774"/>
          </a:xfrm>
          <a:prstGeom prst="rect">
            <a:avLst/>
          </a:prstGeom>
        </p:spPr>
      </p:pic>
      <p:sp>
        <p:nvSpPr>
          <p:cNvPr id="2" name="Title 1">
            <a:extLst>
              <a:ext uri="{FF2B5EF4-FFF2-40B4-BE49-F238E27FC236}">
                <a16:creationId xmlns:a16="http://schemas.microsoft.com/office/drawing/2014/main" id="{064B43E7-A462-40E2-AE4C-5F2E5C042C91}"/>
              </a:ext>
            </a:extLst>
          </p:cNvPr>
          <p:cNvSpPr>
            <a:spLocks noGrp="1"/>
          </p:cNvSpPr>
          <p:nvPr>
            <p:ph type="title"/>
          </p:nvPr>
        </p:nvSpPr>
        <p:spPr>
          <a:xfrm>
            <a:off x="838200" y="224589"/>
            <a:ext cx="10515600" cy="1466099"/>
          </a:xfrm>
        </p:spPr>
        <p:txBody>
          <a:bodyPr>
            <a:normAutofit fontScale="90000"/>
          </a:bodyPr>
          <a:lstStyle/>
          <a:p>
            <a:r>
              <a:rPr lang="en-US" dirty="0"/>
              <a:t>Finding CRM (Ellucian) Advise (For </a:t>
            </a:r>
            <a:r>
              <a:rPr lang="en-US" dirty="0" err="1"/>
              <a:t>Faculty,Counseling</a:t>
            </a:r>
            <a:r>
              <a:rPr lang="en-US" dirty="0"/>
              <a:t> Center Advisors, Athletic Coaches, and Academic Recovery Coaches)</a:t>
            </a:r>
          </a:p>
        </p:txBody>
      </p:sp>
      <p:sp>
        <p:nvSpPr>
          <p:cNvPr id="3" name="Content Placeholder 2">
            <a:extLst>
              <a:ext uri="{FF2B5EF4-FFF2-40B4-BE49-F238E27FC236}">
                <a16:creationId xmlns:a16="http://schemas.microsoft.com/office/drawing/2014/main" id="{0887B03B-13E9-47C9-BD7B-5D9F71FA2E10}"/>
              </a:ext>
            </a:extLst>
          </p:cNvPr>
          <p:cNvSpPr>
            <a:spLocks noGrp="1"/>
          </p:cNvSpPr>
          <p:nvPr>
            <p:ph idx="1"/>
          </p:nvPr>
        </p:nvSpPr>
        <p:spPr>
          <a:xfrm>
            <a:off x="838200" y="1970004"/>
            <a:ext cx="10515600" cy="4351338"/>
          </a:xfrm>
        </p:spPr>
        <p:txBody>
          <a:bodyPr/>
          <a:lstStyle/>
          <a:p>
            <a:r>
              <a:rPr lang="en-US" dirty="0"/>
              <a:t>There are two options under </a:t>
            </a:r>
            <a:r>
              <a:rPr lang="en-US" dirty="0" err="1"/>
              <a:t>MyBSU</a:t>
            </a:r>
            <a:endParaRPr lang="en-US" dirty="0"/>
          </a:p>
          <a:p>
            <a:pPr lvl="1"/>
            <a:endParaRPr lang="en-US" dirty="0"/>
          </a:p>
        </p:txBody>
      </p:sp>
      <p:pic>
        <p:nvPicPr>
          <p:cNvPr id="5" name="Picture 4">
            <a:extLst>
              <a:ext uri="{FF2B5EF4-FFF2-40B4-BE49-F238E27FC236}">
                <a16:creationId xmlns:a16="http://schemas.microsoft.com/office/drawing/2014/main" id="{7B346FE5-1BE6-484D-9E92-21582757C698}"/>
              </a:ext>
            </a:extLst>
          </p:cNvPr>
          <p:cNvPicPr>
            <a:picLocks noChangeAspect="1"/>
          </p:cNvPicPr>
          <p:nvPr/>
        </p:nvPicPr>
        <p:blipFill>
          <a:blip r:embed="rId3"/>
          <a:stretch>
            <a:fillRect/>
          </a:stretch>
        </p:blipFill>
        <p:spPr>
          <a:xfrm>
            <a:off x="6357408" y="2852274"/>
            <a:ext cx="4001058" cy="3324689"/>
          </a:xfrm>
          <a:prstGeom prst="rect">
            <a:avLst/>
          </a:prstGeom>
        </p:spPr>
      </p:pic>
    </p:spTree>
    <p:extLst>
      <p:ext uri="{BB962C8B-B14F-4D97-AF65-F5344CB8AC3E}">
        <p14:creationId xmlns:p14="http://schemas.microsoft.com/office/powerpoint/2010/main" val="586209384"/>
      </p:ext>
    </p:extLst>
  </p:cSld>
  <p:clrMapOvr>
    <a:masterClrMapping/>
  </p:clrMapOvr>
  <mc:AlternateContent xmlns:mc="http://schemas.openxmlformats.org/markup-compatibility/2006">
    <mc:Choice xmlns:p14="http://schemas.microsoft.com/office/powerpoint/2010/main" Requires="p14">
      <p:transition spd="slow" p14:dur="2000" advTm="2518"/>
    </mc:Choice>
    <mc:Fallback>
      <p:transition spd="slow" advTm="251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6CAD-178E-4733-AE47-8F4F8F6D2FDB}"/>
              </a:ext>
            </a:extLst>
          </p:cNvPr>
          <p:cNvSpPr>
            <a:spLocks noGrp="1"/>
          </p:cNvSpPr>
          <p:nvPr>
            <p:ph type="title"/>
          </p:nvPr>
        </p:nvSpPr>
        <p:spPr/>
        <p:txBody>
          <a:bodyPr/>
          <a:lstStyle/>
          <a:p>
            <a:r>
              <a:rPr lang="en-US" dirty="0"/>
              <a:t>Your Dashboard</a:t>
            </a:r>
          </a:p>
        </p:txBody>
      </p:sp>
      <p:sp>
        <p:nvSpPr>
          <p:cNvPr id="3" name="Content Placeholder 2">
            <a:extLst>
              <a:ext uri="{FF2B5EF4-FFF2-40B4-BE49-F238E27FC236}">
                <a16:creationId xmlns:a16="http://schemas.microsoft.com/office/drawing/2014/main" id="{9B9FD7E1-4786-4E60-869B-8BB785D4BCCD}"/>
              </a:ext>
            </a:extLst>
          </p:cNvPr>
          <p:cNvSpPr>
            <a:spLocks noGrp="1"/>
          </p:cNvSpPr>
          <p:nvPr>
            <p:ph idx="1"/>
          </p:nvPr>
        </p:nvSpPr>
        <p:spPr/>
        <p:txBody>
          <a:bodyPr>
            <a:normAutofit fontScale="77500" lnSpcReduction="20000"/>
          </a:bodyPr>
          <a:lstStyle/>
          <a:p>
            <a:r>
              <a:rPr lang="en-US" b="1" dirty="0"/>
              <a:t>BSU Logo—Is your home page link—whatever you set as your default page the BSU logo will take you back to it.</a:t>
            </a:r>
            <a:endParaRPr lang="en-US" dirty="0"/>
          </a:p>
          <a:p>
            <a:r>
              <a:rPr lang="en-US" b="1" dirty="0"/>
              <a:t>Let’s look at some basic features: (Dark Blue Ribbon Across the top)</a:t>
            </a:r>
            <a:endParaRPr lang="en-US" dirty="0"/>
          </a:p>
          <a:p>
            <a:r>
              <a:rPr lang="en-US" b="1" dirty="0"/>
              <a:t>The magnifying glass—allows you to search for a student by name,  Student ID,  email, partial name with * in front of what you are looking for.  </a:t>
            </a:r>
            <a:endParaRPr lang="en-US" dirty="0"/>
          </a:p>
          <a:p>
            <a:r>
              <a:rPr lang="en-US" b="1" dirty="0"/>
              <a:t>The clock with the arrow—shows your most recent searches—you can pin students if you wish—(this is good when you are working with a student on a regular basis)</a:t>
            </a:r>
            <a:endParaRPr lang="en-US" dirty="0"/>
          </a:p>
          <a:p>
            <a:r>
              <a:rPr lang="en-US" b="1" dirty="0"/>
              <a:t>The (+) button is a quick create for tasks— </a:t>
            </a:r>
            <a:endParaRPr lang="en-US" dirty="0"/>
          </a:p>
          <a:p>
            <a:r>
              <a:rPr lang="en-US" b="1" dirty="0"/>
              <a:t>Settings:</a:t>
            </a:r>
            <a:endParaRPr lang="en-US" dirty="0"/>
          </a:p>
          <a:p>
            <a:r>
              <a:rPr lang="en-US" b="1" dirty="0"/>
              <a:t>Click Options:  Set how you want your screen to pop up Faculty or Advisor</a:t>
            </a:r>
            <a:endParaRPr lang="en-US" dirty="0"/>
          </a:p>
          <a:p>
            <a:r>
              <a:rPr lang="en-US" b="1" dirty="0"/>
              <a:t>Records/page = 250</a:t>
            </a:r>
            <a:endParaRPr lang="en-US" dirty="0"/>
          </a:p>
          <a:p>
            <a:r>
              <a:rPr lang="en-US" b="1" dirty="0"/>
              <a:t>Time Zone = Eastern</a:t>
            </a:r>
            <a:endParaRPr lang="en-US" dirty="0"/>
          </a:p>
          <a:p>
            <a:r>
              <a:rPr lang="en-US" b="1" dirty="0"/>
              <a:t>Select OK</a:t>
            </a:r>
            <a:endParaRPr lang="en-US" dirty="0"/>
          </a:p>
          <a:p>
            <a:pPr marL="0" indent="0">
              <a:buNone/>
            </a:pPr>
            <a:endParaRPr lang="en-US" dirty="0"/>
          </a:p>
        </p:txBody>
      </p:sp>
    </p:spTree>
    <p:extLst>
      <p:ext uri="{BB962C8B-B14F-4D97-AF65-F5344CB8AC3E}">
        <p14:creationId xmlns:p14="http://schemas.microsoft.com/office/powerpoint/2010/main" val="2581655421"/>
      </p:ext>
    </p:extLst>
  </p:cSld>
  <p:clrMapOvr>
    <a:masterClrMapping/>
  </p:clrMapOvr>
  <mc:AlternateContent xmlns:mc="http://schemas.openxmlformats.org/markup-compatibility/2006">
    <mc:Choice xmlns:p14="http://schemas.microsoft.com/office/powerpoint/2010/main" Requires="p14">
      <p:transition spd="slow" p14:dur="2000" advTm="3704"/>
    </mc:Choice>
    <mc:Fallback>
      <p:transition spd="slow" advTm="370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7CFC-AC2F-4B53-B424-4C37C2454A50}"/>
              </a:ext>
            </a:extLst>
          </p:cNvPr>
          <p:cNvSpPr>
            <a:spLocks noGrp="1"/>
          </p:cNvSpPr>
          <p:nvPr>
            <p:ph type="title"/>
          </p:nvPr>
        </p:nvSpPr>
        <p:spPr/>
        <p:txBody>
          <a:bodyPr/>
          <a:lstStyle/>
          <a:p>
            <a:r>
              <a:rPr lang="en-US" dirty="0"/>
              <a:t>Your Dashboard</a:t>
            </a:r>
          </a:p>
        </p:txBody>
      </p:sp>
      <p:sp>
        <p:nvSpPr>
          <p:cNvPr id="3" name="Content Placeholder 2">
            <a:extLst>
              <a:ext uri="{FF2B5EF4-FFF2-40B4-BE49-F238E27FC236}">
                <a16:creationId xmlns:a16="http://schemas.microsoft.com/office/drawing/2014/main" id="{B0741608-941E-4508-90D1-F5DBCD531B40}"/>
              </a:ext>
            </a:extLst>
          </p:cNvPr>
          <p:cNvSpPr>
            <a:spLocks noGrp="1"/>
          </p:cNvSpPr>
          <p:nvPr>
            <p:ph idx="1"/>
          </p:nvPr>
        </p:nvSpPr>
        <p:spPr/>
        <p:txBody>
          <a:bodyPr>
            <a:normAutofit fontScale="85000" lnSpcReduction="20000"/>
          </a:bodyPr>
          <a:lstStyle/>
          <a:p>
            <a:r>
              <a:rPr lang="en-US" b="1" dirty="0"/>
              <a:t>Email Templates:  If you want to set up an email template you can—Put your initials always in front of your template so they are easy to find...I will demonstrate email templates in departmental meetings at a later date.</a:t>
            </a:r>
            <a:endParaRPr lang="en-US" dirty="0"/>
          </a:p>
          <a:p>
            <a:r>
              <a:rPr lang="en-US" b="1" dirty="0"/>
              <a:t>? Beside gear wheel—ignore that it is an Office 365 help and no use in Ellucian </a:t>
            </a:r>
            <a:endParaRPr lang="en-US" dirty="0"/>
          </a:p>
          <a:p>
            <a:r>
              <a:rPr lang="en-US" b="1" dirty="0"/>
              <a:t>User button—Upload an image of yourself and where you sign out.</a:t>
            </a:r>
            <a:endParaRPr lang="en-US" dirty="0"/>
          </a:p>
          <a:p>
            <a:r>
              <a:rPr lang="en-US" b="1" i="1" dirty="0"/>
              <a:t>All Data on students comes directly from Banner and Moodle.</a:t>
            </a:r>
            <a:endParaRPr lang="en-US" dirty="0"/>
          </a:p>
          <a:p>
            <a:r>
              <a:rPr lang="en-US" b="1" dirty="0"/>
              <a:t>White Ribbon:</a:t>
            </a:r>
            <a:endParaRPr lang="en-US" dirty="0"/>
          </a:p>
          <a:p>
            <a:r>
              <a:rPr lang="en-US" b="1" dirty="0"/>
              <a:t>Push pin—Set as Default—Where do you start your day as a Faculty Member raising alerts or as an advisor viewing alerts on your advisees?</a:t>
            </a:r>
            <a:endParaRPr lang="en-US" dirty="0"/>
          </a:p>
          <a:p>
            <a:r>
              <a:rPr lang="en-US" b="1" dirty="0"/>
              <a:t>?Help links directly to the Ellucian Help manual.   You will want to use version 3.5</a:t>
            </a:r>
            <a:endParaRPr lang="en-US" dirty="0"/>
          </a:p>
          <a:p>
            <a:r>
              <a:rPr lang="en-US" b="1" dirty="0"/>
              <a:t>Click on Advisor Functions—Go through quickly each subject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982461630"/>
      </p:ext>
    </p:extLst>
  </p:cSld>
  <p:clrMapOvr>
    <a:masterClrMapping/>
  </p:clrMapOvr>
  <mc:AlternateContent xmlns:mc="http://schemas.openxmlformats.org/markup-compatibility/2006">
    <mc:Choice xmlns:p14="http://schemas.microsoft.com/office/powerpoint/2010/main" Requires="p14">
      <p:transition spd="slow" p14:dur="2000" advTm="3131"/>
    </mc:Choice>
    <mc:Fallback>
      <p:transition spd="slow" advTm="313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C5D99-8D60-4D2B-B793-C9C4C6E06972}"/>
              </a:ext>
            </a:extLst>
          </p:cNvPr>
          <p:cNvSpPr>
            <a:spLocks noGrp="1"/>
          </p:cNvSpPr>
          <p:nvPr>
            <p:ph type="title"/>
          </p:nvPr>
        </p:nvSpPr>
        <p:spPr/>
        <p:txBody>
          <a:bodyPr/>
          <a:lstStyle/>
          <a:p>
            <a:r>
              <a:rPr lang="en-US" dirty="0"/>
              <a:t>Starting Your Day</a:t>
            </a:r>
          </a:p>
        </p:txBody>
      </p:sp>
      <p:sp>
        <p:nvSpPr>
          <p:cNvPr id="3" name="Content Placeholder 2">
            <a:extLst>
              <a:ext uri="{FF2B5EF4-FFF2-40B4-BE49-F238E27FC236}">
                <a16:creationId xmlns:a16="http://schemas.microsoft.com/office/drawing/2014/main" id="{250AC4CB-4BD8-4506-B659-E40A7F8BAF1C}"/>
              </a:ext>
            </a:extLst>
          </p:cNvPr>
          <p:cNvSpPr>
            <a:spLocks noGrp="1"/>
          </p:cNvSpPr>
          <p:nvPr>
            <p:ph idx="1"/>
          </p:nvPr>
        </p:nvSpPr>
        <p:spPr/>
        <p:txBody>
          <a:bodyPr>
            <a:normAutofit/>
          </a:bodyPr>
          <a:lstStyle/>
          <a:p>
            <a:r>
              <a:rPr lang="en-US" dirty="0"/>
              <a:t>How will you start your day?  As an advisor or faculty member raising alerts.</a:t>
            </a:r>
          </a:p>
          <a:p>
            <a:r>
              <a:rPr lang="en-US" dirty="0"/>
              <a:t>What you see on your dashboard depends on how you plan to start but you should always look at both the Faculty and Advisor dashboard daily if you serve in both capacities.</a:t>
            </a:r>
          </a:p>
          <a:p>
            <a:r>
              <a:rPr lang="en-US" b="1" dirty="0"/>
              <a:t>Let’s Start with Advisor Dashboard</a:t>
            </a:r>
          </a:p>
          <a:p>
            <a:pPr lvl="1"/>
            <a:r>
              <a:rPr lang="en-US" dirty="0"/>
              <a:t>List of Advisees</a:t>
            </a:r>
          </a:p>
          <a:p>
            <a:pPr lvl="1"/>
            <a:r>
              <a:rPr lang="en-US" dirty="0"/>
              <a:t>Risk level of Advisees</a:t>
            </a:r>
          </a:p>
          <a:p>
            <a:pPr lvl="4"/>
            <a:endParaRPr lang="en-US" dirty="0"/>
          </a:p>
          <a:p>
            <a:pPr marL="457200" lvl="1" indent="0">
              <a:buNone/>
            </a:pPr>
            <a:endParaRPr lang="en-US" dirty="0"/>
          </a:p>
        </p:txBody>
      </p:sp>
    </p:spTree>
    <p:extLst>
      <p:ext uri="{BB962C8B-B14F-4D97-AF65-F5344CB8AC3E}">
        <p14:creationId xmlns:p14="http://schemas.microsoft.com/office/powerpoint/2010/main" val="122766333"/>
      </p:ext>
    </p:extLst>
  </p:cSld>
  <p:clrMapOvr>
    <a:masterClrMapping/>
  </p:clrMapOvr>
  <mc:AlternateContent xmlns:mc="http://schemas.openxmlformats.org/markup-compatibility/2006">
    <mc:Choice xmlns:p14="http://schemas.microsoft.com/office/powerpoint/2010/main" Requires="p14">
      <p:transition spd="slow" p14:dur="2000" advTm="2767"/>
    </mc:Choice>
    <mc:Fallback>
      <p:transition spd="slow" advTm="276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9DE77F-3AB7-49D7-A6B0-373847511169}"/>
              </a:ext>
            </a:extLst>
          </p:cNvPr>
          <p:cNvSpPr>
            <a:spLocks noGrp="1"/>
          </p:cNvSpPr>
          <p:nvPr>
            <p:ph idx="1"/>
          </p:nvPr>
        </p:nvSpPr>
        <p:spPr>
          <a:xfrm>
            <a:off x="838200" y="360947"/>
            <a:ext cx="10515600" cy="5816016"/>
          </a:xfrm>
        </p:spPr>
        <p:txBody>
          <a:bodyPr>
            <a:normAutofit/>
          </a:bodyPr>
          <a:lstStyle/>
          <a:p>
            <a:pPr lvl="1"/>
            <a:r>
              <a:rPr lang="en-US" dirty="0"/>
              <a:t>All Open Alerts</a:t>
            </a:r>
          </a:p>
          <a:p>
            <a:pPr lvl="2"/>
            <a:r>
              <a:rPr lang="en-US" dirty="0"/>
              <a:t>Let’s talk about Alerts – The difference between Automated and Faculty Raised</a:t>
            </a:r>
          </a:p>
          <a:p>
            <a:pPr lvl="3"/>
            <a:r>
              <a:rPr lang="en-US" dirty="0"/>
              <a:t>Automated Alerts are generated when a student meets a certain condition</a:t>
            </a:r>
          </a:p>
          <a:p>
            <a:pPr lvl="3"/>
            <a:endParaRPr lang="en-US" dirty="0"/>
          </a:p>
          <a:p>
            <a:pPr lvl="4"/>
            <a:endParaRPr lang="en-US" dirty="0"/>
          </a:p>
          <a:p>
            <a:pPr marL="0" indent="0">
              <a:buNone/>
            </a:pPr>
            <a:endParaRPr lang="en-US" dirty="0"/>
          </a:p>
          <a:p>
            <a:pPr marL="0" indent="0">
              <a:buNone/>
            </a:pPr>
            <a:endParaRPr lang="en-US" dirty="0"/>
          </a:p>
          <a:p>
            <a:pPr marL="0" indent="0">
              <a:buNone/>
            </a:pPr>
            <a:endParaRPr lang="en-US" dirty="0"/>
          </a:p>
          <a:p>
            <a:pPr lvl="3"/>
            <a:r>
              <a:rPr lang="en-US" dirty="0"/>
              <a:t>Faculty Raised alerts are raised by on students performance/behavior in course</a:t>
            </a:r>
          </a:p>
          <a:p>
            <a:pPr marL="0" indent="0">
              <a:buNone/>
            </a:pPr>
            <a:r>
              <a:rPr lang="en-US" dirty="0"/>
              <a:t>	</a:t>
            </a:r>
          </a:p>
          <a:p>
            <a:endParaRPr lang="en-US" dirty="0"/>
          </a:p>
        </p:txBody>
      </p:sp>
      <p:pic>
        <p:nvPicPr>
          <p:cNvPr id="7" name="Picture 6">
            <a:extLst>
              <a:ext uri="{FF2B5EF4-FFF2-40B4-BE49-F238E27FC236}">
                <a16:creationId xmlns:a16="http://schemas.microsoft.com/office/drawing/2014/main" id="{AC95D0F5-24CB-4F1F-9C33-12BD0035CD66}"/>
              </a:ext>
            </a:extLst>
          </p:cNvPr>
          <p:cNvPicPr>
            <a:picLocks noChangeAspect="1"/>
          </p:cNvPicPr>
          <p:nvPr/>
        </p:nvPicPr>
        <p:blipFill>
          <a:blip r:embed="rId2"/>
          <a:stretch>
            <a:fillRect/>
          </a:stretch>
        </p:blipFill>
        <p:spPr>
          <a:xfrm>
            <a:off x="2619010" y="4076729"/>
            <a:ext cx="6953980" cy="2100234"/>
          </a:xfrm>
          <a:prstGeom prst="rect">
            <a:avLst/>
          </a:prstGeom>
        </p:spPr>
      </p:pic>
      <p:pic>
        <p:nvPicPr>
          <p:cNvPr id="8" name="Picture 7">
            <a:extLst>
              <a:ext uri="{FF2B5EF4-FFF2-40B4-BE49-F238E27FC236}">
                <a16:creationId xmlns:a16="http://schemas.microsoft.com/office/drawing/2014/main" id="{CEBA66D0-2A07-4126-B217-6087857DED22}"/>
              </a:ext>
            </a:extLst>
          </p:cNvPr>
          <p:cNvPicPr>
            <a:picLocks noChangeAspect="1"/>
          </p:cNvPicPr>
          <p:nvPr/>
        </p:nvPicPr>
        <p:blipFill>
          <a:blip r:embed="rId3"/>
          <a:stretch>
            <a:fillRect/>
          </a:stretch>
        </p:blipFill>
        <p:spPr>
          <a:xfrm>
            <a:off x="2288506" y="1508377"/>
            <a:ext cx="7792272" cy="1804318"/>
          </a:xfrm>
          <a:prstGeom prst="rect">
            <a:avLst/>
          </a:prstGeom>
        </p:spPr>
      </p:pic>
    </p:spTree>
    <p:extLst>
      <p:ext uri="{BB962C8B-B14F-4D97-AF65-F5344CB8AC3E}">
        <p14:creationId xmlns:p14="http://schemas.microsoft.com/office/powerpoint/2010/main" val="1403095085"/>
      </p:ext>
    </p:extLst>
  </p:cSld>
  <p:clrMapOvr>
    <a:masterClrMapping/>
  </p:clrMapOvr>
  <mc:AlternateContent xmlns:mc="http://schemas.openxmlformats.org/markup-compatibility/2006">
    <mc:Choice xmlns:p14="http://schemas.microsoft.com/office/powerpoint/2010/main" Requires="p14">
      <p:transition spd="slow" p14:dur="2000" advTm="4266"/>
    </mc:Choice>
    <mc:Fallback>
      <p:transition spd="slow" advTm="42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57B28E-39BD-48DA-A88E-CE0E02EB7B44}"/>
              </a:ext>
            </a:extLst>
          </p:cNvPr>
          <p:cNvSpPr>
            <a:spLocks noGrp="1"/>
          </p:cNvSpPr>
          <p:nvPr>
            <p:ph idx="1"/>
          </p:nvPr>
        </p:nvSpPr>
        <p:spPr>
          <a:xfrm>
            <a:off x="838200" y="505326"/>
            <a:ext cx="10515600" cy="5711742"/>
          </a:xfrm>
        </p:spPr>
        <p:txBody>
          <a:bodyPr>
            <a:normAutofit fontScale="85000" lnSpcReduction="10000"/>
          </a:bodyPr>
          <a:lstStyle/>
          <a:p>
            <a:r>
              <a:rPr lang="en-US" dirty="0"/>
              <a:t>Marking Alerts Complete - </a:t>
            </a:r>
          </a:p>
          <a:p>
            <a:r>
              <a:rPr lang="en-US" dirty="0"/>
              <a:t>All My Activities – Emails, Phone Calls, Texts – </a:t>
            </a:r>
            <a:r>
              <a:rPr lang="en-US" i="1" dirty="0"/>
              <a:t>Use Aaron Addair as example – Based on Alert Rule – Students will receive an automatic response email/text message encouraging them to reach out to instructor/advisor/services on campus</a:t>
            </a:r>
          </a:p>
          <a:p>
            <a:r>
              <a:rPr lang="en-US" dirty="0"/>
              <a:t>Notes:</a:t>
            </a:r>
          </a:p>
          <a:p>
            <a:pPr lvl="1"/>
            <a:r>
              <a:rPr lang="en-US" dirty="0"/>
              <a:t>What did you do or plan to do with the alert information?</a:t>
            </a:r>
          </a:p>
          <a:p>
            <a:r>
              <a:rPr lang="en-US" dirty="0"/>
              <a:t>Activities</a:t>
            </a:r>
          </a:p>
          <a:p>
            <a:pPr lvl="1"/>
            <a:r>
              <a:rPr lang="en-US" dirty="0"/>
              <a:t>Email Messages – What has gone out already.  </a:t>
            </a:r>
          </a:p>
          <a:p>
            <a:pPr lvl="1"/>
            <a:r>
              <a:rPr lang="en-US" dirty="0"/>
              <a:t>Click the plus sign – Create on email to student from you…same with phone calls</a:t>
            </a:r>
          </a:p>
          <a:p>
            <a:r>
              <a:rPr lang="en-US" dirty="0"/>
              <a:t>Future call</a:t>
            </a:r>
          </a:p>
          <a:p>
            <a:pPr lvl="1"/>
            <a:r>
              <a:rPr lang="en-US" dirty="0"/>
              <a:t>Put in students name – get a good phone # to call them at.</a:t>
            </a:r>
          </a:p>
          <a:p>
            <a:pPr lvl="1"/>
            <a:r>
              <a:rPr lang="en-US" dirty="0"/>
              <a:t>Description of call</a:t>
            </a:r>
          </a:p>
          <a:p>
            <a:pPr lvl="1"/>
            <a:r>
              <a:rPr lang="en-US" dirty="0"/>
              <a:t>Due date</a:t>
            </a:r>
          </a:p>
          <a:p>
            <a:r>
              <a:rPr lang="en-US" dirty="0"/>
              <a:t>It will show up as a “To Do Item” under My Activities</a:t>
            </a:r>
          </a:p>
          <a:p>
            <a:pPr lvl="1"/>
            <a:r>
              <a:rPr lang="en-US" dirty="0"/>
              <a:t>Private Notes – Are notes to help you remember the student – hobby, family, etc.  Remember to be careful what you write because everything we put in the system is </a:t>
            </a:r>
            <a:r>
              <a:rPr lang="en-US" dirty="0" err="1"/>
              <a:t>subpoeneable</a:t>
            </a:r>
            <a:r>
              <a:rPr lang="en-US" dirty="0"/>
              <a:t> by law.</a:t>
            </a:r>
          </a:p>
          <a:p>
            <a:pPr marL="457200" lvl="1" indent="0">
              <a:buNone/>
            </a:pPr>
            <a:endParaRPr lang="en-US" dirty="0"/>
          </a:p>
        </p:txBody>
      </p:sp>
    </p:spTree>
    <p:extLst>
      <p:ext uri="{BB962C8B-B14F-4D97-AF65-F5344CB8AC3E}">
        <p14:creationId xmlns:p14="http://schemas.microsoft.com/office/powerpoint/2010/main" val="3044993304"/>
      </p:ext>
    </p:extLst>
  </p:cSld>
  <p:clrMapOvr>
    <a:masterClrMapping/>
  </p:clrMapOvr>
  <mc:AlternateContent xmlns:mc="http://schemas.openxmlformats.org/markup-compatibility/2006">
    <mc:Choice xmlns:p14="http://schemas.microsoft.com/office/powerpoint/2010/main" Requires="p14">
      <p:transition spd="slow" p14:dur="2000" advTm="4344"/>
    </mc:Choice>
    <mc:Fallback>
      <p:transition spd="slow" advTm="434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9A68B6-E43F-41CC-BC0C-DA781652B207}"/>
              </a:ext>
            </a:extLst>
          </p:cNvPr>
          <p:cNvSpPr>
            <a:spLocks noGrp="1"/>
          </p:cNvSpPr>
          <p:nvPr>
            <p:ph idx="1"/>
          </p:nvPr>
        </p:nvSpPr>
        <p:spPr>
          <a:xfrm>
            <a:off x="838200" y="429444"/>
            <a:ext cx="10515600" cy="5902530"/>
          </a:xfrm>
        </p:spPr>
        <p:txBody>
          <a:bodyPr/>
          <a:lstStyle/>
          <a:p>
            <a:r>
              <a:rPr lang="en-US" dirty="0"/>
              <a:t>Anything in Blue will take you somewhere will take you somewhere for example student name will take you to their student’s record. You can see what </a:t>
            </a:r>
          </a:p>
          <a:p>
            <a:endParaRPr lang="en-US" dirty="0"/>
          </a:p>
        </p:txBody>
      </p:sp>
    </p:spTree>
    <p:extLst>
      <p:ext uri="{BB962C8B-B14F-4D97-AF65-F5344CB8AC3E}">
        <p14:creationId xmlns:p14="http://schemas.microsoft.com/office/powerpoint/2010/main" val="1554219084"/>
      </p:ext>
    </p:extLst>
  </p:cSld>
  <p:clrMapOvr>
    <a:masterClrMapping/>
  </p:clrMapOvr>
  <mc:AlternateContent xmlns:mc="http://schemas.openxmlformats.org/markup-compatibility/2006">
    <mc:Choice xmlns:p14="http://schemas.microsoft.com/office/powerpoint/2010/main" Requires="p14">
      <p:transition spd="slow" p14:dur="2000" advTm="1802"/>
    </mc:Choice>
    <mc:Fallback>
      <p:transition spd="slow" advTm="1802"/>
    </mc:Fallback>
  </mc:AlternateContent>
</p:sld>
</file>

<file path=ppt/theme/theme1.xml><?xml version="1.0" encoding="utf-8"?>
<a:theme xmlns:a="http://schemas.openxmlformats.org/drawingml/2006/main" name="Office Theme">
  <a:themeElements>
    <a:clrScheme name="bsc">
      <a:dk1>
        <a:srgbClr val="102C52"/>
      </a:dk1>
      <a:lt1>
        <a:sysClr val="window" lastClr="FFFFFF"/>
      </a:lt1>
      <a:dk2>
        <a:srgbClr val="102C52"/>
      </a:dk2>
      <a:lt2>
        <a:srgbClr val="E7E6E6"/>
      </a:lt2>
      <a:accent1>
        <a:srgbClr val="102C52"/>
      </a:accent1>
      <a:accent2>
        <a:srgbClr val="CAAA77"/>
      </a:accent2>
      <a:accent3>
        <a:srgbClr val="A5A5A5"/>
      </a:accent3>
      <a:accent4>
        <a:srgbClr val="CAAA77"/>
      </a:accent4>
      <a:accent5>
        <a:srgbClr val="102C52"/>
      </a:accent5>
      <a:accent6>
        <a:srgbClr val="102C52"/>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736</TotalTime>
  <Words>899</Words>
  <Application>Microsoft Office PowerPoint</Application>
  <PresentationFormat>Widescreen</PresentationFormat>
  <Paragraphs>83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Ellucian Advise</vt:lpstr>
      <vt:lpstr>Raising Faculty Alerts (All Faculty Use this to raise alerts)</vt:lpstr>
      <vt:lpstr>Finding CRM (Ellucian) Advise (For Faculty,Counseling Center Advisors, Athletic Coaches, and Academic Recovery Coaches)</vt:lpstr>
      <vt:lpstr>Your Dashboard</vt:lpstr>
      <vt:lpstr>Your Dashboard</vt:lpstr>
      <vt:lpstr>Starting Your Day</vt:lpstr>
      <vt:lpstr>PowerPoint Presentation</vt:lpstr>
      <vt:lpstr>PowerPoint Presentation</vt:lpstr>
      <vt:lpstr>PowerPoint Presentation</vt:lpstr>
      <vt:lpstr>Student Information Screen</vt:lpstr>
      <vt:lpstr>Additional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Ellucian Advise</dc:title>
  <dc:creator>Kirby, Carolyn</dc:creator>
  <cp:lastModifiedBy>Kirby, Carolyn</cp:lastModifiedBy>
  <cp:revision>27</cp:revision>
  <cp:lastPrinted>2022-08-02T13:39:40Z</cp:lastPrinted>
  <dcterms:created xsi:type="dcterms:W3CDTF">2022-07-26T18:39:20Z</dcterms:created>
  <dcterms:modified xsi:type="dcterms:W3CDTF">2022-10-04T14:11:01Z</dcterms:modified>
</cp:coreProperties>
</file>