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65" r:id="rId5"/>
    <p:sldId id="279" r:id="rId6"/>
    <p:sldId id="285" r:id="rId7"/>
    <p:sldId id="294" r:id="rId8"/>
    <p:sldId id="286" r:id="rId9"/>
    <p:sldId id="287" r:id="rId10"/>
    <p:sldId id="289" r:id="rId11"/>
    <p:sldId id="292" r:id="rId12"/>
    <p:sldId id="293" r:id="rId13"/>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EB"/>
    <a:srgbClr val="CC9900"/>
    <a:srgbClr val="4155E9"/>
    <a:srgbClr val="155F86"/>
    <a:srgbClr val="90B957"/>
    <a:srgbClr val="1B73A2"/>
    <a:srgbClr val="1E5F86"/>
    <a:srgbClr val="1D81AA"/>
    <a:srgbClr val="0F7BC8"/>
    <a:srgbClr val="95C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49" autoAdjust="0"/>
    <p:restoredTop sz="95359" autoAdjust="0"/>
  </p:normalViewPr>
  <p:slideViewPr>
    <p:cSldViewPr snapToObjects="1">
      <p:cViewPr varScale="1">
        <p:scale>
          <a:sx n="105" d="100"/>
          <a:sy n="105" d="100"/>
        </p:scale>
        <p:origin x="43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C64DB66-E225-4498-8ACD-CB3B6D2CFB31}" type="slidenum">
              <a:rPr/>
              <a:pPr>
                <a:defRPr/>
              </a:pPr>
              <a:t>‹#›</a:t>
            </a:fld>
            <a:endParaRPr lang="en-US"/>
          </a:p>
        </p:txBody>
      </p:sp>
    </p:spTree>
    <p:extLst>
      <p:ext uri="{BB962C8B-B14F-4D97-AF65-F5344CB8AC3E}">
        <p14:creationId xmlns:p14="http://schemas.microsoft.com/office/powerpoint/2010/main" val="15122174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64DB66-E225-4498-8ACD-CB3B6D2CFB31}" type="slidenum">
              <a:rPr lang="en-US" smtClean="0"/>
              <a:pPr>
                <a:defRPr/>
              </a:pPr>
              <a:t>1</a:t>
            </a:fld>
            <a:endParaRPr lang="en-US"/>
          </a:p>
        </p:txBody>
      </p:sp>
    </p:spTree>
    <p:extLst>
      <p:ext uri="{BB962C8B-B14F-4D97-AF65-F5344CB8AC3E}">
        <p14:creationId xmlns:p14="http://schemas.microsoft.com/office/powerpoint/2010/main" val="393436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**This is not a comprehensive list of eligibility criteria for federal student aid. For complete details, counselors may wish to visit ifap.ed.gov and go to the Student Eligibility chapter of the Federal Student Aid Handbook. (Students should visit </a:t>
            </a:r>
            <a:r>
              <a:rPr lang="en-US" dirty="0">
                <a:solidFill>
                  <a:srgbClr val="FF0000"/>
                </a:solidFill>
              </a:rPr>
              <a:t>StudentAid.gov/eligibility</a:t>
            </a:r>
            <a:r>
              <a:rPr lang="en-US" dirty="0"/>
              <a:t>.)**</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dirty="0"/>
              <a:t>Basic eligibility criteria for federal student aid:</a:t>
            </a:r>
          </a:p>
          <a:p>
            <a:pPr marL="174708" indent="-174708" eaLnBrk="1" fontAlgn="auto" hangingPunct="1">
              <a:spcBef>
                <a:spcPts val="0"/>
              </a:spcBef>
              <a:spcAft>
                <a:spcPts val="0"/>
              </a:spcAft>
              <a:buFont typeface="Arial" pitchFamily="34" charset="0"/>
              <a:buChar char="•"/>
              <a:defRPr/>
            </a:pPr>
            <a:r>
              <a:rPr lang="en-US" dirty="0"/>
              <a:t>Demonstrate financial need (for most programs)</a:t>
            </a:r>
          </a:p>
          <a:p>
            <a:pPr marL="174708" indent="-174708" eaLnBrk="1" fontAlgn="auto" hangingPunct="1">
              <a:spcBef>
                <a:spcPts val="0"/>
              </a:spcBef>
              <a:spcAft>
                <a:spcPts val="0"/>
              </a:spcAft>
              <a:buFont typeface="Arial" pitchFamily="34" charset="0"/>
              <a:buChar char="•"/>
              <a:defRPr/>
            </a:pPr>
            <a:r>
              <a:rPr lang="en-US" dirty="0"/>
              <a:t>US citizen/national or</a:t>
            </a:r>
            <a:r>
              <a:rPr lang="en-US" baseline="0" dirty="0"/>
              <a:t> eligible citizen such as a </a:t>
            </a:r>
            <a:r>
              <a:rPr lang="en-US" dirty="0"/>
              <a:t>permanent resident (there are additional categories of eligible noncitizen;</a:t>
            </a:r>
            <a:r>
              <a:rPr lang="en-US" baseline="0" dirty="0"/>
              <a:t> refer to Federal Student Aid Handbook for details</a:t>
            </a:r>
            <a:r>
              <a:rPr lang="en-US" dirty="0">
                <a:solidFill>
                  <a:srgbClr val="FF0000"/>
                </a:solidFill>
              </a:rPr>
              <a:t>)</a:t>
            </a:r>
            <a:endParaRPr lang="en-US" u="sng" dirty="0">
              <a:solidFill>
                <a:srgbClr val="FF0000"/>
              </a:solidFill>
            </a:endParaRPr>
          </a:p>
          <a:p>
            <a:pPr marL="174708" indent="-174708">
              <a:buFont typeface="Arial" panose="020B0604020202020204" pitchFamily="34" charset="0"/>
              <a:buChar char="•"/>
              <a:defRPr/>
            </a:pPr>
            <a:r>
              <a:rPr lang="en-US" dirty="0"/>
              <a:t>High school diploma or the recognized</a:t>
            </a:r>
            <a:r>
              <a:rPr lang="en-US" baseline="0" dirty="0"/>
              <a:t> equivalent (</a:t>
            </a:r>
            <a:r>
              <a:rPr lang="en-US" dirty="0"/>
              <a:t>GED certificate, state certificate such as </a:t>
            </a:r>
            <a:r>
              <a:rPr lang="en-US" dirty="0" err="1"/>
              <a:t>HiSET</a:t>
            </a:r>
            <a:r>
              <a:rPr lang="en-US" dirty="0"/>
              <a:t> or California High School Exit Exam, or completion of at least a two-year program toward</a:t>
            </a:r>
            <a:r>
              <a:rPr lang="en-US" baseline="0" dirty="0"/>
              <a:t> a bachelor’s degree, or the student must have academically excelled in high school</a:t>
            </a:r>
            <a:r>
              <a:rPr lang="en-US" dirty="0"/>
              <a:t>); or homeschooler who has completed his/her home-school education as recognized by the state government; or enrolling in an eligible career pathway program and meeting one of the “ability-to-benefit” alternatives described at StudentAid.gov/eligibility/basic-criteria</a:t>
            </a:r>
          </a:p>
          <a:p>
            <a:pPr marL="174708" indent="-174708" eaLnBrk="1" fontAlgn="auto" hangingPunct="1">
              <a:spcBef>
                <a:spcPts val="0"/>
              </a:spcBef>
              <a:spcAft>
                <a:spcPts val="0"/>
              </a:spcAft>
              <a:buFont typeface="Arial" pitchFamily="34" charset="0"/>
              <a:buChar char="•"/>
              <a:defRPr/>
            </a:pPr>
            <a:r>
              <a:rPr lang="en-US" dirty="0"/>
              <a:t>Student enrolled as a regular student in a degree or certificate program that is eligible to be paid for by federal student aid funds; student also must be attending a college or career school that participates in the federal student aid programs</a:t>
            </a:r>
          </a:p>
          <a:p>
            <a:pPr marL="174708" indent="-174708" eaLnBrk="1" fontAlgn="auto" hangingPunct="1">
              <a:spcBef>
                <a:spcPts val="0"/>
              </a:spcBef>
              <a:spcAft>
                <a:spcPts val="0"/>
              </a:spcAft>
              <a:buFont typeface="Arial" pitchFamily="34" charset="0"/>
              <a:buChar char="•"/>
              <a:defRPr/>
            </a:pPr>
            <a:r>
              <a:rPr lang="en-US" dirty="0"/>
              <a:t>SSN: the exception here is students from the Republic of the Marshall Islands, the Federated States of Micronesia, or the Republic of Palau</a:t>
            </a:r>
          </a:p>
          <a:p>
            <a:pPr marL="174708" indent="-174708" eaLnBrk="1" fontAlgn="auto" hangingPunct="1">
              <a:spcBef>
                <a:spcPts val="0"/>
              </a:spcBef>
              <a:spcAft>
                <a:spcPts val="0"/>
              </a:spcAft>
              <a:buFont typeface="Arial" pitchFamily="34" charset="0"/>
              <a:buChar char="•"/>
              <a:defRPr/>
            </a:pPr>
            <a:r>
              <a:rPr lang="en-US" dirty="0"/>
              <a:t>Males (any person assigned the sex of male at birth) must register for Selective Service within 30 days of their 18</a:t>
            </a:r>
            <a:r>
              <a:rPr lang="en-US" baseline="30000" dirty="0"/>
              <a:t>th</a:t>
            </a:r>
            <a:r>
              <a:rPr lang="en-US" dirty="0"/>
              <a:t> birthday (within 30 days before or 30 days after, for a total window of 60 days). </a:t>
            </a:r>
          </a:p>
          <a:p>
            <a:pPr marL="640594" lvl="1" indent="-174708" eaLnBrk="1" fontAlgn="auto" hangingPunct="1">
              <a:spcBef>
                <a:spcPts val="0"/>
              </a:spcBef>
              <a:spcAft>
                <a:spcPts val="0"/>
              </a:spcAft>
              <a:buFont typeface="Arial" pitchFamily="34" charset="0"/>
              <a:buChar char="•"/>
              <a:defRPr/>
            </a:pPr>
            <a:r>
              <a:rPr lang="en-US" dirty="0"/>
              <a:t>If you are working with a male student who did not meet the 60-day timeframe, direct him to register immediately at www.sss.gov. Late registrations are accepted until the age of 26.</a:t>
            </a:r>
          </a:p>
          <a:p>
            <a:pPr marL="640594" lvl="1" indent="-174708" eaLnBrk="1" fontAlgn="auto" hangingPunct="1">
              <a:spcBef>
                <a:spcPts val="0"/>
              </a:spcBef>
              <a:spcAft>
                <a:spcPts val="0"/>
              </a:spcAft>
              <a:buFont typeface="Arial" pitchFamily="34" charset="0"/>
              <a:buChar char="•"/>
              <a:defRPr/>
            </a:pPr>
            <a:r>
              <a:rPr lang="en-US" dirty="0"/>
              <a:t>If you are working with a male student aged 26 or older who did not register, you should direct him to the financial aid office at the college he plans to attend. Before he can receive federal student aid, he will have to prove that he did not “knowingly and willfully” fail to register. The financial aid administrator will tell him what documentation he needs in order to do so.</a:t>
            </a:r>
          </a:p>
          <a:p>
            <a:pPr marL="174708" indent="-174708" eaLnBrk="1" fontAlgn="auto" hangingPunct="1">
              <a:spcBef>
                <a:spcPts val="0"/>
              </a:spcBef>
              <a:spcAft>
                <a:spcPts val="0"/>
              </a:spcAft>
              <a:buFont typeface="Arial" pitchFamily="34" charset="0"/>
              <a:buChar char="•"/>
              <a:defRPr/>
            </a:pPr>
            <a:r>
              <a:rPr lang="en-US" dirty="0"/>
              <a:t>In broad terms, a student making satisfactory academic progress (SAP) is moving toward receiving his or her degree or certificate at a pace that is acceptable to his or her school. Each school sets its own SAP policy.</a:t>
            </a:r>
          </a:p>
          <a:p>
            <a:pPr marL="174708" indent="-174708" eaLnBrk="1" fontAlgn="auto" hangingPunct="1">
              <a:spcBef>
                <a:spcPts val="0"/>
              </a:spcBef>
              <a:spcAft>
                <a:spcPts val="0"/>
              </a:spcAft>
              <a:buFont typeface="Arial" pitchFamily="34" charset="0"/>
              <a:buChar char="•"/>
              <a:defRPr/>
            </a:pPr>
            <a:endParaRPr 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93CF45C-6493-4417-97FB-D8010A42A6F7}" type="slidenum">
              <a:rPr lang="en-US" altLang="en-US" smtClean="0">
                <a:latin typeface="Calibri" pitchFamily="34" charset="0"/>
              </a:rPr>
              <a:pPr fontAlgn="base">
                <a:spcBef>
                  <a:spcPct val="0"/>
                </a:spcBef>
                <a:spcAft>
                  <a:spcPct val="0"/>
                </a:spcAft>
                <a:defRPr/>
              </a:pPr>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Tx/>
              <a:buChar char="•"/>
            </a:pPr>
            <a:r>
              <a:rPr lang="en-US" altLang="en-US" dirty="0"/>
              <a:t>Re the FAFSA form, stress that it is a free application. If a student finds him or herself at a website that asks for payment, the student is not at the official U.S. Department of Education FAFSA site. There is no fee to file the FAFSA form.</a:t>
            </a:r>
          </a:p>
          <a:p>
            <a:pPr marL="174708" indent="-174708" eaLnBrk="1" hangingPunct="1">
              <a:spcBef>
                <a:spcPct val="0"/>
              </a:spcBef>
              <a:buFontTx/>
              <a:buChar char="•"/>
            </a:pPr>
            <a:r>
              <a:rPr lang="en-US" altLang="en-US" dirty="0"/>
              <a:t>[Note to counselor: If you are working with students who don’t have access to the internet and therefore need to fill out the FAFSA form on paper, you can download a PDF at fafsa.gov (click on “FAFSA Filing Options”) and print as many copies as you need. Alternatively, a student may call 1-800-4-FED-AID (1-800-433-3243) to request a print-out of the FAFSA PDF.]</a:t>
            </a:r>
          </a:p>
          <a:p>
            <a:pPr marL="174708" indent="-174708" eaLnBrk="1" hangingPunct="1">
              <a:spcBef>
                <a:spcPct val="0"/>
              </a:spcBef>
              <a:buFontTx/>
              <a:buChar char="•"/>
            </a:pPr>
            <a:r>
              <a:rPr lang="en-US" altLang="en-US" dirty="0"/>
              <a:t>If there are specific state, school, or scholarship programs that most or all of your students apply for, you might insert their URLs here, or state where to get applications.</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E6DDAFE-627C-4A48-BC3B-285ED0D9A8C3}" type="slidenum">
              <a:rPr lang="en-US" altLang="en-US" smtClean="0">
                <a:latin typeface="Calibri" pitchFamily="34" charset="0"/>
              </a:rPr>
              <a:pPr fontAlgn="base">
                <a:spcBef>
                  <a:spcPct val="0"/>
                </a:spcBef>
                <a:spcAft>
                  <a:spcPct val="0"/>
                </a:spcAft>
                <a:defRPr/>
              </a:pPr>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Tx/>
              <a:buChar char="•"/>
            </a:pPr>
            <a:r>
              <a:rPr lang="en-US" altLang="en-US" dirty="0"/>
              <a:t>Students and parents can create FSA IDs at any time. The student does not have to be ready to fill out a FAFSA</a:t>
            </a:r>
            <a:r>
              <a:rPr lang="en-US" altLang="en-US" baseline="0" dirty="0"/>
              <a:t> form.</a:t>
            </a:r>
            <a:endParaRPr lang="en-US" altLang="en-US" dirty="0"/>
          </a:p>
          <a:p>
            <a:pPr marL="174708" indent="-174708" eaLnBrk="1" hangingPunct="1">
              <a:spcBef>
                <a:spcPct val="0"/>
              </a:spcBef>
              <a:buFontTx/>
              <a:buChar char="•"/>
            </a:pPr>
            <a:r>
              <a:rPr lang="en-US" altLang="en-US" dirty="0"/>
              <a:t>One benefit of creating an FSA ID is that you will be able to use it to sign the FAFSA form electronically, thus speeding up the process greatly.</a:t>
            </a:r>
          </a:p>
          <a:p>
            <a:pPr marL="174708" indent="-174708" eaLnBrk="1" hangingPunct="1">
              <a:spcBef>
                <a:spcPct val="0"/>
              </a:spcBef>
              <a:buFontTx/>
              <a:buChar char="•"/>
            </a:pPr>
            <a:r>
              <a:rPr lang="en-US" altLang="en-US" dirty="0"/>
              <a:t>Important to note here that student and parent need separate FSA IDs – one each. [Only one parent needs an FSA ID, even if both parents’ info will be provided on the FAFSA form.]</a:t>
            </a:r>
          </a:p>
          <a:p>
            <a:pPr marL="174708" indent="-174708" eaLnBrk="1" hangingPunct="1">
              <a:spcBef>
                <a:spcPct val="0"/>
              </a:spcBef>
              <a:buFontTx/>
              <a:buChar char="•"/>
            </a:pPr>
            <a:r>
              <a:rPr lang="en-US" altLang="en-US" dirty="0"/>
              <a:t>(To find out whether a parent’s information will be needed on the FAFSA form, a student can visit StudentAid.gov/dependency.)</a:t>
            </a:r>
          </a:p>
          <a:p>
            <a:pPr marL="174708" indent="-174708" eaLnBrk="1" hangingPunct="1">
              <a:spcBef>
                <a:spcPct val="0"/>
              </a:spcBef>
              <a:buFontTx/>
              <a:buChar char="•"/>
            </a:pPr>
            <a:r>
              <a:rPr lang="en-US" altLang="en-US" dirty="0"/>
              <a:t>It’s strongly encouraged that you provide an email address and mobile phone number when you create your FSA ID; this will help if you forget your username or password and need to reset it. It’s important to understand that your email address and phone number can be used for only one FSA ID. So for instance, if a parent and child share an email address, they’ll need to create a second one so that they’ll each have a unique email address to use when creating an FSA ID.</a:t>
            </a:r>
          </a:p>
          <a:p>
            <a:pPr marL="174708" indent="-174708" eaLnBrk="1" hangingPunct="1">
              <a:spcBef>
                <a:spcPct val="0"/>
              </a:spcBef>
              <a:buFontTx/>
              <a:buChar char="•"/>
            </a:pPr>
            <a:r>
              <a:rPr lang="en-US" altLang="en-US" dirty="0"/>
              <a:t>An FSA ID is a signature as well as providing access to private information. To protect themselves from identity theft and other types of fraud, students and parents should not tell anyone their FSA IDs.</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990DD72-3DED-431B-825A-81B1EFB85363}" type="slidenum">
              <a:rPr lang="en-US" altLang="en-US" smtClean="0">
                <a:latin typeface="Calibri" pitchFamily="34" charset="0"/>
              </a:rPr>
              <a:pPr fontAlgn="base">
                <a:spcBef>
                  <a:spcPct val="0"/>
                </a:spcBef>
                <a:spcAft>
                  <a:spcPct val="0"/>
                </a:spcAft>
                <a:defRPr/>
              </a:pPr>
              <a:t>5</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Tx/>
              <a:buChar char="•"/>
              <a:defRPr/>
            </a:pPr>
            <a:r>
              <a:rPr lang="en-US" altLang="en-US" dirty="0"/>
              <a:t>The FAFSA Process infographic provides a visual overview of the process of filling out and submitting a FAFSA form, and what happens afterwards.</a:t>
            </a:r>
          </a:p>
          <a:p>
            <a:pPr marL="174708" indent="-174708" eaLnBrk="1" hangingPunct="1">
              <a:spcBef>
                <a:spcPct val="0"/>
              </a:spcBef>
              <a:buFontTx/>
              <a:buChar char="•"/>
              <a:defRPr/>
            </a:pPr>
            <a:r>
              <a:rPr lang="en-US" altLang="en-US" dirty="0"/>
              <a:t>The </a:t>
            </a:r>
            <a:r>
              <a:rPr lang="en-US" altLang="en-US" i="1" dirty="0"/>
              <a:t>FAFSA on the Web Worksheet</a:t>
            </a:r>
            <a:r>
              <a:rPr lang="en-US" altLang="en-US" dirty="0"/>
              <a:t> provides an idea of the types of FAFSA</a:t>
            </a:r>
            <a:r>
              <a:rPr lang="en-US" altLang="en-US" baseline="0" dirty="0"/>
              <a:t> </a:t>
            </a:r>
            <a:r>
              <a:rPr lang="en-US" altLang="en-US" dirty="0"/>
              <a:t>questions. However, not every question on fafsa.gov appears on the worksheet.</a:t>
            </a:r>
          </a:p>
          <a:p>
            <a:pPr eaLnBrk="1" hangingPunct="1">
              <a:spcBef>
                <a:spcPct val="0"/>
              </a:spcBef>
              <a:defRPr/>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A8B2803-060E-423C-BCF2-08B65F80BF5D}" type="slidenum">
              <a:rPr lang="en-US" altLang="en-US" smtClean="0">
                <a:latin typeface="Calibri" pitchFamily="34" charset="0"/>
              </a:rPr>
              <a:pPr fontAlgn="base">
                <a:spcBef>
                  <a:spcPct val="0"/>
                </a:spcBef>
                <a:spcAft>
                  <a:spcPct val="0"/>
                </a:spcAft>
                <a:defRPr/>
              </a:pPr>
              <a:t>6</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Tx/>
              <a:buChar char="•"/>
            </a:pPr>
            <a:r>
              <a:rPr lang="en-US" altLang="en-US" dirty="0"/>
              <a:t>The online or paper </a:t>
            </a:r>
            <a:r>
              <a:rPr lang="en-US" altLang="en-US" i="1" dirty="0"/>
              <a:t>Student Aid Report</a:t>
            </a:r>
            <a:r>
              <a:rPr lang="en-US" altLang="en-US" dirty="0"/>
              <a:t> (SAR) will list the student’s EFC and will show the information the student reported on the FAFSA form (except for tax info imported via the IRS DRT). The student can review the FAFSA information online by logging in at fafsa.gov.</a:t>
            </a:r>
          </a:p>
          <a:p>
            <a:pPr marL="174708" indent="-174708" eaLnBrk="1" hangingPunct="1">
              <a:spcBef>
                <a:spcPct val="0"/>
              </a:spcBef>
              <a:buFontTx/>
              <a:buChar char="•"/>
            </a:pPr>
            <a:r>
              <a:rPr lang="en-US" altLang="en-US" dirty="0"/>
              <a:t>Corrections can be made online at fafsa.gov or on the paper SAR. Online corrections can be processed immediately in some cases. The student will then receive a new SAR, and the school will receive updated information.</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BA63754-E4FC-429D-A841-4D1BE8D1E558}" type="slidenum">
              <a:rPr lang="en-US" altLang="en-US" smtClean="0">
                <a:latin typeface="Calibri" pitchFamily="34" charset="0"/>
              </a:rPr>
              <a:pPr fontAlgn="base">
                <a:spcBef>
                  <a:spcPct val="0"/>
                </a:spcBef>
                <a:spcAft>
                  <a:spcPct val="0"/>
                </a:spcAft>
                <a:defRPr/>
              </a:pPr>
              <a:t>7</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Tx/>
              <a:buChar char="•"/>
            </a:pPr>
            <a:endParaRPr lang="en-US" altLang="en-US"/>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716CE9B-143F-4B2D-A9CB-27F5D9A28D93}" type="slidenum">
              <a:rPr lang="en-US" altLang="en-US" smtClean="0">
                <a:latin typeface="Calibri" pitchFamily="34" charset="0"/>
              </a:rPr>
              <a:pPr fontAlgn="base">
                <a:spcBef>
                  <a:spcPct val="0"/>
                </a:spcBef>
                <a:spcAft>
                  <a:spcPct val="0"/>
                </a:spcAft>
                <a:defRPr/>
              </a:pPr>
              <a:t>8</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Tx/>
              <a:buChar char="•"/>
            </a:pPr>
            <a:r>
              <a:rPr lang="en-US" altLang="en-US" dirty="0"/>
              <a:t>[Note to counselors: You may wish to hand out the one-page fact sheet titled “Federal Student Aid: Find the Information You Need.” The fact sheet lists frequently-asked-about federal student aid topics and easy URLs to find the answers. If you want to have students download the fact sheet themselves, give them this URL: StudentAid.gov/</a:t>
            </a:r>
            <a:r>
              <a:rPr lang="en-US" altLang="en-US" dirty="0" err="1"/>
              <a:t>resources#find-aid-info</a:t>
            </a:r>
            <a:r>
              <a:rPr lang="en-US" altLang="en-US" dirty="0"/>
              <a:t>.]</a:t>
            </a:r>
          </a:p>
          <a:p>
            <a:pPr marL="174708" indent="-174708" eaLnBrk="1" hangingPunct="1">
              <a:spcBef>
                <a:spcPct val="0"/>
              </a:spcBef>
              <a:buFontTx/>
              <a:buChar char="•"/>
            </a:pPr>
            <a:r>
              <a:rPr lang="en-US" altLang="en-US" dirty="0"/>
              <a:t>[Note to counselors: Remember to check out FinancialAidToolkit.ed.gov/resources to browse and download documents, videos, sample tweets, infographics, and more that you can use to raise students’ awareness and understanding of federal student aid. Please remember that the Financial Aid Toolkit is for you, the counselor; send your students to StudentAid.gov for information relevant to them, and to StudentAid.gov/resources to browse the handouts, videos, etc.]</a:t>
            </a:r>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defTabSz="465887" fontAlgn="base">
              <a:spcBef>
                <a:spcPct val="0"/>
              </a:spcBef>
              <a:spcAft>
                <a:spcPct val="0"/>
              </a:spcAft>
              <a:defRPr>
                <a:solidFill>
                  <a:schemeClr val="tx1"/>
                </a:solidFill>
                <a:latin typeface="Arial" pitchFamily="34" charset="0"/>
              </a:defRPr>
            </a:lvl6pPr>
            <a:lvl7pPr marL="3028264" indent="-232943" defTabSz="465887" fontAlgn="base">
              <a:spcBef>
                <a:spcPct val="0"/>
              </a:spcBef>
              <a:spcAft>
                <a:spcPct val="0"/>
              </a:spcAft>
              <a:defRPr>
                <a:solidFill>
                  <a:schemeClr val="tx1"/>
                </a:solidFill>
                <a:latin typeface="Arial" pitchFamily="34" charset="0"/>
              </a:defRPr>
            </a:lvl7pPr>
            <a:lvl8pPr marL="3494151" indent="-232943" defTabSz="465887" fontAlgn="base">
              <a:spcBef>
                <a:spcPct val="0"/>
              </a:spcBef>
              <a:spcAft>
                <a:spcPct val="0"/>
              </a:spcAft>
              <a:defRPr>
                <a:solidFill>
                  <a:schemeClr val="tx1"/>
                </a:solidFill>
                <a:latin typeface="Arial" pitchFamily="34" charset="0"/>
              </a:defRPr>
            </a:lvl8pPr>
            <a:lvl9pPr marL="3960038" indent="-232943" defTabSz="465887"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07D74D3-2B00-49CE-BC16-657C5D238AE8}" type="slidenum">
              <a:rPr lang="en-US" altLang="en-US" smtClean="0">
                <a:latin typeface="Calibri" pitchFamily="34" charset="0"/>
              </a:rPr>
              <a:pPr fontAlgn="base">
                <a:spcBef>
                  <a:spcPct val="0"/>
                </a:spcBef>
                <a:spcAft>
                  <a:spcPct val="0"/>
                </a:spcAft>
                <a:defRPr/>
              </a:pPr>
              <a:t>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mbo">
    <p:spTree>
      <p:nvGrpSpPr>
        <p:cNvPr id="1" name=""/>
        <p:cNvGrpSpPr/>
        <p:nvPr/>
      </p:nvGrpSpPr>
      <p:grpSpPr>
        <a:xfrm>
          <a:off x="0" y="0"/>
          <a:ext cx="0" cy="0"/>
          <a:chOff x="0" y="0"/>
          <a:chExt cx="0" cy="0"/>
        </a:xfrm>
      </p:grpSpPr>
      <p:sp>
        <p:nvSpPr>
          <p:cNvPr id="5"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7"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9"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0"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2" name="Title 12"/>
          <p:cNvSpPr>
            <a:spLocks noGrp="1"/>
          </p:cNvSpPr>
          <p:nvPr>
            <p:ph type="title"/>
          </p:nvPr>
        </p:nvSpPr>
        <p:spPr>
          <a:xfrm>
            <a:off x="508000" y="2137956"/>
            <a:ext cx="109728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5" name="Subtitle 2"/>
          <p:cNvSpPr>
            <a:spLocks noGrp="1"/>
          </p:cNvSpPr>
          <p:nvPr>
            <p:ph type="subTitle" idx="1"/>
          </p:nvPr>
        </p:nvSpPr>
        <p:spPr>
          <a:xfrm>
            <a:off x="546921" y="2800350"/>
            <a:ext cx="11234060"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6" name="Content Placeholder 10"/>
          <p:cNvSpPr>
            <a:spLocks noGrp="1"/>
          </p:cNvSpPr>
          <p:nvPr>
            <p:ph sz="quarter" idx="11"/>
          </p:nvPr>
        </p:nvSpPr>
        <p:spPr>
          <a:xfrm>
            <a:off x="711200" y="5340462"/>
            <a:ext cx="9361715"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Tree>
    <p:extLst>
      <p:ext uri="{BB962C8B-B14F-4D97-AF65-F5344CB8AC3E}">
        <p14:creationId xmlns:p14="http://schemas.microsoft.com/office/powerpoint/2010/main" val="17687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5"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6" name="Content Placeholder 15"/>
          <p:cNvSpPr>
            <a:spLocks noGrp="1"/>
          </p:cNvSpPr>
          <p:nvPr>
            <p:ph sz="quarter" idx="10"/>
          </p:nvPr>
        </p:nvSpPr>
        <p:spPr>
          <a:xfrm>
            <a:off x="1016000" y="609600"/>
            <a:ext cx="100584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0" name="Text Placeholder 3"/>
          <p:cNvSpPr>
            <a:spLocks noGrp="1"/>
          </p:cNvSpPr>
          <p:nvPr>
            <p:ph type="body" sz="half" idx="2"/>
          </p:nvPr>
        </p:nvSpPr>
        <p:spPr>
          <a:xfrm>
            <a:off x="1016000" y="5029200"/>
            <a:ext cx="10058400" cy="11430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38557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3"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4"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5"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7"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Tree>
    <p:extLst>
      <p:ext uri="{BB962C8B-B14F-4D97-AF65-F5344CB8AC3E}">
        <p14:creationId xmlns:p14="http://schemas.microsoft.com/office/powerpoint/2010/main" val="369595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13834" y="1062038"/>
            <a:ext cx="10866967"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7"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0"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612944" y="414325"/>
            <a:ext cx="11405549"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711200" y="1752601"/>
            <a:ext cx="10972800" cy="4297363"/>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262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5"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3" name="Title 22"/>
          <p:cNvSpPr>
            <a:spLocks noGrp="1"/>
          </p:cNvSpPr>
          <p:nvPr>
            <p:ph type="title"/>
          </p:nvPr>
        </p:nvSpPr>
        <p:spPr>
          <a:xfrm>
            <a:off x="431800" y="2971800"/>
            <a:ext cx="10972800" cy="790575"/>
          </a:xfrm>
          <a:prstGeom prst="rect">
            <a:avLst/>
          </a:prstGeom>
        </p:spPr>
        <p:txBody>
          <a:bodyPr/>
          <a:lstStyle>
            <a:lvl1pPr algn="l">
              <a:defRPr sz="4800">
                <a:solidFill>
                  <a:srgbClr val="1B73A2"/>
                </a:solidFill>
              </a:defRPr>
            </a:lvl1pPr>
          </a:lstStyle>
          <a:p>
            <a:r>
              <a:rPr lang="en-US" dirty="0"/>
              <a:t>Click to edit Master title</a:t>
            </a:r>
          </a:p>
        </p:txBody>
      </p:sp>
      <p:sp>
        <p:nvSpPr>
          <p:cNvPr id="25" name="Text Placeholder 24"/>
          <p:cNvSpPr>
            <a:spLocks noGrp="1"/>
          </p:cNvSpPr>
          <p:nvPr>
            <p:ph type="body" sz="quarter" idx="10"/>
          </p:nvPr>
        </p:nvSpPr>
        <p:spPr>
          <a:xfrm>
            <a:off x="596900" y="3657600"/>
            <a:ext cx="10972800" cy="762000"/>
          </a:xfrm>
          <a:prstGeom prst="rect">
            <a:avLst/>
          </a:prstGeom>
        </p:spPr>
        <p:txBody>
          <a:bodyPr/>
          <a:lstStyle>
            <a:lvl1pPr marL="0" indent="0">
              <a:buNone/>
              <a:defRPr sz="2400">
                <a:solidFill>
                  <a:srgbClr val="90B957"/>
                </a:solidFill>
              </a:defRPr>
            </a:lvl1pPr>
          </a:lstStyle>
          <a:p>
            <a:pPr lvl="0"/>
            <a:r>
              <a:rPr lang="en-US" dirty="0"/>
              <a:t>Click to edit Master text</a:t>
            </a:r>
          </a:p>
        </p:txBody>
      </p:sp>
    </p:spTree>
    <p:extLst>
      <p:ext uri="{BB962C8B-B14F-4D97-AF65-F5344CB8AC3E}">
        <p14:creationId xmlns:p14="http://schemas.microsoft.com/office/powerpoint/2010/main" val="184482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Caption">
    <p:spTree>
      <p:nvGrpSpPr>
        <p:cNvPr id="1" name=""/>
        <p:cNvGrpSpPr/>
        <p:nvPr/>
      </p:nvGrpSpPr>
      <p:grpSpPr>
        <a:xfrm>
          <a:off x="0" y="0"/>
          <a:ext cx="0" cy="0"/>
          <a:chOff x="0" y="0"/>
          <a:chExt cx="0" cy="0"/>
        </a:xfrm>
      </p:grpSpPr>
      <p:sp>
        <p:nvSpPr>
          <p:cNvPr id="5"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7"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0"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cxnSp>
        <p:nvCxnSpPr>
          <p:cNvPr id="12" name="Straight Connector 11"/>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3" name="Content Placeholder 15"/>
          <p:cNvSpPr>
            <a:spLocks noGrp="1"/>
          </p:cNvSpPr>
          <p:nvPr>
            <p:ph sz="quarter" idx="10"/>
          </p:nvPr>
        </p:nvSpPr>
        <p:spPr>
          <a:xfrm>
            <a:off x="711200" y="1252538"/>
            <a:ext cx="107696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4" name="Text Placeholder 3"/>
          <p:cNvSpPr>
            <a:spLocks noGrp="1"/>
          </p:cNvSpPr>
          <p:nvPr>
            <p:ph type="body" sz="half" idx="2"/>
          </p:nvPr>
        </p:nvSpPr>
        <p:spPr>
          <a:xfrm>
            <a:off x="711200" y="5532437"/>
            <a:ext cx="10769600" cy="804862"/>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10131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7"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0"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cxnSp>
        <p:nvCxnSpPr>
          <p:cNvPr id="14" name="Straight Connector 13"/>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711200" y="1752601"/>
            <a:ext cx="5181600" cy="4584699"/>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0"/>
          </p:nvPr>
        </p:nvSpPr>
        <p:spPr>
          <a:xfrm>
            <a:off x="6299200" y="1743075"/>
            <a:ext cx="5181600" cy="4594224"/>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43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
    <p:spTree>
      <p:nvGrpSpPr>
        <p:cNvPr id="1" name=""/>
        <p:cNvGrpSpPr/>
        <p:nvPr/>
      </p:nvGrpSpPr>
      <p:grpSpPr>
        <a:xfrm>
          <a:off x="0" y="0"/>
          <a:ext cx="0" cy="0"/>
          <a:chOff x="0" y="0"/>
          <a:chExt cx="0" cy="0"/>
        </a:xfrm>
      </p:grpSpPr>
      <p:sp>
        <p:nvSpPr>
          <p:cNvPr id="7"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0"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2"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5"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cxnSp>
        <p:nvCxnSpPr>
          <p:cNvPr id="18" name="Straight Connector 17"/>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3" name="Text Placeholder 2"/>
          <p:cNvSpPr>
            <a:spLocks noGrp="1"/>
          </p:cNvSpPr>
          <p:nvPr>
            <p:ph type="body" idx="1"/>
          </p:nvPr>
        </p:nvSpPr>
        <p:spPr>
          <a:xfrm>
            <a:off x="609600" y="1535113"/>
            <a:ext cx="5386917" cy="639762"/>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4" name="Content Placeholder 3"/>
          <p:cNvSpPr>
            <a:spLocks noGrp="1"/>
          </p:cNvSpPr>
          <p:nvPr>
            <p:ph sz="half" idx="2"/>
          </p:nvPr>
        </p:nvSpPr>
        <p:spPr>
          <a:xfrm>
            <a:off x="609600" y="2174875"/>
            <a:ext cx="5386917" cy="3951288"/>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6" name="Text Placeholder 4"/>
          <p:cNvSpPr>
            <a:spLocks noGrp="1"/>
          </p:cNvSpPr>
          <p:nvPr>
            <p:ph type="body" sz="quarter" idx="3"/>
          </p:nvPr>
        </p:nvSpPr>
        <p:spPr>
          <a:xfrm>
            <a:off x="6193368" y="1535113"/>
            <a:ext cx="5389033" cy="639762"/>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7" name="Content Placeholder 5"/>
          <p:cNvSpPr>
            <a:spLocks noGrp="1"/>
          </p:cNvSpPr>
          <p:nvPr>
            <p:ph sz="quarter" idx="4"/>
          </p:nvPr>
        </p:nvSpPr>
        <p:spPr>
          <a:xfrm>
            <a:off x="6193368" y="2174875"/>
            <a:ext cx="5389033" cy="3951288"/>
          </a:xfrm>
          <a:prstGeom prst="rect">
            <a:avLst/>
          </a:prstGeom>
        </p:spPr>
        <p:txBody>
          <a:bodyPr/>
          <a:lstStyle>
            <a:lvl1pPr>
              <a:defRPr sz="2000" baseline="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234198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 Caption on Top">
    <p:spTree>
      <p:nvGrpSpPr>
        <p:cNvPr id="1" name=""/>
        <p:cNvGrpSpPr/>
        <p:nvPr/>
      </p:nvGrpSpPr>
      <p:grpSpPr>
        <a:xfrm>
          <a:off x="0" y="0"/>
          <a:ext cx="0" cy="0"/>
          <a:chOff x="0" y="0"/>
          <a:chExt cx="0" cy="0"/>
        </a:xfrm>
      </p:grpSpPr>
      <p:cxnSp>
        <p:nvCxnSpPr>
          <p:cNvPr id="5" name="Straight Connector 4"/>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6"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7"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9"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1"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2"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0" name="Text Placeholder 3"/>
          <p:cNvSpPr>
            <a:spLocks noGrp="1"/>
          </p:cNvSpPr>
          <p:nvPr>
            <p:ph type="body" sz="half" idx="2"/>
          </p:nvPr>
        </p:nvSpPr>
        <p:spPr>
          <a:xfrm>
            <a:off x="1017672" y="1196973"/>
            <a:ext cx="10058400" cy="11430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7" name="Content Placeholder 15"/>
          <p:cNvSpPr>
            <a:spLocks noGrp="1"/>
          </p:cNvSpPr>
          <p:nvPr>
            <p:ph sz="quarter" idx="10"/>
          </p:nvPr>
        </p:nvSpPr>
        <p:spPr>
          <a:xfrm>
            <a:off x="992272" y="2505075"/>
            <a:ext cx="100584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72599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 Two Captions">
    <p:spTree>
      <p:nvGrpSpPr>
        <p:cNvPr id="1" name=""/>
        <p:cNvGrpSpPr/>
        <p:nvPr/>
      </p:nvGrpSpPr>
      <p:grpSpPr>
        <a:xfrm>
          <a:off x="0" y="0"/>
          <a:ext cx="0" cy="0"/>
          <a:chOff x="0" y="0"/>
          <a:chExt cx="0" cy="0"/>
        </a:xfrm>
      </p:grpSpPr>
      <p:cxnSp>
        <p:nvCxnSpPr>
          <p:cNvPr id="6" name="Straight Connector 5"/>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7"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1"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2"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13"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0" name="Text Placeholder 3"/>
          <p:cNvSpPr>
            <a:spLocks noGrp="1"/>
          </p:cNvSpPr>
          <p:nvPr>
            <p:ph type="body" sz="half" idx="2"/>
          </p:nvPr>
        </p:nvSpPr>
        <p:spPr>
          <a:xfrm>
            <a:off x="1017672" y="1196974"/>
            <a:ext cx="10058400" cy="631827"/>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7" name="Content Placeholder 15"/>
          <p:cNvSpPr>
            <a:spLocks noGrp="1"/>
          </p:cNvSpPr>
          <p:nvPr>
            <p:ph sz="quarter" idx="10"/>
          </p:nvPr>
        </p:nvSpPr>
        <p:spPr>
          <a:xfrm>
            <a:off x="992272" y="1981200"/>
            <a:ext cx="10058400" cy="39624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8" name="Text Placeholder 3"/>
          <p:cNvSpPr>
            <a:spLocks noGrp="1"/>
          </p:cNvSpPr>
          <p:nvPr>
            <p:ph type="body" sz="half" idx="11"/>
          </p:nvPr>
        </p:nvSpPr>
        <p:spPr>
          <a:xfrm>
            <a:off x="966872" y="6096001"/>
            <a:ext cx="10058400" cy="631827"/>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05173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Blank ">
    <p:spTree>
      <p:nvGrpSpPr>
        <p:cNvPr id="1" name=""/>
        <p:cNvGrpSpPr/>
        <p:nvPr/>
      </p:nvGrpSpPr>
      <p:grpSpPr>
        <a:xfrm>
          <a:off x="0" y="0"/>
          <a:ext cx="0" cy="0"/>
          <a:chOff x="0" y="0"/>
          <a:chExt cx="0" cy="0"/>
        </a:xfrm>
      </p:grpSpPr>
      <p:cxnSp>
        <p:nvCxnSpPr>
          <p:cNvPr id="3" name="Straight Connector 2"/>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5"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6"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8"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a:p>
        </p:txBody>
      </p:sp>
      <p:sp>
        <p:nvSpPr>
          <p:cNvPr id="9"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66477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850F985-2BD2-4FD4-8382-8ACCBA170FC0}" type="slidenum">
              <a:rPr/>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tudentaid.gov/understand-aid/eligibil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bluefieldstate.edu/form/contact-financial-aid#no-back" TargetMode="External"/><Relationship Id="rId4" Type="http://schemas.openxmlformats.org/officeDocument/2006/relationships/hyperlink" Target="https://www.collegeforwv.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sites/default/files/fafsa-proces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studentaid.gov/sites/default/files/2022-23-fafsa-workshee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udentaid.e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mailto:studentaid@ed.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tmartin@bluefieldstate.edu" TargetMode="External"/><Relationship Id="rId7"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dcatron@bluefieldstate.edu" TargetMode="External"/><Relationship Id="rId5" Type="http://schemas.openxmlformats.org/officeDocument/2006/relationships/hyperlink" Target="mailto:rshanklin@bluefieldstate.edu" TargetMode="External"/><Relationship Id="rId4" Type="http://schemas.openxmlformats.org/officeDocument/2006/relationships/hyperlink" Target="mailto:emann@bluefield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title"/>
          </p:nvPr>
        </p:nvSpPr>
        <p:spPr bwMode="auto">
          <a:xfrm>
            <a:off x="-228600" y="920861"/>
            <a:ext cx="10972800" cy="73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5400" b="1" dirty="0">
                <a:solidFill>
                  <a:srgbClr val="002060"/>
                </a:solidFill>
                <a:effectLst>
                  <a:outerShdw blurRad="38100" dist="38100" dir="2700000" algn="tl">
                    <a:srgbClr val="000000">
                      <a:alpha val="43137"/>
                    </a:srgbClr>
                  </a:outerShdw>
                </a:effectLst>
                <a:latin typeface="Arial" pitchFamily="34" charset="0"/>
                <a:cs typeface="Arial" pitchFamily="34" charset="0"/>
              </a:rPr>
              <a:t>Finding Money for College</a:t>
            </a:r>
          </a:p>
        </p:txBody>
      </p:sp>
      <p:sp>
        <p:nvSpPr>
          <p:cNvPr id="13315" name="Subtitle 5"/>
          <p:cNvSpPr>
            <a:spLocks noGrp="1"/>
          </p:cNvSpPr>
          <p:nvPr>
            <p:ph type="subTitle" idx="1"/>
          </p:nvPr>
        </p:nvSpPr>
        <p:spPr bwMode="auto">
          <a:xfrm>
            <a:off x="1521012" y="2181225"/>
            <a:ext cx="11234060"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400" dirty="0">
                <a:solidFill>
                  <a:srgbClr val="002060"/>
                </a:solidFill>
                <a:latin typeface="Arial" pitchFamily="34" charset="0"/>
                <a:cs typeface="Arial" pitchFamily="34" charset="0"/>
              </a:rPr>
              <a:t>FAFSA Basics </a:t>
            </a:r>
          </a:p>
          <a:p>
            <a:pPr eaLnBrk="1" hangingPunct="1"/>
            <a:endParaRPr lang="en-US" altLang="en-US" dirty="0">
              <a:solidFill>
                <a:srgbClr val="002060"/>
              </a:solidFill>
              <a:latin typeface="Arial" pitchFamily="34" charset="0"/>
              <a:cs typeface="Arial" pitchFamily="34" charset="0"/>
            </a:endParaRPr>
          </a:p>
        </p:txBody>
      </p:sp>
      <p:sp>
        <p:nvSpPr>
          <p:cNvPr id="13316" name="Content Placeholder 6"/>
          <p:cNvSpPr>
            <a:spLocks noGrp="1"/>
          </p:cNvSpPr>
          <p:nvPr>
            <p:ph sz="quarter" idx="11"/>
          </p:nvPr>
        </p:nvSpPr>
        <p:spPr bwMode="auto">
          <a:xfrm>
            <a:off x="1524000" y="3886200"/>
            <a:ext cx="9361715" cy="596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dirty="0">
                <a:solidFill>
                  <a:srgbClr val="002060"/>
                </a:solidFill>
                <a:latin typeface="Arial" pitchFamily="34" charset="0"/>
                <a:cs typeface="Arial" pitchFamily="34" charset="0"/>
              </a:rPr>
              <a:t>Tammy Martin </a:t>
            </a:r>
          </a:p>
          <a:p>
            <a:pPr eaLnBrk="1" hangingPunct="1"/>
            <a:r>
              <a:rPr lang="en-US" altLang="en-US" dirty="0">
                <a:solidFill>
                  <a:srgbClr val="002060"/>
                </a:solidFill>
                <a:latin typeface="Arial" pitchFamily="34" charset="0"/>
                <a:cs typeface="Arial" pitchFamily="34" charset="0"/>
              </a:rPr>
              <a:t>Financial Aid Manager</a:t>
            </a:r>
          </a:p>
          <a:p>
            <a:pPr eaLnBrk="1" hangingPunct="1"/>
            <a:r>
              <a:rPr lang="en-US" altLang="en-US" dirty="0">
                <a:solidFill>
                  <a:srgbClr val="002060"/>
                </a:solidFill>
                <a:latin typeface="Arial" pitchFamily="34" charset="0"/>
                <a:cs typeface="Arial" pitchFamily="34" charset="0"/>
              </a:rPr>
              <a:t>November 2021</a:t>
            </a:r>
          </a:p>
          <a:p>
            <a:pPr eaLnBrk="1" hangingPunct="1"/>
            <a:endParaRPr lang="en-US" altLang="en-US" dirty="0">
              <a:solidFill>
                <a:srgbClr val="002060"/>
              </a:solidFill>
              <a:latin typeface="Arial" pitchFamily="34" charset="0"/>
              <a:cs typeface="Arial" pitchFamily="34" charset="0"/>
            </a:endParaRPr>
          </a:p>
          <a:p>
            <a:pPr eaLnBrk="1" hangingPunct="1"/>
            <a:endParaRPr lang="en-US" altLang="en-US" dirty="0">
              <a:solidFill>
                <a:srgbClr val="002060"/>
              </a:solidFill>
              <a:latin typeface="Arial" pitchFamily="34" charset="0"/>
              <a:cs typeface="Arial" pitchFamily="34" charset="0"/>
            </a:endParaRPr>
          </a:p>
          <a:p>
            <a:pPr eaLnBrk="1" hangingPunct="1"/>
            <a:r>
              <a:rPr lang="en-US" altLang="en-US" dirty="0">
                <a:solidFill>
                  <a:srgbClr val="002060"/>
                </a:solidFill>
                <a:latin typeface="Arial" pitchFamily="34" charset="0"/>
                <a:cs typeface="Arial" pitchFamily="34" charset="0"/>
              </a:rPr>
              <a:t> </a:t>
            </a:r>
          </a:p>
        </p:txBody>
      </p:sp>
      <p:pic>
        <p:nvPicPr>
          <p:cNvPr id="4" name="Picture 3">
            <a:extLst>
              <a:ext uri="{FF2B5EF4-FFF2-40B4-BE49-F238E27FC236}">
                <a16:creationId xmlns:a16="http://schemas.microsoft.com/office/drawing/2014/main" id="{D28FB86F-8016-40FA-94A2-0655D9D2AB6E}"/>
              </a:ext>
            </a:extLst>
          </p:cNvPr>
          <p:cNvPicPr>
            <a:picLocks noChangeAspect="1"/>
          </p:cNvPicPr>
          <p:nvPr/>
        </p:nvPicPr>
        <p:blipFill>
          <a:blip r:embed="rId3"/>
          <a:stretch>
            <a:fillRect/>
          </a:stretch>
        </p:blipFill>
        <p:spPr>
          <a:xfrm>
            <a:off x="6246100" y="2292244"/>
            <a:ext cx="3051468" cy="305146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a:solidFill>
                  <a:srgbClr val="002060"/>
                </a:solidFill>
              </a:rPr>
              <a:t>Who can get federal student aid?</a:t>
            </a:r>
          </a:p>
        </p:txBody>
      </p:sp>
      <p:sp>
        <p:nvSpPr>
          <p:cNvPr id="3" name="Content Placeholder 2"/>
          <p:cNvSpPr>
            <a:spLocks noGrp="1"/>
          </p:cNvSpPr>
          <p:nvPr>
            <p:ph idx="1"/>
          </p:nvPr>
        </p:nvSpPr>
        <p:spPr>
          <a:xfrm>
            <a:off x="711200" y="1752601"/>
            <a:ext cx="10972800" cy="4691074"/>
          </a:xfrm>
        </p:spPr>
        <p:txBody>
          <a:bodyPr/>
          <a:lstStyle/>
          <a:p>
            <a:pPr lvl="1" eaLnBrk="1" fontAlgn="auto" hangingPunct="1">
              <a:spcAft>
                <a:spcPts val="0"/>
              </a:spcAft>
              <a:defRPr/>
            </a:pPr>
            <a:r>
              <a:rPr lang="en-US" sz="2600" dirty="0">
                <a:solidFill>
                  <a:srgbClr val="002060"/>
                </a:solidFill>
              </a:rPr>
              <a:t>U.S. citizen/national or eligible non-citizen</a:t>
            </a:r>
          </a:p>
          <a:p>
            <a:pPr lvl="1" eaLnBrk="1" fontAlgn="auto" hangingPunct="1">
              <a:spcAft>
                <a:spcPts val="0"/>
              </a:spcAft>
              <a:defRPr/>
            </a:pPr>
            <a:r>
              <a:rPr lang="en-US" sz="2600" dirty="0">
                <a:solidFill>
                  <a:srgbClr val="002060"/>
                </a:solidFill>
              </a:rPr>
              <a:t>High school diploma or equivalent</a:t>
            </a:r>
          </a:p>
          <a:p>
            <a:pPr lvl="1" eaLnBrk="1" fontAlgn="auto" hangingPunct="1">
              <a:spcAft>
                <a:spcPts val="0"/>
              </a:spcAft>
              <a:defRPr/>
            </a:pPr>
            <a:r>
              <a:rPr lang="en-US" sz="2600" dirty="0">
                <a:solidFill>
                  <a:srgbClr val="002060"/>
                </a:solidFill>
              </a:rPr>
              <a:t>Eligible degree/certificate program in college/career school</a:t>
            </a:r>
          </a:p>
          <a:p>
            <a:pPr lvl="1" eaLnBrk="1" fontAlgn="auto" hangingPunct="1">
              <a:spcAft>
                <a:spcPts val="0"/>
              </a:spcAft>
              <a:defRPr/>
            </a:pPr>
            <a:r>
              <a:rPr lang="en-US" sz="2600" dirty="0">
                <a:solidFill>
                  <a:srgbClr val="002060"/>
                </a:solidFill>
              </a:rPr>
              <a:t>Student has valid Social Security number</a:t>
            </a:r>
          </a:p>
          <a:p>
            <a:pPr lvl="1" eaLnBrk="1" fontAlgn="auto" hangingPunct="1">
              <a:spcAft>
                <a:spcPts val="0"/>
              </a:spcAft>
              <a:defRPr/>
            </a:pPr>
            <a:r>
              <a:rPr lang="en-US" sz="2600" dirty="0">
                <a:solidFill>
                  <a:srgbClr val="002060"/>
                </a:solidFill>
              </a:rPr>
              <a:t>Satisfactory academic progress in college/career school</a:t>
            </a:r>
          </a:p>
          <a:p>
            <a:pPr marL="0" indent="0" eaLnBrk="1" fontAlgn="auto" hangingPunct="1">
              <a:spcAft>
                <a:spcPts val="0"/>
              </a:spcAft>
              <a:buNone/>
              <a:defRPr/>
            </a:pPr>
            <a:endParaRPr lang="en-US" sz="2800" dirty="0">
              <a:solidFill>
                <a:srgbClr val="002060"/>
              </a:solidFill>
            </a:endParaRPr>
          </a:p>
          <a:p>
            <a:pPr marL="0" indent="0" eaLnBrk="1" fontAlgn="auto" hangingPunct="1">
              <a:spcAft>
                <a:spcPts val="0"/>
              </a:spcAft>
              <a:buNone/>
              <a:defRPr/>
            </a:pPr>
            <a:r>
              <a:rPr lang="en-US" sz="2800" b="1" dirty="0">
                <a:solidFill>
                  <a:srgbClr val="002060"/>
                </a:solidFill>
              </a:rPr>
              <a:t>Who is eligible for financial aid?</a:t>
            </a:r>
          </a:p>
          <a:p>
            <a:pPr marL="0" indent="0" eaLnBrk="1" fontAlgn="auto" hangingPunct="1">
              <a:spcAft>
                <a:spcPts val="0"/>
              </a:spcAft>
              <a:buNone/>
              <a:defRPr/>
            </a:pPr>
            <a:r>
              <a:rPr lang="en-US" sz="2800" dirty="0">
                <a:solidFill>
                  <a:srgbClr val="002060"/>
                </a:solidFill>
                <a:hlinkClick r:id="rId3"/>
              </a:rPr>
              <a:t>Information about eligibility</a:t>
            </a:r>
            <a:endParaRPr lang="en-US" sz="2800" dirty="0"/>
          </a:p>
        </p:txBody>
      </p:sp>
      <p:pic>
        <p:nvPicPr>
          <p:cNvPr id="5" name="Picture 4">
            <a:extLst>
              <a:ext uri="{FF2B5EF4-FFF2-40B4-BE49-F238E27FC236}">
                <a16:creationId xmlns:a16="http://schemas.microsoft.com/office/drawing/2014/main" id="{5372C9CF-E708-4AC8-AF32-B69129B91B05}"/>
              </a:ext>
            </a:extLst>
          </p:cNvPr>
          <p:cNvPicPr>
            <a:picLocks noChangeAspect="1"/>
          </p:cNvPicPr>
          <p:nvPr/>
        </p:nvPicPr>
        <p:blipFill>
          <a:blip r:embed="rId4"/>
          <a:stretch>
            <a:fillRect/>
          </a:stretch>
        </p:blipFill>
        <p:spPr>
          <a:xfrm>
            <a:off x="9448800" y="3450539"/>
            <a:ext cx="1828800" cy="182880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u="sng" dirty="0">
                <a:solidFill>
                  <a:srgbClr val="002060"/>
                </a:solidFill>
                <a:latin typeface="Times New Roman" panose="02020603050405020304" pitchFamily="18" charset="0"/>
                <a:cs typeface="Times New Roman" panose="02020603050405020304" pitchFamily="18" charset="0"/>
              </a:rPr>
              <a:t>How do I apply for aid?</a:t>
            </a:r>
          </a:p>
        </p:txBody>
      </p:sp>
      <p:sp>
        <p:nvSpPr>
          <p:cNvPr id="2355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002060"/>
                </a:solidFill>
                <a:latin typeface="Times New Roman" panose="02020603050405020304" pitchFamily="18" charset="0"/>
                <a:cs typeface="Times New Roman" panose="02020603050405020304" pitchFamily="18" charset="0"/>
              </a:rPr>
              <a:t>Start Here:</a:t>
            </a:r>
          </a:p>
          <a:p>
            <a:pPr lvl="1" eaLnBrk="1" hangingPunct="1"/>
            <a:r>
              <a:rPr lang="en-US" altLang="en-US" sz="2600" dirty="0">
                <a:solidFill>
                  <a:srgbClr val="002060"/>
                </a:solidFill>
                <a:latin typeface="Times New Roman" panose="02020603050405020304" pitchFamily="18" charset="0"/>
                <a:cs typeface="Times New Roman" panose="02020603050405020304" pitchFamily="18" charset="0"/>
                <a:hlinkClick r:id="rId3"/>
              </a:rPr>
              <a:t>Federal Student Aid</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dirty="0">
                <a:solidFill>
                  <a:srgbClr val="3F53EB"/>
                </a:solidFill>
                <a:latin typeface="Times New Roman" panose="02020603050405020304" pitchFamily="18" charset="0"/>
                <a:cs typeface="Times New Roman" panose="02020603050405020304" pitchFamily="18" charset="0"/>
              </a:rPr>
              <a:t>Studentaid.gov</a:t>
            </a:r>
            <a:endParaRPr lang="en-US" altLang="en-US" sz="2800" dirty="0">
              <a:solidFill>
                <a:srgbClr val="3F53EB"/>
              </a:solidFill>
              <a:latin typeface="Times New Roman" panose="02020603050405020304" pitchFamily="18" charset="0"/>
              <a:cs typeface="Times New Roman" panose="02020603050405020304" pitchFamily="18" charset="0"/>
            </a:endParaRPr>
          </a:p>
          <a:p>
            <a:pPr lvl="1" eaLnBrk="1" hangingPunct="1"/>
            <a:r>
              <a:rPr lang="en-US" altLang="en-US" sz="2600" dirty="0">
                <a:solidFill>
                  <a:srgbClr val="002060"/>
                </a:solidFill>
                <a:latin typeface="Times New Roman" panose="02020603050405020304" pitchFamily="18" charset="0"/>
                <a:cs typeface="Times New Roman" panose="02020603050405020304" pitchFamily="18" charset="0"/>
                <a:hlinkClick r:id="rId4"/>
              </a:rPr>
              <a:t>State Financial Aid</a:t>
            </a:r>
            <a:r>
              <a:rPr lang="en-US" altLang="en-US" sz="2600" dirty="0">
                <a:solidFill>
                  <a:srgbClr val="002060"/>
                </a:solidFill>
                <a:latin typeface="Times New Roman" panose="02020603050405020304" pitchFamily="18" charset="0"/>
                <a:cs typeface="Times New Roman" panose="02020603050405020304" pitchFamily="18" charset="0"/>
              </a:rPr>
              <a:t> </a:t>
            </a:r>
            <a:r>
              <a:rPr lang="en-US" altLang="en-US" sz="2600" b="1" dirty="0">
                <a:solidFill>
                  <a:srgbClr val="3F53EB"/>
                </a:solidFill>
                <a:latin typeface="Times New Roman" panose="02020603050405020304" pitchFamily="18" charset="0"/>
                <a:cs typeface="Times New Roman" panose="02020603050405020304" pitchFamily="18" charset="0"/>
              </a:rPr>
              <a:t>-</a:t>
            </a:r>
            <a:r>
              <a:rPr lang="en-US" altLang="en-US" sz="2600" dirty="0">
                <a:solidFill>
                  <a:srgbClr val="3F53EB"/>
                </a:solidFill>
                <a:latin typeface="Times New Roman" panose="02020603050405020304" pitchFamily="18" charset="0"/>
                <a:cs typeface="Times New Roman" panose="02020603050405020304" pitchFamily="18" charset="0"/>
              </a:rPr>
              <a:t>collegeforwv.com</a:t>
            </a:r>
          </a:p>
          <a:p>
            <a:pPr lvl="1" eaLnBrk="1" hangingPunct="1"/>
            <a:r>
              <a:rPr lang="en-US" altLang="en-US" sz="2600" dirty="0">
                <a:solidFill>
                  <a:srgbClr val="002060"/>
                </a:solidFill>
                <a:latin typeface="Times New Roman" panose="02020603050405020304" pitchFamily="18" charset="0"/>
                <a:cs typeface="Times New Roman" panose="02020603050405020304" pitchFamily="18" charset="0"/>
                <a:hlinkClick r:id="rId5"/>
              </a:rPr>
              <a:t>BSC Institutional Aid</a:t>
            </a:r>
            <a:r>
              <a:rPr lang="en-US" altLang="en-US" sz="2600" dirty="0">
                <a:solidFill>
                  <a:srgbClr val="002060"/>
                </a:solidFill>
                <a:latin typeface="Times New Roman" panose="02020603050405020304" pitchFamily="18" charset="0"/>
                <a:cs typeface="Times New Roman" panose="02020603050405020304" pitchFamily="18" charset="0"/>
              </a:rPr>
              <a:t>-</a:t>
            </a:r>
            <a:r>
              <a:rPr lang="en-US" altLang="en-US" sz="2600" dirty="0">
                <a:solidFill>
                  <a:srgbClr val="3F53EB"/>
                </a:solidFill>
                <a:latin typeface="Times New Roman" panose="02020603050405020304" pitchFamily="18" charset="0"/>
                <a:cs typeface="Times New Roman" panose="02020603050405020304" pitchFamily="18" charset="0"/>
              </a:rPr>
              <a:t>bluefieldstate.edu/form/</a:t>
            </a:r>
            <a:r>
              <a:rPr lang="en-US" altLang="en-US" sz="2600" dirty="0" err="1">
                <a:solidFill>
                  <a:srgbClr val="3F53EB"/>
                </a:solidFill>
                <a:latin typeface="Times New Roman" panose="02020603050405020304" pitchFamily="18" charset="0"/>
                <a:cs typeface="Times New Roman" panose="02020603050405020304" pitchFamily="18" charset="0"/>
              </a:rPr>
              <a:t>contact-financial-aid#no-back</a:t>
            </a:r>
            <a:endParaRPr lang="en-US" altLang="en-US" sz="2600" dirty="0">
              <a:solidFill>
                <a:srgbClr val="3F53EB"/>
              </a:solidFill>
              <a:highlight>
                <a:srgbClr val="FFFF00"/>
              </a:highligh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569AAB1-3237-4E4B-8624-6E5811DCCC7F}"/>
              </a:ext>
            </a:extLst>
          </p:cNvPr>
          <p:cNvPicPr>
            <a:picLocks noChangeAspect="1"/>
          </p:cNvPicPr>
          <p:nvPr/>
        </p:nvPicPr>
        <p:blipFill>
          <a:blip r:embed="rId6"/>
          <a:stretch>
            <a:fillRect/>
          </a:stretch>
        </p:blipFill>
        <p:spPr>
          <a:xfrm>
            <a:off x="9372600" y="3901282"/>
            <a:ext cx="1828800" cy="182880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4124-3BEA-42D2-B5A8-66C8163EA265}"/>
              </a:ext>
            </a:extLst>
          </p:cNvPr>
          <p:cNvSpPr>
            <a:spLocks noGrp="1"/>
          </p:cNvSpPr>
          <p:nvPr>
            <p:ph type="title"/>
          </p:nvPr>
        </p:nvSpPr>
        <p:spPr>
          <a:xfrm>
            <a:off x="1176197" y="75796"/>
            <a:ext cx="9515776" cy="647698"/>
          </a:xfrm>
        </p:spPr>
        <p:txBody>
          <a:bodyPr anchor="b"/>
          <a:lstStyle/>
          <a:p>
            <a:r>
              <a:rPr lang="en-US" sz="2500" b="1" u="sng" dirty="0">
                <a:solidFill>
                  <a:srgbClr val="002060"/>
                </a:solidFill>
                <a:hlinkClick r:id="rId2"/>
              </a:rPr>
              <a:t>Apply for FAFSA</a:t>
            </a:r>
            <a:endParaRPr lang="en-US" sz="2500" b="1" u="sng" dirty="0">
              <a:solidFill>
                <a:srgbClr val="002060"/>
              </a:solidFill>
            </a:endParaRPr>
          </a:p>
        </p:txBody>
      </p:sp>
      <p:pic>
        <p:nvPicPr>
          <p:cNvPr id="4" name="Picture 3">
            <a:extLst>
              <a:ext uri="{FF2B5EF4-FFF2-40B4-BE49-F238E27FC236}">
                <a16:creationId xmlns:a16="http://schemas.microsoft.com/office/drawing/2014/main" id="{036F0B3E-51AF-48CC-93BC-4575E5259F90}"/>
              </a:ext>
            </a:extLst>
          </p:cNvPr>
          <p:cNvPicPr>
            <a:picLocks noChangeAspect="1"/>
          </p:cNvPicPr>
          <p:nvPr/>
        </p:nvPicPr>
        <p:blipFill rotWithShape="1">
          <a:blip r:embed="rId3"/>
          <a:srcRect l="747" t="2743" r="34859" b="30668"/>
          <a:stretch/>
        </p:blipFill>
        <p:spPr>
          <a:xfrm>
            <a:off x="1957765" y="822776"/>
            <a:ext cx="6943080" cy="4038599"/>
          </a:xfrm>
          <a:prstGeom prst="rect">
            <a:avLst/>
          </a:prstGeom>
        </p:spPr>
      </p:pic>
      <p:pic>
        <p:nvPicPr>
          <p:cNvPr id="5" name="Picture 4">
            <a:extLst>
              <a:ext uri="{FF2B5EF4-FFF2-40B4-BE49-F238E27FC236}">
                <a16:creationId xmlns:a16="http://schemas.microsoft.com/office/drawing/2014/main" id="{2065E528-9161-4E53-97C6-9B6A572721B8}"/>
              </a:ext>
            </a:extLst>
          </p:cNvPr>
          <p:cNvPicPr>
            <a:picLocks noChangeAspect="1"/>
          </p:cNvPicPr>
          <p:nvPr/>
        </p:nvPicPr>
        <p:blipFill rotWithShape="1">
          <a:blip r:embed="rId4"/>
          <a:srcRect t="10834" r="50000" b="37685"/>
          <a:stretch/>
        </p:blipFill>
        <p:spPr>
          <a:xfrm>
            <a:off x="3560490" y="1256678"/>
            <a:ext cx="5867400" cy="3398203"/>
          </a:xfrm>
          <a:prstGeom prst="rect">
            <a:avLst/>
          </a:prstGeom>
        </p:spPr>
      </p:pic>
      <p:pic>
        <p:nvPicPr>
          <p:cNvPr id="6" name="Picture 5">
            <a:extLst>
              <a:ext uri="{FF2B5EF4-FFF2-40B4-BE49-F238E27FC236}">
                <a16:creationId xmlns:a16="http://schemas.microsoft.com/office/drawing/2014/main" id="{6BA17FEF-134C-4EB6-89E9-3619FBA3CB22}"/>
              </a:ext>
            </a:extLst>
          </p:cNvPr>
          <p:cNvPicPr>
            <a:picLocks noChangeAspect="1"/>
          </p:cNvPicPr>
          <p:nvPr/>
        </p:nvPicPr>
        <p:blipFill rotWithShape="1">
          <a:blip r:embed="rId5"/>
          <a:srcRect l="14328" t="10264" r="18487" b="8571"/>
          <a:stretch/>
        </p:blipFill>
        <p:spPr>
          <a:xfrm>
            <a:off x="4191000" y="3136347"/>
            <a:ext cx="5867400" cy="3721653"/>
          </a:xfrm>
          <a:prstGeom prst="rect">
            <a:avLst/>
          </a:prstGeom>
        </p:spPr>
      </p:pic>
      <p:sp>
        <p:nvSpPr>
          <p:cNvPr id="7" name="TextBox 6">
            <a:extLst>
              <a:ext uri="{FF2B5EF4-FFF2-40B4-BE49-F238E27FC236}">
                <a16:creationId xmlns:a16="http://schemas.microsoft.com/office/drawing/2014/main" id="{2F94840C-FD87-4B59-B24E-044CC02C42A6}"/>
              </a:ext>
            </a:extLst>
          </p:cNvPr>
          <p:cNvSpPr txBox="1"/>
          <p:nvPr/>
        </p:nvSpPr>
        <p:spPr>
          <a:xfrm>
            <a:off x="2209800" y="1752600"/>
            <a:ext cx="1981200" cy="3416320"/>
          </a:xfrm>
          <a:prstGeom prst="rect">
            <a:avLst/>
          </a:prstGeom>
          <a:noFill/>
        </p:spPr>
        <p:txBody>
          <a:bodyPr wrap="square" rtlCol="0">
            <a:spAutoFit/>
          </a:bodyPr>
          <a:lstStyle/>
          <a:p>
            <a:r>
              <a:rPr lang="en-US" dirty="0">
                <a:solidFill>
                  <a:srgbClr val="002060"/>
                </a:solidFill>
              </a:rPr>
              <a:t>Login to the Internet, go to Google Chrome, type in </a:t>
            </a:r>
          </a:p>
          <a:p>
            <a:r>
              <a:rPr lang="en-US" dirty="0">
                <a:solidFill>
                  <a:srgbClr val="002060"/>
                </a:solidFill>
              </a:rPr>
              <a:t>FAFSA</a:t>
            </a:r>
          </a:p>
          <a:p>
            <a:endParaRPr lang="en-US" dirty="0">
              <a:solidFill>
                <a:srgbClr val="002060"/>
              </a:solidFill>
            </a:endParaRPr>
          </a:p>
          <a:p>
            <a:r>
              <a:rPr lang="en-US" dirty="0">
                <a:solidFill>
                  <a:srgbClr val="002060"/>
                </a:solidFill>
              </a:rPr>
              <a:t>Click on FAFSA</a:t>
            </a:r>
          </a:p>
          <a:p>
            <a:r>
              <a:rPr lang="en-US" dirty="0">
                <a:solidFill>
                  <a:srgbClr val="002060"/>
                </a:solidFill>
              </a:rPr>
              <a:t>Application</a:t>
            </a:r>
          </a:p>
          <a:p>
            <a:endParaRPr lang="en-US" dirty="0">
              <a:solidFill>
                <a:srgbClr val="002060"/>
              </a:solidFill>
            </a:endParaRPr>
          </a:p>
          <a:p>
            <a:r>
              <a:rPr lang="en-US" dirty="0">
                <a:solidFill>
                  <a:srgbClr val="002060"/>
                </a:solidFill>
              </a:rPr>
              <a:t>Complete each </a:t>
            </a:r>
          </a:p>
          <a:p>
            <a:r>
              <a:rPr lang="en-US" dirty="0">
                <a:solidFill>
                  <a:srgbClr val="002060"/>
                </a:solidFill>
              </a:rPr>
              <a:t>Section -  </a:t>
            </a:r>
          </a:p>
          <a:p>
            <a:endParaRPr lang="en-US" dirty="0"/>
          </a:p>
        </p:txBody>
      </p:sp>
      <p:sp>
        <p:nvSpPr>
          <p:cNvPr id="8" name="Arrow: Right 7">
            <a:extLst>
              <a:ext uri="{FF2B5EF4-FFF2-40B4-BE49-F238E27FC236}">
                <a16:creationId xmlns:a16="http://schemas.microsoft.com/office/drawing/2014/main" id="{A59FB84D-E4CB-4BBB-9D02-BACCC885DC50}"/>
              </a:ext>
            </a:extLst>
          </p:cNvPr>
          <p:cNvSpPr/>
          <p:nvPr/>
        </p:nvSpPr>
        <p:spPr>
          <a:xfrm rot="19827128">
            <a:off x="3388362" y="2650979"/>
            <a:ext cx="10668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5568DA9-3925-41FB-8C6B-D55F2D302A93}"/>
              </a:ext>
            </a:extLst>
          </p:cNvPr>
          <p:cNvSpPr/>
          <p:nvPr/>
        </p:nvSpPr>
        <p:spPr>
          <a:xfrm rot="1795099">
            <a:off x="3514882" y="4018747"/>
            <a:ext cx="10668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339DFB2-C690-490A-9640-C3F46D5D78F7}"/>
              </a:ext>
            </a:extLst>
          </p:cNvPr>
          <p:cNvPicPr>
            <a:picLocks noChangeAspect="1"/>
          </p:cNvPicPr>
          <p:nvPr/>
        </p:nvPicPr>
        <p:blipFill>
          <a:blip r:embed="rId6"/>
          <a:stretch>
            <a:fillRect/>
          </a:stretch>
        </p:blipFill>
        <p:spPr>
          <a:xfrm>
            <a:off x="10147037" y="987590"/>
            <a:ext cx="1828800" cy="1828800"/>
          </a:xfrm>
          <a:prstGeom prst="rect">
            <a:avLst/>
          </a:prstGeom>
          <a:effectLst>
            <a:reflection blurRad="50800" stA="51000" endPos="65000" dist="50800" dir="5400000" sy="-100000" algn="bl" rotWithShape="0"/>
            <a:softEdge rad="63500"/>
          </a:effectLst>
          <a:scene3d>
            <a:camera prst="isometricOffAxis2Left"/>
            <a:lightRig rig="threePt" dir="t"/>
          </a:scene3d>
        </p:spPr>
      </p:pic>
    </p:spTree>
    <p:extLst>
      <p:ext uri="{BB962C8B-B14F-4D97-AF65-F5344CB8AC3E}">
        <p14:creationId xmlns:p14="http://schemas.microsoft.com/office/powerpoint/2010/main" val="1169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u="sng" dirty="0">
                <a:solidFill>
                  <a:srgbClr val="002060"/>
                </a:solidFill>
              </a:rPr>
              <a:t>How do I apply for federal student aid?</a:t>
            </a:r>
          </a:p>
        </p:txBody>
      </p:sp>
      <p:sp>
        <p:nvSpPr>
          <p:cNvPr id="24579" name="Content Placeholder 2"/>
          <p:cNvSpPr>
            <a:spLocks noGrp="1"/>
          </p:cNvSpPr>
          <p:nvPr>
            <p:ph idx="1"/>
          </p:nvPr>
        </p:nvSpPr>
        <p:spPr bwMode="auto">
          <a:xfrm>
            <a:off x="623403" y="1752600"/>
            <a:ext cx="10972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 typeface="Arial" pitchFamily="34" charset="0"/>
              <a:buAutoNum type="arabicPeriod"/>
            </a:pPr>
            <a:r>
              <a:rPr lang="en-US" altLang="en-US" sz="2800" dirty="0">
                <a:solidFill>
                  <a:srgbClr val="002060"/>
                </a:solidFill>
                <a:latin typeface="Arial" pitchFamily="34" charset="0"/>
                <a:cs typeface="Arial" pitchFamily="34" charset="0"/>
              </a:rPr>
              <a:t>Create a username and password called the FSA ID. </a:t>
            </a:r>
          </a:p>
          <a:p>
            <a:pPr lvl="2" eaLnBrk="1" hangingPunct="1"/>
            <a:r>
              <a:rPr lang="en-US" altLang="en-US" sz="2200" dirty="0">
                <a:solidFill>
                  <a:srgbClr val="002060"/>
                </a:solidFill>
                <a:latin typeface="Arial" pitchFamily="34" charset="0"/>
                <a:cs typeface="Arial" pitchFamily="34" charset="0"/>
              </a:rPr>
              <a:t>Learn about the </a:t>
            </a:r>
            <a:r>
              <a:rPr lang="en-US" altLang="en-US" sz="2200" dirty="0">
                <a:solidFill>
                  <a:srgbClr val="002060"/>
                </a:solidFill>
                <a:latin typeface="Arial" pitchFamily="34" charset="0"/>
                <a:cs typeface="Arial" pitchFamily="34" charset="0"/>
                <a:hlinkClick r:id="rId3"/>
              </a:rPr>
              <a:t>FSA ID </a:t>
            </a:r>
            <a:r>
              <a:rPr lang="en-US" altLang="en-US" sz="2200" dirty="0">
                <a:solidFill>
                  <a:srgbClr val="002060"/>
                </a:solidFill>
                <a:latin typeface="Arial" pitchFamily="34" charset="0"/>
                <a:cs typeface="Arial" pitchFamily="34" charset="0"/>
              </a:rPr>
              <a:t>and how to create one. </a:t>
            </a:r>
          </a:p>
          <a:p>
            <a:pPr lvl="2" eaLnBrk="1" hangingPunct="1"/>
            <a:r>
              <a:rPr lang="en-US" altLang="en-US" sz="2200" dirty="0">
                <a:solidFill>
                  <a:srgbClr val="002060"/>
                </a:solidFill>
                <a:latin typeface="Arial" pitchFamily="34" charset="0"/>
                <a:cs typeface="Arial" pitchFamily="34" charset="0"/>
              </a:rPr>
              <a:t>You and your parent must each create your own FSA ID; you can’t share one.</a:t>
            </a:r>
          </a:p>
          <a:p>
            <a:pPr lvl="2" eaLnBrk="1" hangingPunct="1"/>
            <a:r>
              <a:rPr lang="en-US" altLang="en-US" sz="2200" dirty="0">
                <a:solidFill>
                  <a:srgbClr val="002060"/>
                </a:solidFill>
                <a:latin typeface="Arial" pitchFamily="34" charset="0"/>
                <a:cs typeface="Arial" pitchFamily="34" charset="0"/>
              </a:rPr>
              <a:t>If you provide an email address when creating your FSA ID, it must be a unique email address just for you (can’t provide same email address for more than one person’s FSA ID).</a:t>
            </a:r>
          </a:p>
          <a:p>
            <a:pPr lvl="2" eaLnBrk="1" hangingPunct="1"/>
            <a:r>
              <a:rPr lang="en-US" altLang="en-US" sz="2200" dirty="0">
                <a:solidFill>
                  <a:srgbClr val="002060"/>
                </a:solidFill>
                <a:latin typeface="Arial" pitchFamily="34" charset="0"/>
                <a:cs typeface="Arial" pitchFamily="34" charset="0"/>
              </a:rPr>
              <a:t>Don’t tell anyone your FSA ID!</a:t>
            </a:r>
          </a:p>
          <a:p>
            <a:pPr lvl="2" eaLnBrk="1" hangingPunct="1"/>
            <a:r>
              <a:rPr lang="en-US" altLang="en-US" sz="2200" dirty="0">
                <a:solidFill>
                  <a:srgbClr val="002060"/>
                </a:solidFill>
                <a:latin typeface="Arial" pitchFamily="34" charset="0"/>
                <a:cs typeface="Arial" pitchFamily="34" charset="0"/>
              </a:rPr>
              <a:t>Use computers in the BSC William B. Robertson Library</a:t>
            </a:r>
          </a:p>
          <a:p>
            <a:pPr marL="460375" lvl="2" indent="0" eaLnBrk="1" hangingPunct="1">
              <a:buNone/>
            </a:pPr>
            <a:r>
              <a:rPr lang="en-US" altLang="en-US" sz="2200" dirty="0">
                <a:solidFill>
                  <a:srgbClr val="002060"/>
                </a:solidFill>
                <a:latin typeface="Arial" pitchFamily="34" charset="0"/>
                <a:cs typeface="Arial" pitchFamily="34" charset="0"/>
              </a:rPr>
              <a:t>	to complete your FAFSA.</a:t>
            </a:r>
          </a:p>
          <a:p>
            <a:pPr marL="460375" lvl="2" indent="0" eaLnBrk="1" hangingPunct="1">
              <a:buNone/>
            </a:pPr>
            <a:endParaRPr lang="en-US" altLang="en-US" dirty="0">
              <a:solidFill>
                <a:srgbClr val="002060"/>
              </a:solidFill>
              <a:latin typeface="Arial" pitchFamily="34" charset="0"/>
              <a:cs typeface="Arial" pitchFamily="34" charset="0"/>
            </a:endParaRPr>
          </a:p>
          <a:p>
            <a:pPr marL="0" lvl="2" indent="0" eaLnBrk="1" hangingPunct="1">
              <a:buNone/>
            </a:pPr>
            <a:r>
              <a:rPr lang="en-US" altLang="en-US" sz="2000" i="1" dirty="0">
                <a:solidFill>
                  <a:srgbClr val="002060"/>
                </a:solidFill>
                <a:latin typeface="Arial" pitchFamily="34" charset="0"/>
                <a:cs typeface="Arial" pitchFamily="34" charset="0"/>
              </a:rPr>
              <a:t>Please keep a note of your FSA ID, password, safe key, email, and phone number </a:t>
            </a:r>
          </a:p>
          <a:p>
            <a:pPr marL="0" lvl="2" indent="0" eaLnBrk="1" hangingPunct="1">
              <a:buNone/>
            </a:pPr>
            <a:r>
              <a:rPr lang="en-US" altLang="en-US" sz="2000" i="1" dirty="0">
                <a:solidFill>
                  <a:srgbClr val="002060"/>
                </a:solidFill>
                <a:latin typeface="Arial" pitchFamily="34" charset="0"/>
                <a:cs typeface="Arial" pitchFamily="34" charset="0"/>
              </a:rPr>
              <a:t>in a safe place. </a:t>
            </a:r>
          </a:p>
          <a:p>
            <a:pPr marL="460375" lvl="2" indent="0" eaLnBrk="1" hangingPunct="1">
              <a:buNone/>
            </a:pPr>
            <a:endParaRPr lang="en-US" altLang="en-US" sz="2200" dirty="0">
              <a:solidFill>
                <a:srgbClr val="002060"/>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582D31A5-15C9-4FD4-82D5-09F7A9C4AE40}"/>
              </a:ext>
            </a:extLst>
          </p:cNvPr>
          <p:cNvPicPr>
            <a:picLocks noChangeAspect="1"/>
          </p:cNvPicPr>
          <p:nvPr/>
        </p:nvPicPr>
        <p:blipFill>
          <a:blip r:embed="rId4"/>
          <a:stretch>
            <a:fillRect/>
          </a:stretch>
        </p:blipFill>
        <p:spPr>
          <a:xfrm>
            <a:off x="9776368" y="3865423"/>
            <a:ext cx="1828800" cy="182880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u="sng" dirty="0">
                <a:solidFill>
                  <a:srgbClr val="002060"/>
                </a:solidFill>
              </a:rPr>
              <a:t>How do I apply for federal student aid?</a:t>
            </a:r>
          </a:p>
        </p:txBody>
      </p:sp>
      <p:sp>
        <p:nvSpPr>
          <p:cNvPr id="2560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2400" dirty="0">
                <a:solidFill>
                  <a:srgbClr val="002060"/>
                </a:solidFill>
                <a:latin typeface="Arial" pitchFamily="34" charset="0"/>
                <a:cs typeface="Arial" pitchFamily="34" charset="0"/>
              </a:rPr>
              <a:t>2. Gather the documents you need to apply. </a:t>
            </a:r>
          </a:p>
          <a:p>
            <a:pPr lvl="2" eaLnBrk="1" hangingPunct="1"/>
            <a:r>
              <a:rPr lang="en-US" altLang="en-US" sz="2200" dirty="0">
                <a:solidFill>
                  <a:srgbClr val="002060"/>
                </a:solidFill>
                <a:latin typeface="Arial" pitchFamily="34" charset="0"/>
                <a:cs typeface="Arial" pitchFamily="34" charset="0"/>
              </a:rPr>
              <a:t>Find checklist of what’s needed on </a:t>
            </a:r>
            <a:r>
              <a:rPr lang="en-US" altLang="en-US" sz="2200" dirty="0">
                <a:solidFill>
                  <a:srgbClr val="002060"/>
                </a:solidFill>
                <a:latin typeface="Arial" pitchFamily="34" charset="0"/>
                <a:cs typeface="Arial" pitchFamily="34" charset="0"/>
                <a:hlinkClick r:id="rId3"/>
              </a:rPr>
              <a:t>the FAFSA Process </a:t>
            </a:r>
            <a:endParaRPr lang="en-US" altLang="en-US" sz="2200" dirty="0">
              <a:solidFill>
                <a:srgbClr val="002060"/>
              </a:solidFill>
              <a:latin typeface="Arial" pitchFamily="34" charset="0"/>
              <a:cs typeface="Arial" pitchFamily="34" charset="0"/>
            </a:endParaRPr>
          </a:p>
          <a:p>
            <a:pPr lvl="2" eaLnBrk="1" hangingPunct="1"/>
            <a:r>
              <a:rPr lang="en-US" altLang="en-US" sz="2200" dirty="0">
                <a:solidFill>
                  <a:srgbClr val="002060"/>
                </a:solidFill>
                <a:latin typeface="Arial" pitchFamily="34" charset="0"/>
                <a:cs typeface="Arial" pitchFamily="34" charset="0"/>
              </a:rPr>
              <a:t>Optional: Preview some of the FAFSA questions on the </a:t>
            </a:r>
            <a:r>
              <a:rPr lang="en-US" altLang="en-US" sz="2200" i="1" dirty="0">
                <a:solidFill>
                  <a:srgbClr val="002060"/>
                </a:solidFill>
                <a:latin typeface="Arial" pitchFamily="34" charset="0"/>
                <a:cs typeface="Arial" pitchFamily="34" charset="0"/>
                <a:hlinkClick r:id="rId4"/>
              </a:rPr>
              <a:t>FAFSA on the Web Worksheet—2022-2023</a:t>
            </a:r>
            <a:endParaRPr lang="en-US" altLang="en-US" sz="2200" dirty="0">
              <a:latin typeface="Arial" pitchFamily="34" charset="0"/>
              <a:cs typeface="Arial" pitchFamily="34" charset="0"/>
            </a:endParaRPr>
          </a:p>
          <a:p>
            <a:pPr marL="230188" lvl="1" indent="-230188" eaLnBrk="1" hangingPunct="1">
              <a:buNone/>
            </a:pPr>
            <a:endParaRPr lang="en-US" altLang="en-US" sz="2400" dirty="0">
              <a:solidFill>
                <a:srgbClr val="00206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76676F24-D916-4C8E-9414-593DFA027419}"/>
              </a:ext>
            </a:extLst>
          </p:cNvPr>
          <p:cNvPicPr>
            <a:picLocks noChangeAspect="1"/>
          </p:cNvPicPr>
          <p:nvPr/>
        </p:nvPicPr>
        <p:blipFill>
          <a:blip r:embed="rId5"/>
          <a:stretch>
            <a:fillRect/>
          </a:stretch>
        </p:blipFill>
        <p:spPr>
          <a:xfrm>
            <a:off x="9448800" y="3352800"/>
            <a:ext cx="1828800" cy="182880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u="sng" dirty="0">
                <a:solidFill>
                  <a:srgbClr val="002060"/>
                </a:solidFill>
              </a:rPr>
              <a:t>How do I apply for federal student aid?</a:t>
            </a:r>
          </a:p>
        </p:txBody>
      </p:sp>
      <p:sp>
        <p:nvSpPr>
          <p:cNvPr id="27651" name="Content Placeholder 2"/>
          <p:cNvSpPr>
            <a:spLocks noGrp="1"/>
          </p:cNvSpPr>
          <p:nvPr>
            <p:ph idx="1"/>
          </p:nvPr>
        </p:nvSpPr>
        <p:spPr bwMode="auto">
          <a:xfrm>
            <a:off x="711200" y="1752601"/>
            <a:ext cx="109728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2400" dirty="0">
                <a:solidFill>
                  <a:srgbClr val="002060"/>
                </a:solidFill>
                <a:latin typeface="Arial" pitchFamily="34" charset="0"/>
                <a:cs typeface="Arial" pitchFamily="34" charset="0"/>
              </a:rPr>
              <a:t>3.	Watch for response by email or regular mail, confirming your FAFSA was 		processed. </a:t>
            </a:r>
          </a:p>
          <a:p>
            <a:pPr lvl="2" eaLnBrk="1" hangingPunct="1"/>
            <a:r>
              <a:rPr lang="en-US" altLang="en-US" sz="2200" dirty="0">
                <a:solidFill>
                  <a:srgbClr val="002060"/>
                </a:solidFill>
                <a:latin typeface="Arial" pitchFamily="34" charset="0"/>
                <a:cs typeface="Arial" pitchFamily="34" charset="0"/>
              </a:rPr>
              <a:t>Double-check that your info is correct by logging on at the FAFSA site and reviewing your data.</a:t>
            </a:r>
          </a:p>
          <a:p>
            <a:pPr lvl="2" eaLnBrk="1" hangingPunct="1"/>
            <a:r>
              <a:rPr lang="en-US" altLang="en-US" sz="2200" dirty="0">
                <a:solidFill>
                  <a:srgbClr val="002060"/>
                </a:solidFill>
                <a:latin typeface="Arial" pitchFamily="34" charset="0"/>
                <a:cs typeface="Arial" pitchFamily="34" charset="0"/>
              </a:rPr>
              <a:t>Correct any mistakes and submit the corrected info. </a:t>
            </a:r>
          </a:p>
          <a:p>
            <a:pPr marL="623887" lvl="3" indent="0" eaLnBrk="1" hangingPunct="1">
              <a:buNone/>
            </a:pPr>
            <a:r>
              <a:rPr lang="en-US" altLang="en-US" sz="2200" dirty="0">
                <a:solidFill>
                  <a:srgbClr val="002060"/>
                </a:solidFill>
                <a:latin typeface="Arial" pitchFamily="34" charset="0"/>
                <a:cs typeface="Arial" pitchFamily="34" charset="0"/>
              </a:rPr>
              <a:t>For example: incorrect income</a:t>
            </a:r>
            <a:r>
              <a:rPr lang="en-US" altLang="en-US" sz="1700" dirty="0">
                <a:solidFill>
                  <a:srgbClr val="002060"/>
                </a:solidFill>
                <a:latin typeface="Arial" pitchFamily="34" charset="0"/>
                <a:cs typeface="Arial" pitchFamily="34" charset="0"/>
              </a:rPr>
              <a:t>, </a:t>
            </a:r>
            <a:r>
              <a:rPr lang="en-US" altLang="en-US" sz="2200" dirty="0">
                <a:solidFill>
                  <a:srgbClr val="002060"/>
                </a:solidFill>
                <a:latin typeface="Arial" pitchFamily="34" charset="0"/>
                <a:cs typeface="Arial" pitchFamily="34" charset="0"/>
              </a:rPr>
              <a:t>incorrect number in family.</a:t>
            </a:r>
            <a:endParaRPr lang="en-US" altLang="en-US" sz="1700" dirty="0">
              <a:solidFill>
                <a:srgbClr val="002060"/>
              </a:solidFill>
              <a:latin typeface="Arial" pitchFamily="34" charset="0"/>
              <a:cs typeface="Arial" pitchFamily="34" charset="0"/>
            </a:endParaRPr>
          </a:p>
          <a:p>
            <a:pPr lvl="2" eaLnBrk="1" hangingPunct="1"/>
            <a:r>
              <a:rPr lang="en-US" altLang="en-US" sz="2200" dirty="0">
                <a:solidFill>
                  <a:srgbClr val="002060"/>
                </a:solidFill>
                <a:latin typeface="Arial" pitchFamily="34" charset="0"/>
                <a:cs typeface="Arial" pitchFamily="34" charset="0"/>
              </a:rPr>
              <a:t>Don’t update info that was correct on the day you signed your FAFSA.</a:t>
            </a:r>
          </a:p>
          <a:p>
            <a:pPr marL="0" indent="0" eaLnBrk="1" hangingPunct="1">
              <a:buNone/>
            </a:pPr>
            <a:r>
              <a:rPr lang="en-US" altLang="en-US" sz="2400" dirty="0">
                <a:solidFill>
                  <a:srgbClr val="002060"/>
                </a:solidFill>
                <a:latin typeface="Arial" pitchFamily="34" charset="0"/>
                <a:cs typeface="Arial" pitchFamily="34" charset="0"/>
              </a:rPr>
              <a:t>4.	Watch for emails or letters from Bluefield State College. </a:t>
            </a:r>
          </a:p>
          <a:p>
            <a:pPr lvl="2" eaLnBrk="1" hangingPunct="1"/>
            <a:r>
              <a:rPr lang="en-US" altLang="en-US" sz="2200" dirty="0">
                <a:solidFill>
                  <a:srgbClr val="002060"/>
                </a:solidFill>
                <a:latin typeface="Arial" pitchFamily="34" charset="0"/>
                <a:cs typeface="Arial" pitchFamily="34" charset="0"/>
              </a:rPr>
              <a:t>Provide BSC with any additional paperwork requested.</a:t>
            </a:r>
          </a:p>
          <a:p>
            <a:pPr lvl="2" eaLnBrk="1" hangingPunct="1"/>
            <a:r>
              <a:rPr lang="en-US" altLang="en-US" sz="2200" dirty="0">
                <a:solidFill>
                  <a:srgbClr val="002060"/>
                </a:solidFill>
                <a:latin typeface="Arial" pitchFamily="34" charset="0"/>
                <a:cs typeface="Arial" pitchFamily="34" charset="0"/>
              </a:rPr>
              <a:t>Meet all deadlines, or you could miss out on aid!</a:t>
            </a:r>
          </a:p>
          <a:p>
            <a:pPr lvl="1" eaLnBrk="1" hangingPunct="1">
              <a:buFont typeface="Arial" pitchFamily="34" charset="0"/>
              <a:buChar char="•"/>
            </a:pPr>
            <a:endParaRPr lang="en-US" altLang="en-US" sz="2400" dirty="0">
              <a:latin typeface="Arial" pitchFamily="34" charset="0"/>
              <a:cs typeface="Arial" pitchFamily="34" charset="0"/>
            </a:endParaRPr>
          </a:p>
        </p:txBody>
      </p:sp>
      <p:pic>
        <p:nvPicPr>
          <p:cNvPr id="6" name="Picture 5">
            <a:extLst>
              <a:ext uri="{FF2B5EF4-FFF2-40B4-BE49-F238E27FC236}">
                <a16:creationId xmlns:a16="http://schemas.microsoft.com/office/drawing/2014/main" id="{1858EBE4-C4D9-4AB6-905B-FE58EF460D3A}"/>
              </a:ext>
            </a:extLst>
          </p:cNvPr>
          <p:cNvPicPr>
            <a:picLocks noChangeAspect="1"/>
          </p:cNvPicPr>
          <p:nvPr/>
        </p:nvPicPr>
        <p:blipFill>
          <a:blip r:embed="rId3"/>
          <a:stretch>
            <a:fillRect/>
          </a:stretch>
        </p:blipFill>
        <p:spPr>
          <a:xfrm>
            <a:off x="9982200" y="3505200"/>
            <a:ext cx="1828800" cy="182880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u="sng" dirty="0">
                <a:solidFill>
                  <a:srgbClr val="002060"/>
                </a:solidFill>
              </a:rPr>
              <a:t>What happens next? Where can I get more info?</a:t>
            </a:r>
          </a:p>
        </p:txBody>
      </p:sp>
      <p:sp>
        <p:nvSpPr>
          <p:cNvPr id="3" name="Content Placeholder 2"/>
          <p:cNvSpPr>
            <a:spLocks noGrp="1"/>
          </p:cNvSpPr>
          <p:nvPr>
            <p:ph idx="1"/>
          </p:nvPr>
        </p:nvSpPr>
        <p:spPr/>
        <p:txBody>
          <a:bodyPr/>
          <a:lstStyle/>
          <a:p>
            <a:pPr eaLnBrk="1" hangingPunct="1"/>
            <a:r>
              <a:rPr lang="en-US" altLang="en-US" sz="2600" dirty="0">
                <a:solidFill>
                  <a:srgbClr val="002060"/>
                </a:solidFill>
                <a:latin typeface="Arial" pitchFamily="34" charset="0"/>
                <a:cs typeface="Arial" pitchFamily="34" charset="0"/>
              </a:rPr>
              <a:t>Review and understand BSC’s aid offer.</a:t>
            </a:r>
          </a:p>
          <a:p>
            <a:pPr eaLnBrk="1" hangingPunct="1"/>
            <a:r>
              <a:rPr lang="en-US" altLang="en-US" sz="2600" dirty="0">
                <a:solidFill>
                  <a:srgbClr val="002060"/>
                </a:solidFill>
                <a:latin typeface="Arial" pitchFamily="34" charset="0"/>
                <a:cs typeface="Arial" pitchFamily="34" charset="0"/>
              </a:rPr>
              <a:t>Keep in touch with the financial aid office to find out when and how you will get your aid.</a:t>
            </a:r>
          </a:p>
          <a:p>
            <a:pPr eaLnBrk="1" fontAlgn="auto" hangingPunct="1">
              <a:spcAft>
                <a:spcPts val="0"/>
              </a:spcAft>
              <a:buFont typeface="Arial"/>
              <a:buChar char="•"/>
              <a:defRPr/>
            </a:pPr>
            <a:r>
              <a:rPr lang="en-US" sz="2800" dirty="0">
                <a:hlinkClick r:id="rId3"/>
              </a:rPr>
              <a:t>StudentAid.gov</a:t>
            </a:r>
            <a:endParaRPr lang="en-US" sz="2800" dirty="0"/>
          </a:p>
          <a:p>
            <a:pPr lvl="1" eaLnBrk="1" fontAlgn="auto" hangingPunct="1">
              <a:spcAft>
                <a:spcPts val="0"/>
              </a:spcAft>
              <a:defRPr/>
            </a:pPr>
            <a:r>
              <a:rPr lang="en-US" sz="2400" dirty="0">
                <a:solidFill>
                  <a:srgbClr val="002060"/>
                </a:solidFill>
              </a:rPr>
              <a:t>Info about aid programs</a:t>
            </a:r>
          </a:p>
          <a:p>
            <a:pPr lvl="1" eaLnBrk="1" fontAlgn="auto" hangingPunct="1">
              <a:spcAft>
                <a:spcPts val="0"/>
              </a:spcAft>
              <a:defRPr/>
            </a:pPr>
            <a:r>
              <a:rPr lang="en-US" sz="2400" dirty="0">
                <a:solidFill>
                  <a:srgbClr val="002060"/>
                </a:solidFill>
              </a:rPr>
              <a:t>Links to free scholarship and college searches</a:t>
            </a:r>
          </a:p>
          <a:p>
            <a:pPr marL="230188" lvl="1" indent="0" eaLnBrk="1" fontAlgn="auto" hangingPunct="1">
              <a:spcAft>
                <a:spcPts val="0"/>
              </a:spcAft>
              <a:buNone/>
              <a:defRPr/>
            </a:pPr>
            <a:endParaRPr lang="en-US" sz="2400" dirty="0">
              <a:solidFill>
                <a:srgbClr val="002060"/>
              </a:solidFill>
            </a:endParaRPr>
          </a:p>
          <a:p>
            <a:pPr marL="0" indent="0" eaLnBrk="1" fontAlgn="auto" hangingPunct="1">
              <a:spcAft>
                <a:spcPts val="0"/>
              </a:spcAft>
              <a:buNone/>
              <a:defRPr/>
            </a:pPr>
            <a:r>
              <a:rPr lang="en-US" sz="2600" dirty="0">
                <a:solidFill>
                  <a:srgbClr val="002060"/>
                </a:solidFill>
              </a:rPr>
              <a:t>Contact information for Federal Student Aid</a:t>
            </a:r>
          </a:p>
          <a:p>
            <a:pPr lvl="1" eaLnBrk="1" fontAlgn="auto" hangingPunct="1">
              <a:spcAft>
                <a:spcPts val="0"/>
              </a:spcAft>
              <a:defRPr/>
            </a:pPr>
            <a:r>
              <a:rPr lang="en-US" sz="2400" dirty="0">
                <a:solidFill>
                  <a:srgbClr val="002060"/>
                </a:solidFill>
              </a:rPr>
              <a:t>1-800-4-FED-AID or </a:t>
            </a:r>
            <a:r>
              <a:rPr lang="en-US" sz="2400" dirty="0">
                <a:hlinkClick r:id="rId4"/>
              </a:rPr>
              <a:t>studentaid@ed.gov</a:t>
            </a:r>
            <a:r>
              <a:rPr lang="en-US" sz="2400" dirty="0"/>
              <a:t> </a:t>
            </a:r>
          </a:p>
          <a:p>
            <a:pPr lvl="1" eaLnBrk="1" fontAlgn="auto" hangingPunct="1">
              <a:spcAft>
                <a:spcPts val="0"/>
              </a:spcAft>
              <a:defRPr/>
            </a:pPr>
            <a:endParaRPr lang="en-US" sz="2400" dirty="0">
              <a:solidFill>
                <a:srgbClr val="002060"/>
              </a:solidFill>
            </a:endParaRPr>
          </a:p>
          <a:p>
            <a:pPr marL="0" indent="0" eaLnBrk="1" fontAlgn="auto" hangingPunct="1">
              <a:spcAft>
                <a:spcPts val="0"/>
              </a:spcAft>
              <a:buNone/>
              <a:defRPr/>
            </a:pPr>
            <a:endParaRPr lang="en-US" sz="2400" dirty="0"/>
          </a:p>
        </p:txBody>
      </p:sp>
      <p:pic>
        <p:nvPicPr>
          <p:cNvPr id="5" name="Picture 4">
            <a:extLst>
              <a:ext uri="{FF2B5EF4-FFF2-40B4-BE49-F238E27FC236}">
                <a16:creationId xmlns:a16="http://schemas.microsoft.com/office/drawing/2014/main" id="{2AE6D718-6814-4233-A35A-B6494BB854AF}"/>
              </a:ext>
            </a:extLst>
          </p:cNvPr>
          <p:cNvPicPr>
            <a:picLocks noChangeAspect="1"/>
          </p:cNvPicPr>
          <p:nvPr/>
        </p:nvPicPr>
        <p:blipFill>
          <a:blip r:embed="rId5"/>
          <a:stretch>
            <a:fillRect/>
          </a:stretch>
        </p:blipFill>
        <p:spPr>
          <a:xfrm>
            <a:off x="9753600" y="3140980"/>
            <a:ext cx="2103120" cy="210312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u="sng" dirty="0">
                <a:solidFill>
                  <a:srgbClr val="002060"/>
                </a:solidFill>
              </a:rPr>
              <a:t>BSC Financial Aid Contact Information</a:t>
            </a:r>
          </a:p>
        </p:txBody>
      </p:sp>
      <p:sp>
        <p:nvSpPr>
          <p:cNvPr id="7" name="Content Placeholder 6">
            <a:extLst>
              <a:ext uri="{FF2B5EF4-FFF2-40B4-BE49-F238E27FC236}">
                <a16:creationId xmlns:a16="http://schemas.microsoft.com/office/drawing/2014/main" id="{A74E7E20-7BDE-4092-A9AE-8B24620FA32D}"/>
              </a:ext>
            </a:extLst>
          </p:cNvPr>
          <p:cNvSpPr>
            <a:spLocks noGrp="1"/>
          </p:cNvSpPr>
          <p:nvPr>
            <p:ph idx="1"/>
          </p:nvPr>
        </p:nvSpPr>
        <p:spPr>
          <a:xfrm>
            <a:off x="457200" y="1244319"/>
            <a:ext cx="10972800" cy="5461281"/>
          </a:xfrm>
        </p:spPr>
        <p:txBody>
          <a:bodyPr/>
          <a:lstStyle/>
          <a:p>
            <a:pPr marL="568325" indent="-285750" fontAlgn="auto">
              <a:spcAft>
                <a:spcPts val="0"/>
              </a:spcAft>
              <a:defRPr/>
            </a:pPr>
            <a:r>
              <a:rPr lang="en-US" altLang="en-US" sz="2600" b="1" dirty="0">
                <a:solidFill>
                  <a:srgbClr val="002060"/>
                </a:solidFill>
              </a:rPr>
              <a:t>Mrs. Tammy Martin</a:t>
            </a:r>
            <a:r>
              <a:rPr lang="en-US" altLang="en-US" sz="2600" dirty="0">
                <a:solidFill>
                  <a:srgbClr val="002060"/>
                </a:solidFill>
              </a:rPr>
              <a:t> – Financial Aid Manager</a:t>
            </a:r>
          </a:p>
          <a:p>
            <a:pPr marL="742950" lvl="1" indent="-285750" fontAlgn="auto">
              <a:spcAft>
                <a:spcPts val="0"/>
              </a:spcAft>
              <a:defRPr/>
            </a:pPr>
            <a:r>
              <a:rPr lang="en-US" sz="2200" dirty="0">
                <a:solidFill>
                  <a:srgbClr val="002060"/>
                </a:solidFill>
              </a:rPr>
              <a:t>(304) 327-4426</a:t>
            </a:r>
          </a:p>
          <a:p>
            <a:pPr marL="742950" lvl="1" indent="-285750" fontAlgn="auto">
              <a:spcAft>
                <a:spcPts val="0"/>
              </a:spcAft>
              <a:defRPr/>
            </a:pPr>
            <a:r>
              <a:rPr lang="en-US" sz="2400" dirty="0">
                <a:solidFill>
                  <a:srgbClr val="002060"/>
                </a:solidFill>
                <a:hlinkClick r:id="rId3"/>
              </a:rPr>
              <a:t>tmartin@bluefieldstate.edu</a:t>
            </a:r>
            <a:endParaRPr lang="en-US" sz="2400" dirty="0">
              <a:solidFill>
                <a:srgbClr val="002060"/>
              </a:solidFill>
            </a:endParaRPr>
          </a:p>
          <a:p>
            <a:pPr marL="568325" indent="-285750" fontAlgn="auto">
              <a:spcAft>
                <a:spcPts val="0"/>
              </a:spcAft>
              <a:defRPr/>
            </a:pPr>
            <a:r>
              <a:rPr lang="en-US" altLang="en-US" sz="2600" b="1" dirty="0">
                <a:solidFill>
                  <a:srgbClr val="002060"/>
                </a:solidFill>
              </a:rPr>
              <a:t>Ms. Emily Mann </a:t>
            </a:r>
            <a:r>
              <a:rPr lang="en-US" altLang="en-US" sz="2600" dirty="0">
                <a:solidFill>
                  <a:srgbClr val="002060"/>
                </a:solidFill>
              </a:rPr>
              <a:t>- Loan Officer</a:t>
            </a:r>
          </a:p>
          <a:p>
            <a:pPr marL="742950" lvl="1" indent="-285750" fontAlgn="auto">
              <a:spcAft>
                <a:spcPts val="0"/>
              </a:spcAft>
              <a:defRPr/>
            </a:pPr>
            <a:r>
              <a:rPr lang="en-US" sz="2200" dirty="0">
                <a:solidFill>
                  <a:srgbClr val="002060"/>
                </a:solidFill>
              </a:rPr>
              <a:t>(304) 327-4021</a:t>
            </a:r>
          </a:p>
          <a:p>
            <a:pPr marL="742950" lvl="1" indent="-285750" fontAlgn="auto">
              <a:spcAft>
                <a:spcPts val="0"/>
              </a:spcAft>
              <a:defRPr/>
            </a:pPr>
            <a:r>
              <a:rPr lang="en-US" sz="2400" dirty="0">
                <a:solidFill>
                  <a:srgbClr val="002060"/>
                </a:solidFill>
                <a:hlinkClick r:id="rId4"/>
              </a:rPr>
              <a:t>emann@bluefieldstate.edu</a:t>
            </a:r>
            <a:endParaRPr lang="en-US" sz="2400" dirty="0">
              <a:solidFill>
                <a:srgbClr val="002060"/>
              </a:solidFill>
            </a:endParaRPr>
          </a:p>
          <a:p>
            <a:pPr marL="568325" indent="-285750" fontAlgn="auto">
              <a:spcAft>
                <a:spcPts val="0"/>
              </a:spcAft>
              <a:defRPr/>
            </a:pPr>
            <a:r>
              <a:rPr lang="en-US" sz="2600" b="1" dirty="0">
                <a:solidFill>
                  <a:srgbClr val="002060"/>
                </a:solidFill>
              </a:rPr>
              <a:t>Ms. Robin Shanklin</a:t>
            </a:r>
            <a:r>
              <a:rPr lang="en-US" sz="2600" dirty="0">
                <a:solidFill>
                  <a:srgbClr val="002060"/>
                </a:solidFill>
              </a:rPr>
              <a:t> - Pell Officer</a:t>
            </a:r>
          </a:p>
          <a:p>
            <a:pPr marL="742950" lvl="1" indent="-285750" fontAlgn="auto">
              <a:spcAft>
                <a:spcPts val="0"/>
              </a:spcAft>
              <a:defRPr/>
            </a:pPr>
            <a:r>
              <a:rPr lang="en-US" sz="2200" dirty="0">
                <a:solidFill>
                  <a:srgbClr val="002060"/>
                </a:solidFill>
              </a:rPr>
              <a:t>(304) 327-4023</a:t>
            </a:r>
          </a:p>
          <a:p>
            <a:pPr marL="742950" lvl="1" indent="-285750" fontAlgn="auto">
              <a:spcAft>
                <a:spcPts val="0"/>
              </a:spcAft>
              <a:defRPr/>
            </a:pPr>
            <a:r>
              <a:rPr lang="en-US" sz="2400" dirty="0">
                <a:solidFill>
                  <a:srgbClr val="002060"/>
                </a:solidFill>
                <a:hlinkClick r:id="rId5"/>
              </a:rPr>
              <a:t>rshanklin@bluefieldstate.edu</a:t>
            </a:r>
            <a:endParaRPr lang="en-US" sz="2400" dirty="0">
              <a:solidFill>
                <a:srgbClr val="002060"/>
              </a:solidFill>
            </a:endParaRPr>
          </a:p>
          <a:p>
            <a:pPr marL="568325" indent="-285750" fontAlgn="auto">
              <a:spcAft>
                <a:spcPts val="0"/>
              </a:spcAft>
              <a:defRPr/>
            </a:pPr>
            <a:r>
              <a:rPr lang="en-US" sz="2600" b="1" dirty="0">
                <a:solidFill>
                  <a:srgbClr val="002060"/>
                </a:solidFill>
              </a:rPr>
              <a:t>Mrs. Donna Catron </a:t>
            </a:r>
            <a:r>
              <a:rPr lang="en-US" sz="2600" dirty="0">
                <a:solidFill>
                  <a:srgbClr val="002060"/>
                </a:solidFill>
              </a:rPr>
              <a:t>- Financial Aid Counselor</a:t>
            </a:r>
          </a:p>
          <a:p>
            <a:pPr marL="742950" lvl="1" indent="-285750" fontAlgn="auto">
              <a:spcAft>
                <a:spcPts val="0"/>
              </a:spcAft>
              <a:defRPr/>
            </a:pPr>
            <a:r>
              <a:rPr lang="en-US" sz="2200" dirty="0">
                <a:solidFill>
                  <a:srgbClr val="002060"/>
                </a:solidFill>
              </a:rPr>
              <a:t>(304) 327-4020</a:t>
            </a:r>
          </a:p>
          <a:p>
            <a:pPr marL="742950" lvl="1" indent="-285750" fontAlgn="auto">
              <a:spcAft>
                <a:spcPts val="0"/>
              </a:spcAft>
              <a:defRPr/>
            </a:pPr>
            <a:r>
              <a:rPr lang="en-US" sz="2400" dirty="0">
                <a:solidFill>
                  <a:srgbClr val="002060"/>
                </a:solidFill>
                <a:hlinkClick r:id="rId6"/>
              </a:rPr>
              <a:t>dcatron@bluefieldstate.edu</a:t>
            </a:r>
            <a:endParaRPr lang="en-US" sz="2400" dirty="0">
              <a:solidFill>
                <a:srgbClr val="002060"/>
              </a:solidFill>
            </a:endParaRPr>
          </a:p>
          <a:p>
            <a:endParaRPr lang="en-US" dirty="0"/>
          </a:p>
        </p:txBody>
      </p:sp>
      <p:pic>
        <p:nvPicPr>
          <p:cNvPr id="6" name="Picture 5">
            <a:extLst>
              <a:ext uri="{FF2B5EF4-FFF2-40B4-BE49-F238E27FC236}">
                <a16:creationId xmlns:a16="http://schemas.microsoft.com/office/drawing/2014/main" id="{2ABE583D-5DF1-48D4-846F-FBB962209119}"/>
              </a:ext>
            </a:extLst>
          </p:cNvPr>
          <p:cNvPicPr>
            <a:picLocks noChangeAspect="1"/>
          </p:cNvPicPr>
          <p:nvPr/>
        </p:nvPicPr>
        <p:blipFill>
          <a:blip r:embed="rId7"/>
          <a:stretch>
            <a:fillRect/>
          </a:stretch>
        </p:blipFill>
        <p:spPr>
          <a:xfrm>
            <a:off x="8915400" y="1447800"/>
            <a:ext cx="2346960" cy="2346960"/>
          </a:xfrm>
          <a:prstGeom prst="rect">
            <a:avLst/>
          </a:prstGeom>
          <a:effectLst>
            <a:reflection blurRad="50800" stA="51000" endPos="65000" dist="50800" dir="5400000" sy="-100000" algn="bl" rotWithShape="0"/>
            <a:softEdge rad="63500"/>
          </a:effectLst>
          <a:scene3d>
            <a:camera prst="perspectiveContrastingLeftFacing">
              <a:rot lat="623785" lon="1800000" rev="21386789"/>
            </a:camera>
            <a:lightRig rig="threePt" dir="t"/>
          </a:scene3d>
        </p:spPr>
      </p:pic>
    </p:spTree>
  </p:cSld>
  <p:clrMapOvr>
    <a:masterClrMapping/>
  </p:clrMapOvr>
</p:sld>
</file>

<file path=ppt/theme/theme1.xml><?xml version="1.0" encoding="utf-8"?>
<a:theme xmlns:a="http://schemas.openxmlformats.org/drawingml/2006/main" name="Local Market Activation-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69407F107DB4390CBCE279B78DE0D" ma:contentTypeVersion="13" ma:contentTypeDescription="Create a new document." ma:contentTypeScope="" ma:versionID="f0acd28da264556920dbf5c304d12aad">
  <xsd:schema xmlns:xsd="http://www.w3.org/2001/XMLSchema" xmlns:xs="http://www.w3.org/2001/XMLSchema" xmlns:p="http://schemas.microsoft.com/office/2006/metadata/properties" xmlns:ns3="45456f29-9823-4213-8e4a-8b3300693f0f" xmlns:ns4="405d9d39-25aa-426e-b1b2-d332f47a4c70" targetNamespace="http://schemas.microsoft.com/office/2006/metadata/properties" ma:root="true" ma:fieldsID="c1f72b2d43b9c08f5dd419137f753e9b" ns3:_="" ns4:_="">
    <xsd:import namespace="45456f29-9823-4213-8e4a-8b3300693f0f"/>
    <xsd:import namespace="405d9d39-25aa-426e-b1b2-d332f47a4c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56f29-9823-4213-8e4a-8b3300693f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d9d39-25aa-426e-b1b2-d332f47a4c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9E155E-8FB4-4EF9-B65B-A48E66F2D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456f29-9823-4213-8e4a-8b3300693f0f"/>
    <ds:schemaRef ds:uri="405d9d39-25aa-426e-b1b2-d332f47a4c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B4828-AD51-473A-9A3A-0378EF131224}">
  <ds:schemaRefs>
    <ds:schemaRef ds:uri="http://schemas.microsoft.com/office/2006/documentManagement/types"/>
    <ds:schemaRef ds:uri="http://schemas.microsoft.com/office/2006/metadata/properties"/>
    <ds:schemaRef ds:uri="http://schemas.openxmlformats.org/package/2006/metadata/core-properties"/>
    <ds:schemaRef ds:uri="405d9d39-25aa-426e-b1b2-d332f47a4c70"/>
    <ds:schemaRef ds:uri="http://www.w3.org/XML/1998/namespace"/>
    <ds:schemaRef ds:uri="http://purl.org/dc/dcmitype/"/>
    <ds:schemaRef ds:uri="http://purl.org/dc/terms/"/>
    <ds:schemaRef ds:uri="http://schemas.microsoft.com/office/infopath/2007/PartnerControls"/>
    <ds:schemaRef ds:uri="45456f29-9823-4213-8e4a-8b3300693f0f"/>
    <ds:schemaRef ds:uri="http://purl.org/dc/elements/1.1/"/>
  </ds:schemaRefs>
</ds:datastoreItem>
</file>

<file path=customXml/itemProps3.xml><?xml version="1.0" encoding="utf-8"?>
<ds:datastoreItem xmlns:ds="http://schemas.openxmlformats.org/officeDocument/2006/customXml" ds:itemID="{811DD9E7-B2D2-4F5E-A92C-EB2D541F3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1853</TotalTime>
  <Words>1747</Words>
  <Application>Microsoft Office PowerPoint</Application>
  <PresentationFormat>Widescreen</PresentationFormat>
  <Paragraphs>112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Local Market Activation-Green</vt:lpstr>
      <vt:lpstr>Finding Money for College</vt:lpstr>
      <vt:lpstr>Who can get federal student aid?</vt:lpstr>
      <vt:lpstr>How do I apply for aid?</vt:lpstr>
      <vt:lpstr>Apply for FAFSA</vt:lpstr>
      <vt:lpstr>How do I apply for federal student aid?</vt:lpstr>
      <vt:lpstr>How do I apply for federal student aid?</vt:lpstr>
      <vt:lpstr>How do I apply for federal student aid?</vt:lpstr>
      <vt:lpstr>What happens next? Where can I get more info?</vt:lpstr>
      <vt:lpstr>BSC Financial Aid Contact Information</vt:lpstr>
    </vt:vector>
  </TitlesOfParts>
  <Company>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Money for College or Career School</dc:title>
  <dc:creator>user ce</dc:creator>
  <cp:keywords>financial aid, FAFSA, grants, loans, work-study, federal student aid, deadlines, FSA ID, IRS Data Retrieval Tool</cp:keywords>
  <dc:description/>
  <cp:lastModifiedBy>Martin, Tammy</cp:lastModifiedBy>
  <cp:revision>234</cp:revision>
  <cp:lastPrinted>2020-01-14T18:59:53Z</cp:lastPrinted>
  <dcterms:created xsi:type="dcterms:W3CDTF">2012-06-11T19:08:42Z</dcterms:created>
  <dcterms:modified xsi:type="dcterms:W3CDTF">2021-12-02T18:58:20Z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0x0101007EE69407F107DB4390CBCE279B78DE0D</vt:lpwstr>
  </property>
</Properties>
</file>