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docx" ContentType="application/vnd.openxmlformats-officedocument.wordprocessingml.document"/>
  <Default Extension="wdp" ContentType="image/vnd.ms-photo"/>
  <Default Extension="tiff" ContentType="image/tiff"/>
  <Default Extension="vml" ContentType="application/vnd.openxmlformats-officedocument.vmlDrawing"/>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notesSlides/notesSlide1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rts/chart9.xml" ContentType="application/vnd.openxmlformats-officedocument.drawingml.chart+xml"/>
  <Override PartName="/ppt/charts/chart10.xml" ContentType="application/vnd.openxmlformats-officedocument.drawingml.chart+xml"/>
  <Override PartName="/ppt/charts/chart11.xml" ContentType="application/vnd.openxmlformats-officedocument.drawingml.chart+xml"/>
  <Override PartName="/ppt/charts/chart12.xml" ContentType="application/vnd.openxmlformats-officedocument.drawingml.chart+xml"/>
  <Override PartName="/ppt/drawings/drawing2.xml" ContentType="application/vnd.openxmlformats-officedocument.drawingml.chartshapes+xml"/>
  <Override PartName="/ppt/notesSlides/notesSlide1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charts/chart13.xml" ContentType="application/vnd.openxmlformats-officedocument.drawingml.chart+xml"/>
  <Override PartName="/ppt/charts/chart14.xml" ContentType="application/vnd.openxmlformats-officedocument.drawingml.chart+xml"/>
  <Override PartName="/ppt/drawings/drawing3.xml" ContentType="application/vnd.openxmlformats-officedocument.drawingml.chartshapes+xml"/>
  <Override PartName="/ppt/charts/chart15.xml" ContentType="application/vnd.openxmlformats-officedocument.drawingml.chart+xml"/>
  <Override PartName="/ppt/charts/chart16.xml" ContentType="application/vnd.openxmlformats-officedocument.drawingml.chart+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17.xml" ContentType="application/vnd.openxmlformats-officedocument.drawingml.chart+xml"/>
  <Override PartName="/ppt/charts/chart18.xml" ContentType="application/vnd.openxmlformats-officedocument.drawingml.chart+xml"/>
  <Override PartName="/ppt/charts/chart19.xml" ContentType="application/vnd.openxmlformats-officedocument.drawingml.chart+xml"/>
  <Override PartName="/ppt/charts/chart20.xml" ContentType="application/vnd.openxmlformats-officedocument.drawingml.chart+xml"/>
  <Override PartName="/ppt/charts/chart21.xml" ContentType="application/vnd.openxmlformats-officedocument.drawingml.chart+xml"/>
  <Override PartName="/ppt/notesSlides/notesSlide21.xml" ContentType="application/vnd.openxmlformats-officedocument.presentationml.notesSlide+xml"/>
  <Override PartName="/ppt/tags/tag1.xml" ContentType="application/vnd.openxmlformats-officedocument.presentationml.tags+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8"/>
  </p:notesMasterIdLst>
  <p:sldIdLst>
    <p:sldId id="257" r:id="rId2"/>
    <p:sldId id="262" r:id="rId3"/>
    <p:sldId id="308" r:id="rId4"/>
    <p:sldId id="405" r:id="rId5"/>
    <p:sldId id="406" r:id="rId6"/>
    <p:sldId id="260" r:id="rId7"/>
    <p:sldId id="348" r:id="rId8"/>
    <p:sldId id="512" r:id="rId9"/>
    <p:sldId id="513" r:id="rId10"/>
    <p:sldId id="281" r:id="rId11"/>
    <p:sldId id="282" r:id="rId12"/>
    <p:sldId id="395" r:id="rId13"/>
    <p:sldId id="284" r:id="rId14"/>
    <p:sldId id="285" r:id="rId15"/>
    <p:sldId id="286" r:id="rId16"/>
    <p:sldId id="287" r:id="rId17"/>
    <p:sldId id="288" r:id="rId18"/>
    <p:sldId id="289" r:id="rId19"/>
    <p:sldId id="290" r:id="rId20"/>
    <p:sldId id="292" r:id="rId21"/>
    <p:sldId id="293" r:id="rId22"/>
    <p:sldId id="294" r:id="rId23"/>
    <p:sldId id="302" r:id="rId24"/>
    <p:sldId id="303" r:id="rId25"/>
    <p:sldId id="506" r:id="rId26"/>
    <p:sldId id="304" r:id="rId27"/>
    <p:sldId id="305" r:id="rId28"/>
    <p:sldId id="306" r:id="rId29"/>
    <p:sldId id="307" r:id="rId30"/>
    <p:sldId id="407" r:id="rId31"/>
    <p:sldId id="309" r:id="rId32"/>
    <p:sldId id="310" r:id="rId33"/>
    <p:sldId id="311" r:id="rId34"/>
    <p:sldId id="312" r:id="rId35"/>
    <p:sldId id="313" r:id="rId36"/>
    <p:sldId id="314" r:id="rId37"/>
    <p:sldId id="315" r:id="rId38"/>
    <p:sldId id="316" r:id="rId39"/>
    <p:sldId id="317" r:id="rId40"/>
    <p:sldId id="318" r:id="rId41"/>
    <p:sldId id="321" r:id="rId42"/>
    <p:sldId id="322" r:id="rId43"/>
    <p:sldId id="323" r:id="rId44"/>
    <p:sldId id="324" r:id="rId45"/>
    <p:sldId id="325" r:id="rId46"/>
    <p:sldId id="326" r:id="rId47"/>
    <p:sldId id="327" r:id="rId48"/>
    <p:sldId id="328" r:id="rId49"/>
    <p:sldId id="329" r:id="rId50"/>
    <p:sldId id="331" r:id="rId51"/>
    <p:sldId id="332" r:id="rId52"/>
    <p:sldId id="333" r:id="rId53"/>
    <p:sldId id="336" r:id="rId54"/>
    <p:sldId id="337" r:id="rId55"/>
    <p:sldId id="338" r:id="rId56"/>
    <p:sldId id="339" r:id="rId57"/>
    <p:sldId id="343" r:id="rId58"/>
    <p:sldId id="344" r:id="rId59"/>
    <p:sldId id="346" r:id="rId60"/>
    <p:sldId id="347" r:id="rId61"/>
    <p:sldId id="387" r:id="rId62"/>
    <p:sldId id="507" r:id="rId63"/>
    <p:sldId id="334" r:id="rId64"/>
    <p:sldId id="364" r:id="rId65"/>
    <p:sldId id="335" r:id="rId66"/>
    <p:sldId id="451" r:id="rId67"/>
    <p:sldId id="508" r:id="rId68"/>
    <p:sldId id="509" r:id="rId69"/>
    <p:sldId id="510" r:id="rId70"/>
    <p:sldId id="511" r:id="rId71"/>
    <p:sldId id="464" r:id="rId72"/>
    <p:sldId id="365" r:id="rId73"/>
    <p:sldId id="421" r:id="rId74"/>
    <p:sldId id="386" r:id="rId75"/>
    <p:sldId id="271" r:id="rId76"/>
    <p:sldId id="384" r:id="rId77"/>
  </p:sldIdLst>
  <p:sldSz cx="12192000" cy="6858000"/>
  <p:notesSz cx="6858000" cy="9144000"/>
  <p:defaultTextStyle>
    <a:defPPr>
      <a:defRPr lang="en-P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21"/>
    <p:restoredTop sz="94643"/>
  </p:normalViewPr>
  <p:slideViewPr>
    <p:cSldViewPr snapToGrid="0" snapToObjects="1">
      <p:cViewPr varScale="1">
        <p:scale>
          <a:sx n="93" d="100"/>
          <a:sy n="93" d="100"/>
        </p:scale>
        <p:origin x="498"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notesMaster" Target="notesMasters/notesMaster1.xml"/><Relationship Id="rId8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Macintosh%20HD:Users:saeedakhanum:Desktop:All:Re.Checked.NC.1.Data:ReChecked.NC.1.xls" TargetMode="External"/></Relationships>
</file>

<file path=ppt/charts/_rels/chart10.xml.rels><?xml version="1.0" encoding="UTF-8" standalone="yes"?>
<Relationships xmlns="http://schemas.openxmlformats.org/package/2006/relationships"><Relationship Id="rId1" Type="http://schemas.openxmlformats.org/officeDocument/2006/relationships/oleObject" Target="Macintosh%20HD:Users:saeedakhanum:Desktop:All:NC4,MAy%202012:Exp.3Vs.Exp.4,Aug,2012.xlsx" TargetMode="External"/></Relationships>
</file>

<file path=ppt/charts/_rels/chart11.xml.rels><?xml version="1.0" encoding="UTF-8" standalone="yes"?>
<Relationships xmlns="http://schemas.openxmlformats.org/package/2006/relationships"><Relationship Id="rId1" Type="http://schemas.openxmlformats.org/officeDocument/2006/relationships/oleObject" Target="Macintosh%20HD:Users:saeedakhanum:Desktop:All:NC4,MAy%202012:Exp.3Vs.Exp.4,Aug,2012.xlsx" TargetMode="External"/></Relationships>
</file>

<file path=ppt/charts/_rels/chart12.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oleObject" Target="Macintosh%20HD:Users:saeedakhanum:Desktop:All:NC4,MAy%202012:Exp.3Vs.Exp.4,Aug,2012.xlsx" TargetMode="External"/></Relationships>
</file>

<file path=ppt/charts/_rels/chart13.xml.rels><?xml version="1.0" encoding="UTF-8" standalone="yes"?>
<Relationships xmlns="http://schemas.openxmlformats.org/package/2006/relationships"><Relationship Id="rId1" Type="http://schemas.openxmlformats.org/officeDocument/2006/relationships/oleObject" Target="Macintosh%20HD:Users:saeedakhanum:Desktop:Symbolic.addition,scores.xlsx" TargetMode="External"/></Relationships>
</file>

<file path=ppt/charts/_rels/chart14.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oleObject" Target="SAEEDA:EXP.1.data%20for%20Paper,6thJuly2013.xls" TargetMode="External"/></Relationships>
</file>

<file path=ppt/charts/_rels/chart15.xml.rels><?xml version="1.0" encoding="UTF-8" standalone="yes"?>
<Relationships xmlns="http://schemas.openxmlformats.org/package/2006/relationships"><Relationship Id="rId1" Type="http://schemas.openxmlformats.org/officeDocument/2006/relationships/oleObject" Target="SAEEDA:EXP.1.data%20for%20Paper,6thJuly2013.xls" TargetMode="External"/></Relationships>
</file>

<file path=ppt/charts/_rels/chart16.xml.rels><?xml version="1.0" encoding="UTF-8" standalone="yes"?>
<Relationships xmlns="http://schemas.openxmlformats.org/package/2006/relationships"><Relationship Id="rId1" Type="http://schemas.openxmlformats.org/officeDocument/2006/relationships/oleObject" Target="Macintosh%20HD:Users:saeedakhanum:Desktop:Symbolic.addition,scores.xlsx" TargetMode="External"/></Relationships>
</file>

<file path=ppt/charts/_rels/chart17.xml.rels><?xml version="1.0" encoding="UTF-8" standalone="yes"?>
<Relationships xmlns="http://schemas.openxmlformats.org/package/2006/relationships"><Relationship Id="rId1" Type="http://schemas.openxmlformats.org/officeDocument/2006/relationships/oleObject" Target="Macintosh%20HD:Users:saeedakhanum:Desktop:Mean.%25.Error.ALL.Gp.xlsx" TargetMode="External"/></Relationships>
</file>

<file path=ppt/charts/_rels/chart18.xml.rels><?xml version="1.0" encoding="UTF-8" standalone="yes"?>
<Relationships xmlns="http://schemas.openxmlformats.org/package/2006/relationships"><Relationship Id="rId1" Type="http://schemas.openxmlformats.org/officeDocument/2006/relationships/oleObject" Target="Macintosh%20HD:Users:saeedakhanum:Desktop:RT.DATA.EXP2.PHASE2%20JULY2013.xlsx" TargetMode="External"/></Relationships>
</file>

<file path=ppt/charts/_rels/chart19.xml.rels><?xml version="1.0" encoding="UTF-8" standalone="yes"?>
<Relationships xmlns="http://schemas.openxmlformats.org/package/2006/relationships"><Relationship Id="rId1" Type="http://schemas.openxmlformats.org/officeDocument/2006/relationships/oleObject" Target="Macintosh%20HD:Users:saeedakhanum:Desktop:Mean.%25.Error.ALL.Gp.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Macintosh%20HD:Users:saeedakhanum:Desktop:All:Re.Checked.NC.1.Data:ReChecked.NC.1.xls" TargetMode="External"/></Relationships>
</file>

<file path=ppt/charts/_rels/chart20.xml.rels><?xml version="1.0" encoding="UTF-8" standalone="yes"?>
<Relationships xmlns="http://schemas.openxmlformats.org/package/2006/relationships"><Relationship Id="rId1" Type="http://schemas.openxmlformats.org/officeDocument/2006/relationships/oleObject" Target="Macintosh%20HD:Users:saeedakhanum:Desktop:Mean.%25.Error.ALL.Gp.xlsx" TargetMode="External"/></Relationships>
</file>

<file path=ppt/charts/_rels/chart21.xml.rels><?xml version="1.0" encoding="UTF-8" standalone="yes"?>
<Relationships xmlns="http://schemas.openxmlformats.org/package/2006/relationships"><Relationship Id="rId1" Type="http://schemas.openxmlformats.org/officeDocument/2006/relationships/oleObject" Target="Macintosh%20HD:Users:saeedakhanum:Desktop:Mean.%25.Error.ALL.Gp.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Macintosh%20HD:Users:saeedakhanum:Desktop:All:Re.Checked.NC.1.Data:NC.1.Total.Accuracy%20&amp;%20RT.xls"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Macintosh%20HD:Users:saeedakhanum:Desktop:All:Re.Checked.NC.1.Data:NC.1.Total.Accuracy%20&amp;%20RT.xls"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Macintosh%20HD:Users:saeedakhanum:Desktop:n:NC.2.analysis:NC2.Data.Sep.1st.2011xls"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Macintosh%20HD:Users:saeedakhanum:Desktop:n:NC.2.analysis:NC2.Data.Sep.1st.2011xls"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Macintosh%20HD:Users:saeedakhanum:Desktop:4%20Exp%20Comparison.xlsx" TargetMode="External"/></Relationships>
</file>

<file path=ppt/charts/_rels/chart8.xml.rels><?xml version="1.0" encoding="UTF-8" standalone="yes"?>
<Relationships xmlns="http://schemas.openxmlformats.org/package/2006/relationships"><Relationship Id="rId1" Type="http://schemas.openxmlformats.org/officeDocument/2006/relationships/oleObject" Target="Macintosh%20HD:Users:saeedakhanum:Desktop:4%20Exp%20Comparison.xlsx" TargetMode="External"/></Relationships>
</file>

<file path=ppt/charts/_rels/chart9.xml.rels><?xml version="1.0" encoding="UTF-8" standalone="yes"?>
<Relationships xmlns="http://schemas.openxmlformats.org/package/2006/relationships"><Relationship Id="rId1" Type="http://schemas.openxmlformats.org/officeDocument/2006/relationships/oleObject" Target="Macintosh%20HD:Users:saeedakhanum:Desktop:All:NC4,MAy%202012:Exp.3Vs.Exp.4,Aug,2012.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a:pPr>
            <a:r>
              <a:rPr lang="en-US" dirty="0"/>
              <a:t>Mean</a:t>
            </a:r>
            <a:r>
              <a:rPr lang="en-US" baseline="0" dirty="0"/>
              <a:t> reaction time on symbolic addition</a:t>
            </a:r>
            <a:endParaRPr lang="en-US" dirty="0"/>
          </a:p>
        </c:rich>
      </c:tx>
      <c:overlay val="0"/>
    </c:title>
    <c:autoTitleDeleted val="0"/>
    <c:plotArea>
      <c:layout/>
      <c:barChart>
        <c:barDir val="col"/>
        <c:grouping val="clustered"/>
        <c:varyColors val="0"/>
        <c:ser>
          <c:idx val="0"/>
          <c:order val="0"/>
          <c:tx>
            <c:strRef>
              <c:f>RT!$B$30</c:f>
              <c:strCache>
                <c:ptCount val="1"/>
                <c:pt idx="0">
                  <c:v>Non-symbolic addition, N=24</c:v>
                </c:pt>
              </c:strCache>
            </c:strRef>
          </c:tx>
          <c:spPr>
            <a:pattFill prst="pct90">
              <a:fgClr>
                <a:schemeClr val="accent1"/>
              </a:fgClr>
              <a:bgClr>
                <a:prstClr val="white"/>
              </a:bgClr>
            </a:pattFill>
            <a:ln>
              <a:solidFill>
                <a:schemeClr val="accent1"/>
              </a:solidFill>
            </a:ln>
          </c:spPr>
          <c:invertIfNegative val="0"/>
          <c:cat>
            <c:numRef>
              <c:f>RT!$C$29:$F$29</c:f>
              <c:numCache>
                <c:formatCode>General</c:formatCode>
                <c:ptCount val="4"/>
                <c:pt idx="0">
                  <c:v>1</c:v>
                </c:pt>
                <c:pt idx="1">
                  <c:v>2</c:v>
                </c:pt>
                <c:pt idx="2">
                  <c:v>3</c:v>
                </c:pt>
                <c:pt idx="3">
                  <c:v>4</c:v>
                </c:pt>
              </c:numCache>
            </c:numRef>
          </c:cat>
          <c:val>
            <c:numRef>
              <c:f>RT!$C$30:$F$30</c:f>
              <c:numCache>
                <c:formatCode>General</c:formatCode>
                <c:ptCount val="4"/>
                <c:pt idx="0">
                  <c:v>84.096249999999998</c:v>
                </c:pt>
                <c:pt idx="1">
                  <c:v>117.802083</c:v>
                </c:pt>
                <c:pt idx="2">
                  <c:v>162.95050000000001</c:v>
                </c:pt>
                <c:pt idx="3">
                  <c:v>251.476316</c:v>
                </c:pt>
              </c:numCache>
            </c:numRef>
          </c:val>
          <c:extLst>
            <c:ext xmlns:c16="http://schemas.microsoft.com/office/drawing/2014/chart" uri="{C3380CC4-5D6E-409C-BE32-E72D297353CC}">
              <c16:uniqueId val="{00000000-E182-4C06-BC81-25B5CE9E7989}"/>
            </c:ext>
          </c:extLst>
        </c:ser>
        <c:ser>
          <c:idx val="1"/>
          <c:order val="1"/>
          <c:tx>
            <c:strRef>
              <c:f>RT!$B$31</c:f>
              <c:strCache>
                <c:ptCount val="1"/>
                <c:pt idx="0">
                  <c:v>Brightness comparison, N=24</c:v>
                </c:pt>
              </c:strCache>
            </c:strRef>
          </c:tx>
          <c:spPr>
            <a:gradFill flip="none" rotWithShape="1">
              <a:gsLst>
                <a:gs pos="15000">
                  <a:srgbClr val="0C5812"/>
                </a:gs>
                <a:gs pos="100000">
                  <a:srgbClr val="FFFFFF"/>
                </a:gs>
              </a:gsLst>
              <a:path path="shape">
                <a:fillToRect l="50000" t="50000" r="50000" b="50000"/>
              </a:path>
              <a:tileRect/>
            </a:gradFill>
            <a:ln>
              <a:solidFill>
                <a:srgbClr val="0C5812"/>
              </a:solidFill>
            </a:ln>
          </c:spPr>
          <c:invertIfNegative val="0"/>
          <c:cat>
            <c:numRef>
              <c:f>RT!$C$29:$F$29</c:f>
              <c:numCache>
                <c:formatCode>General</c:formatCode>
                <c:ptCount val="4"/>
                <c:pt idx="0">
                  <c:v>1</c:v>
                </c:pt>
                <c:pt idx="1">
                  <c:v>2</c:v>
                </c:pt>
                <c:pt idx="2">
                  <c:v>3</c:v>
                </c:pt>
                <c:pt idx="3">
                  <c:v>4</c:v>
                </c:pt>
              </c:numCache>
            </c:numRef>
          </c:cat>
          <c:val>
            <c:numRef>
              <c:f>RT!$C$31:$F$31</c:f>
              <c:numCache>
                <c:formatCode>General</c:formatCode>
                <c:ptCount val="4"/>
                <c:pt idx="0">
                  <c:v>115.385417</c:v>
                </c:pt>
                <c:pt idx="1">
                  <c:v>151.48916700000001</c:v>
                </c:pt>
                <c:pt idx="2">
                  <c:v>223.424091</c:v>
                </c:pt>
                <c:pt idx="3">
                  <c:v>316.38473699999992</c:v>
                </c:pt>
              </c:numCache>
            </c:numRef>
          </c:val>
          <c:extLst>
            <c:ext xmlns:c16="http://schemas.microsoft.com/office/drawing/2014/chart" uri="{C3380CC4-5D6E-409C-BE32-E72D297353CC}">
              <c16:uniqueId val="{00000001-E182-4C06-BC81-25B5CE9E7989}"/>
            </c:ext>
          </c:extLst>
        </c:ser>
        <c:dLbls>
          <c:showLegendKey val="0"/>
          <c:showVal val="0"/>
          <c:showCatName val="0"/>
          <c:showSerName val="0"/>
          <c:showPercent val="0"/>
          <c:showBubbleSize val="0"/>
        </c:dLbls>
        <c:gapWidth val="150"/>
        <c:axId val="67560192"/>
        <c:axId val="64019840"/>
      </c:barChart>
      <c:catAx>
        <c:axId val="67560192"/>
        <c:scaling>
          <c:orientation val="minMax"/>
        </c:scaling>
        <c:delete val="0"/>
        <c:axPos val="b"/>
        <c:title>
          <c:tx>
            <c:rich>
              <a:bodyPr/>
              <a:lstStyle/>
              <a:p>
                <a:pPr>
                  <a:defRPr/>
                </a:pPr>
                <a:r>
                  <a:rPr lang="en-US" dirty="0"/>
                  <a:t>4 sets of symbolic math</a:t>
                </a:r>
              </a:p>
            </c:rich>
          </c:tx>
          <c:overlay val="0"/>
        </c:title>
        <c:numFmt formatCode="General" sourceLinked="1"/>
        <c:majorTickMark val="none"/>
        <c:minorTickMark val="none"/>
        <c:tickLblPos val="nextTo"/>
        <c:crossAx val="64019840"/>
        <c:crosses val="autoZero"/>
        <c:auto val="1"/>
        <c:lblAlgn val="ctr"/>
        <c:lblOffset val="100"/>
        <c:noMultiLvlLbl val="0"/>
      </c:catAx>
      <c:valAx>
        <c:axId val="64019840"/>
        <c:scaling>
          <c:orientation val="minMax"/>
        </c:scaling>
        <c:delete val="0"/>
        <c:axPos val="l"/>
        <c:majorGridlines>
          <c:spPr>
            <a:ln>
              <a:solidFill>
                <a:srgbClr val="FFFFFF"/>
              </a:solidFill>
            </a:ln>
          </c:spPr>
        </c:majorGridlines>
        <c:title>
          <c:tx>
            <c:rich>
              <a:bodyPr/>
              <a:lstStyle/>
              <a:p>
                <a:pPr>
                  <a:defRPr/>
                </a:pPr>
                <a:r>
                  <a:rPr lang="en-US"/>
                  <a:t>Mean reaction time (sec)</a:t>
                </a:r>
              </a:p>
            </c:rich>
          </c:tx>
          <c:layout>
            <c:manualLayout>
              <c:xMode val="edge"/>
              <c:yMode val="edge"/>
              <c:x val="0"/>
              <c:y val="0.12767636999920501"/>
            </c:manualLayout>
          </c:layout>
          <c:overlay val="0"/>
        </c:title>
        <c:numFmt formatCode="General" sourceLinked="1"/>
        <c:majorTickMark val="out"/>
        <c:minorTickMark val="none"/>
        <c:tickLblPos val="nextTo"/>
        <c:crossAx val="67560192"/>
        <c:crosses val="autoZero"/>
        <c:crossBetween val="between"/>
      </c:valAx>
      <c:spPr>
        <a:solidFill>
          <a:srgbClr val="FFFFFF"/>
        </a:solidFill>
      </c:spPr>
    </c:plotArea>
    <c:legend>
      <c:legendPos val="r"/>
      <c:layout>
        <c:manualLayout>
          <c:xMode val="edge"/>
          <c:yMode val="edge"/>
          <c:x val="0.630950672625049"/>
          <c:y val="0.312301360057265"/>
          <c:w val="0.369049327374951"/>
          <c:h val="0.43236618150004003"/>
        </c:manualLayout>
      </c:layout>
      <c:overlay val="0"/>
    </c:legend>
    <c:plotVisOnly val="1"/>
    <c:dispBlanksAs val="gap"/>
    <c:showDLblsOverMax val="0"/>
  </c:chart>
  <c:txPr>
    <a:bodyPr/>
    <a:lstStyle/>
    <a:p>
      <a:pPr>
        <a:defRPr sz="1200" b="1">
          <a:latin typeface="Times New Roman"/>
          <a:cs typeface="Times New Roman"/>
        </a:defRPr>
      </a:pPr>
      <a:endParaRPr lang="en-US"/>
    </a:p>
  </c:txPr>
  <c:externalData r:id="rId1">
    <c:autoUpdate val="0"/>
  </c:externalData>
  <c:userShapes r:id="rId2"/>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a:pPr>
            <a:r>
              <a:rPr lang="en-US"/>
              <a:t>Mean accuracy on training task</a:t>
            </a:r>
          </a:p>
        </c:rich>
      </c:tx>
      <c:overlay val="0"/>
    </c:title>
    <c:autoTitleDeleted val="0"/>
    <c:plotArea>
      <c:layout>
        <c:manualLayout>
          <c:layoutTarget val="inner"/>
          <c:xMode val="edge"/>
          <c:yMode val="edge"/>
          <c:x val="0.13112729658792699"/>
          <c:y val="0.19111074657334501"/>
          <c:w val="0.52836964129483799"/>
          <c:h val="0.59163641003207901"/>
        </c:manualLayout>
      </c:layout>
      <c:barChart>
        <c:barDir val="col"/>
        <c:grouping val="clustered"/>
        <c:varyColors val="0"/>
        <c:ser>
          <c:idx val="0"/>
          <c:order val="0"/>
          <c:invertIfNegative val="0"/>
          <c:dPt>
            <c:idx val="0"/>
            <c:invertIfNegative val="0"/>
            <c:bubble3D val="0"/>
            <c:spPr>
              <a:pattFill prst="sphere">
                <a:fgClr>
                  <a:srgbClr val="FF0080"/>
                </a:fgClr>
                <a:bgClr>
                  <a:prstClr val="white"/>
                </a:bgClr>
              </a:pattFill>
              <a:ln>
                <a:solidFill>
                  <a:srgbClr val="FF0080"/>
                </a:solidFill>
              </a:ln>
            </c:spPr>
            <c:extLst>
              <c:ext xmlns:c16="http://schemas.microsoft.com/office/drawing/2014/chart" uri="{C3380CC4-5D6E-409C-BE32-E72D297353CC}">
                <c16:uniqueId val="{00000001-8AFE-40C3-A69F-020AFB251147}"/>
              </c:ext>
            </c:extLst>
          </c:dPt>
          <c:dPt>
            <c:idx val="1"/>
            <c:invertIfNegative val="0"/>
            <c:bubble3D val="0"/>
            <c:spPr>
              <a:pattFill prst="wdDnDiag">
                <a:fgClr>
                  <a:srgbClr val="0000FF"/>
                </a:fgClr>
                <a:bgClr>
                  <a:prstClr val="white"/>
                </a:bgClr>
              </a:pattFill>
              <a:ln>
                <a:solidFill>
                  <a:srgbClr val="0000FF"/>
                </a:solidFill>
              </a:ln>
            </c:spPr>
            <c:extLst>
              <c:ext xmlns:c16="http://schemas.microsoft.com/office/drawing/2014/chart" uri="{C3380CC4-5D6E-409C-BE32-E72D297353CC}">
                <c16:uniqueId val="{00000003-8AFE-40C3-A69F-020AFB251147}"/>
              </c:ext>
            </c:extLst>
          </c:dPt>
          <c:errBars>
            <c:errBarType val="both"/>
            <c:errValType val="cust"/>
            <c:noEndCap val="0"/>
            <c:plus>
              <c:numRef>
                <c:f>Training!$J$7:$J$8</c:f>
                <c:numCache>
                  <c:formatCode>General</c:formatCode>
                  <c:ptCount val="2"/>
                  <c:pt idx="0">
                    <c:v>1.4293619099999999</c:v>
                  </c:pt>
                  <c:pt idx="1">
                    <c:v>1.9314628</c:v>
                  </c:pt>
                </c:numCache>
              </c:numRef>
            </c:plus>
            <c:minus>
              <c:numLit>
                <c:formatCode>General</c:formatCode>
                <c:ptCount val="1"/>
                <c:pt idx="0">
                  <c:v>1</c:v>
                </c:pt>
              </c:numLit>
            </c:minus>
          </c:errBars>
          <c:cat>
            <c:strRef>
              <c:f>Training!$I$2:$I$3</c:f>
              <c:strCache>
                <c:ptCount val="2"/>
                <c:pt idx="0">
                  <c:v>Non-symbolic Comparison, N=24</c:v>
                </c:pt>
                <c:pt idx="1">
                  <c:v>Line addition, N=24</c:v>
                </c:pt>
              </c:strCache>
            </c:strRef>
          </c:cat>
          <c:val>
            <c:numRef>
              <c:f>Training!$J$2:$J$3</c:f>
              <c:numCache>
                <c:formatCode>General</c:formatCode>
                <c:ptCount val="2"/>
                <c:pt idx="0">
                  <c:v>86.666666269999993</c:v>
                </c:pt>
                <c:pt idx="1">
                  <c:v>80.277749999999983</c:v>
                </c:pt>
              </c:numCache>
            </c:numRef>
          </c:val>
          <c:extLst>
            <c:ext xmlns:c16="http://schemas.microsoft.com/office/drawing/2014/chart" uri="{C3380CC4-5D6E-409C-BE32-E72D297353CC}">
              <c16:uniqueId val="{00000004-8AFE-40C3-A69F-020AFB251147}"/>
            </c:ext>
          </c:extLst>
        </c:ser>
        <c:dLbls>
          <c:showLegendKey val="0"/>
          <c:showVal val="0"/>
          <c:showCatName val="0"/>
          <c:showSerName val="0"/>
          <c:showPercent val="0"/>
          <c:showBubbleSize val="0"/>
        </c:dLbls>
        <c:gapWidth val="150"/>
        <c:axId val="54279552"/>
        <c:axId val="54289536"/>
      </c:barChart>
      <c:catAx>
        <c:axId val="54279552"/>
        <c:scaling>
          <c:orientation val="minMax"/>
        </c:scaling>
        <c:delete val="0"/>
        <c:axPos val="b"/>
        <c:numFmt formatCode="General" sourceLinked="0"/>
        <c:majorTickMark val="none"/>
        <c:minorTickMark val="none"/>
        <c:tickLblPos val="nextTo"/>
        <c:crossAx val="54289536"/>
        <c:crosses val="autoZero"/>
        <c:auto val="1"/>
        <c:lblAlgn val="ctr"/>
        <c:lblOffset val="100"/>
        <c:noMultiLvlLbl val="0"/>
      </c:catAx>
      <c:valAx>
        <c:axId val="54289536"/>
        <c:scaling>
          <c:orientation val="minMax"/>
          <c:max val="100"/>
        </c:scaling>
        <c:delete val="0"/>
        <c:axPos val="l"/>
        <c:majorGridlines>
          <c:spPr>
            <a:ln>
              <a:solidFill>
                <a:srgbClr val="FFFFFF"/>
              </a:solidFill>
            </a:ln>
          </c:spPr>
        </c:majorGridlines>
        <c:numFmt formatCode="General" sourceLinked="1"/>
        <c:majorTickMark val="out"/>
        <c:minorTickMark val="none"/>
        <c:tickLblPos val="nextTo"/>
        <c:crossAx val="54279552"/>
        <c:crosses val="autoZero"/>
        <c:crossBetween val="between"/>
      </c:valAx>
      <c:spPr>
        <a:solidFill>
          <a:srgbClr val="FFFFFF"/>
        </a:solidFill>
      </c:spPr>
    </c:plotArea>
    <c:legend>
      <c:legendPos val="r"/>
      <c:layout>
        <c:manualLayout>
          <c:xMode val="edge"/>
          <c:yMode val="edge"/>
          <c:x val="0.65012073490813604"/>
          <c:y val="0.27238735783027102"/>
          <c:w val="0.32765704286964098"/>
          <c:h val="0.451891221930592"/>
        </c:manualLayout>
      </c:layout>
      <c:overlay val="0"/>
    </c:legend>
    <c:plotVisOnly val="1"/>
    <c:dispBlanksAs val="gap"/>
    <c:showDLblsOverMax val="0"/>
  </c:chart>
  <c:txPr>
    <a:bodyPr/>
    <a:lstStyle/>
    <a:p>
      <a:pPr>
        <a:defRPr sz="1200">
          <a:latin typeface="Times New Roman"/>
          <a:cs typeface="Times New Roman"/>
        </a:defRPr>
      </a:pPr>
      <a:endParaRPr lang="en-US"/>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a:pPr>
            <a:r>
              <a:rPr lang="en-US"/>
              <a:t>Mean Reaction time symbolic addition</a:t>
            </a:r>
          </a:p>
        </c:rich>
      </c:tx>
      <c:overlay val="0"/>
    </c:title>
    <c:autoTitleDeleted val="0"/>
    <c:plotArea>
      <c:layout/>
      <c:barChart>
        <c:barDir val="col"/>
        <c:grouping val="clustered"/>
        <c:varyColors val="0"/>
        <c:ser>
          <c:idx val="0"/>
          <c:order val="0"/>
          <c:tx>
            <c:strRef>
              <c:f>Sym.Addition!$A$3</c:f>
              <c:strCache>
                <c:ptCount val="1"/>
                <c:pt idx="0">
                  <c:v>Non-symbolic Comparison, N=24</c:v>
                </c:pt>
              </c:strCache>
            </c:strRef>
          </c:tx>
          <c:spPr>
            <a:pattFill prst="sphere">
              <a:fgClr>
                <a:srgbClr val="FF0080"/>
              </a:fgClr>
              <a:bgClr>
                <a:prstClr val="white"/>
              </a:bgClr>
            </a:pattFill>
            <a:ln>
              <a:solidFill>
                <a:srgbClr val="FF0080"/>
              </a:solidFill>
            </a:ln>
          </c:spPr>
          <c:invertIfNegative val="0"/>
          <c:errBars>
            <c:errBarType val="both"/>
            <c:errValType val="cust"/>
            <c:noEndCap val="0"/>
            <c:plus>
              <c:numRef>
                <c:f>Sym.Addition!$B$9:$E$9</c:f>
                <c:numCache>
                  <c:formatCode>General</c:formatCode>
                  <c:ptCount val="4"/>
                  <c:pt idx="0">
                    <c:v>7.5140469399999654</c:v>
                  </c:pt>
                  <c:pt idx="1">
                    <c:v>8.47020895</c:v>
                  </c:pt>
                  <c:pt idx="2">
                    <c:v>12.751207900000001</c:v>
                  </c:pt>
                  <c:pt idx="3">
                    <c:v>16.734945400000001</c:v>
                  </c:pt>
                </c:numCache>
              </c:numRef>
            </c:plus>
            <c:minus>
              <c:numLit>
                <c:formatCode>General</c:formatCode>
                <c:ptCount val="1"/>
                <c:pt idx="0">
                  <c:v>1</c:v>
                </c:pt>
              </c:numLit>
            </c:minus>
          </c:errBars>
          <c:val>
            <c:numRef>
              <c:f>Sym.Addition!$B$3:$E$3</c:f>
              <c:numCache>
                <c:formatCode>General</c:formatCode>
                <c:ptCount val="4"/>
                <c:pt idx="0">
                  <c:v>89.514166669999994</c:v>
                </c:pt>
                <c:pt idx="1">
                  <c:v>109.43523810000001</c:v>
                </c:pt>
                <c:pt idx="2">
                  <c:v>160.65818179999999</c:v>
                </c:pt>
                <c:pt idx="3">
                  <c:v>253.44210530000001</c:v>
                </c:pt>
              </c:numCache>
            </c:numRef>
          </c:val>
          <c:extLst>
            <c:ext xmlns:c16="http://schemas.microsoft.com/office/drawing/2014/chart" uri="{C3380CC4-5D6E-409C-BE32-E72D297353CC}">
              <c16:uniqueId val="{00000000-2B3A-4FF5-AFAC-08D0DC305C77}"/>
            </c:ext>
          </c:extLst>
        </c:ser>
        <c:ser>
          <c:idx val="1"/>
          <c:order val="1"/>
          <c:tx>
            <c:strRef>
              <c:f>Sym.Addition!$A$4</c:f>
              <c:strCache>
                <c:ptCount val="1"/>
                <c:pt idx="0">
                  <c:v>Line addition, N=24</c:v>
                </c:pt>
              </c:strCache>
            </c:strRef>
          </c:tx>
          <c:spPr>
            <a:pattFill prst="wdDnDiag">
              <a:fgClr>
                <a:srgbClr val="0000FF"/>
              </a:fgClr>
              <a:bgClr>
                <a:prstClr val="white"/>
              </a:bgClr>
            </a:pattFill>
            <a:ln>
              <a:solidFill>
                <a:srgbClr val="0000FF"/>
              </a:solidFill>
            </a:ln>
          </c:spPr>
          <c:invertIfNegative val="0"/>
          <c:errBars>
            <c:errBarType val="both"/>
            <c:errValType val="cust"/>
            <c:noEndCap val="0"/>
            <c:plus>
              <c:numRef>
                <c:f>Sym.Addition!$B$10:$E$10</c:f>
                <c:numCache>
                  <c:formatCode>General</c:formatCode>
                  <c:ptCount val="4"/>
                  <c:pt idx="0">
                    <c:v>11.2517867</c:v>
                  </c:pt>
                  <c:pt idx="1">
                    <c:v>13.583689400000001</c:v>
                  </c:pt>
                  <c:pt idx="2">
                    <c:v>27.163327299999999</c:v>
                  </c:pt>
                  <c:pt idx="3">
                    <c:v>32.542840499999997</c:v>
                  </c:pt>
                </c:numCache>
              </c:numRef>
            </c:plus>
            <c:minus>
              <c:numLit>
                <c:formatCode>General</c:formatCode>
                <c:ptCount val="1"/>
                <c:pt idx="0">
                  <c:v>1</c:v>
                </c:pt>
              </c:numLit>
            </c:minus>
          </c:errBars>
          <c:val>
            <c:numRef>
              <c:f>Sym.Addition!$B$4:$E$4</c:f>
              <c:numCache>
                <c:formatCode>General</c:formatCode>
                <c:ptCount val="4"/>
                <c:pt idx="0">
                  <c:v>117.32041700000001</c:v>
                </c:pt>
                <c:pt idx="1">
                  <c:v>151.78200000000001</c:v>
                </c:pt>
                <c:pt idx="2">
                  <c:v>224.66409100000001</c:v>
                </c:pt>
                <c:pt idx="3">
                  <c:v>302.96111099999621</c:v>
                </c:pt>
              </c:numCache>
            </c:numRef>
          </c:val>
          <c:extLst>
            <c:ext xmlns:c16="http://schemas.microsoft.com/office/drawing/2014/chart" uri="{C3380CC4-5D6E-409C-BE32-E72D297353CC}">
              <c16:uniqueId val="{00000001-2B3A-4FF5-AFAC-08D0DC305C77}"/>
            </c:ext>
          </c:extLst>
        </c:ser>
        <c:dLbls>
          <c:showLegendKey val="0"/>
          <c:showVal val="0"/>
          <c:showCatName val="0"/>
          <c:showSerName val="0"/>
          <c:showPercent val="0"/>
          <c:showBubbleSize val="0"/>
        </c:dLbls>
        <c:gapWidth val="150"/>
        <c:axId val="54323840"/>
        <c:axId val="54329728"/>
      </c:barChart>
      <c:catAx>
        <c:axId val="54323840"/>
        <c:scaling>
          <c:orientation val="minMax"/>
        </c:scaling>
        <c:delete val="0"/>
        <c:axPos val="b"/>
        <c:majorTickMark val="none"/>
        <c:minorTickMark val="none"/>
        <c:tickLblPos val="nextTo"/>
        <c:crossAx val="54329728"/>
        <c:crosses val="autoZero"/>
        <c:auto val="1"/>
        <c:lblAlgn val="ctr"/>
        <c:lblOffset val="100"/>
        <c:noMultiLvlLbl val="0"/>
      </c:catAx>
      <c:valAx>
        <c:axId val="54329728"/>
        <c:scaling>
          <c:orientation val="minMax"/>
        </c:scaling>
        <c:delete val="0"/>
        <c:axPos val="l"/>
        <c:majorGridlines>
          <c:spPr>
            <a:ln>
              <a:solidFill>
                <a:srgbClr val="FFFFFF"/>
              </a:solidFill>
            </a:ln>
          </c:spPr>
        </c:majorGridlines>
        <c:title>
          <c:tx>
            <c:rich>
              <a:bodyPr/>
              <a:lstStyle/>
              <a:p>
                <a:pPr>
                  <a:defRPr/>
                </a:pPr>
                <a:r>
                  <a:rPr lang="en-US"/>
                  <a:t>Mean</a:t>
                </a:r>
                <a:r>
                  <a:rPr lang="en-US" baseline="0"/>
                  <a:t> reaction time (sec) </a:t>
                </a:r>
                <a:endParaRPr lang="en-US"/>
              </a:p>
            </c:rich>
          </c:tx>
          <c:layout>
            <c:manualLayout>
              <c:xMode val="edge"/>
              <c:yMode val="edge"/>
              <c:x val="1.38888888888889E-2"/>
              <c:y val="0.17259222805482599"/>
            </c:manualLayout>
          </c:layout>
          <c:overlay val="0"/>
        </c:title>
        <c:numFmt formatCode="General" sourceLinked="1"/>
        <c:majorTickMark val="out"/>
        <c:minorTickMark val="none"/>
        <c:tickLblPos val="nextTo"/>
        <c:crossAx val="54323840"/>
        <c:crosses val="autoZero"/>
        <c:crossBetween val="between"/>
      </c:valAx>
      <c:spPr>
        <a:solidFill>
          <a:srgbClr val="FFFFFF"/>
        </a:solidFill>
      </c:spPr>
    </c:plotArea>
    <c:legend>
      <c:legendPos val="r"/>
      <c:layout>
        <c:manualLayout>
          <c:xMode val="edge"/>
          <c:yMode val="edge"/>
          <c:x val="0.66956517935258097"/>
          <c:y val="0.24923920968212299"/>
          <c:w val="0.32765704286964098"/>
          <c:h val="0.47503937007873998"/>
        </c:manualLayout>
      </c:layout>
      <c:overlay val="0"/>
    </c:legend>
    <c:plotVisOnly val="1"/>
    <c:dispBlanksAs val="gap"/>
    <c:showDLblsOverMax val="0"/>
  </c:chart>
  <c:spPr>
    <a:solidFill>
      <a:schemeClr val="bg1"/>
    </a:solidFill>
  </c:spPr>
  <c:txPr>
    <a:bodyPr/>
    <a:lstStyle/>
    <a:p>
      <a:pPr>
        <a:defRPr sz="1200">
          <a:latin typeface="Times New Roman"/>
          <a:cs typeface="Times New Roman"/>
        </a:defRPr>
      </a:pPr>
      <a:endParaRPr lang="en-US"/>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a:pPr>
            <a:r>
              <a:rPr lang="en-US"/>
              <a:t>Mean accuracy symbolic addition</a:t>
            </a:r>
          </a:p>
        </c:rich>
      </c:tx>
      <c:overlay val="0"/>
    </c:title>
    <c:autoTitleDeleted val="0"/>
    <c:plotArea>
      <c:layout/>
      <c:barChart>
        <c:barDir val="col"/>
        <c:grouping val="clustered"/>
        <c:varyColors val="0"/>
        <c:ser>
          <c:idx val="0"/>
          <c:order val="0"/>
          <c:tx>
            <c:strRef>
              <c:f>Sym.Addition!$I$3</c:f>
              <c:strCache>
                <c:ptCount val="1"/>
                <c:pt idx="0">
                  <c:v>Non-symbolic Comparison, N=24</c:v>
                </c:pt>
              </c:strCache>
            </c:strRef>
          </c:tx>
          <c:spPr>
            <a:pattFill prst="sphere">
              <a:fgClr>
                <a:srgbClr val="FF0080"/>
              </a:fgClr>
              <a:bgClr>
                <a:prstClr val="white"/>
              </a:bgClr>
            </a:pattFill>
            <a:ln>
              <a:solidFill>
                <a:schemeClr val="accent1"/>
              </a:solidFill>
            </a:ln>
          </c:spPr>
          <c:invertIfNegative val="0"/>
          <c:errBars>
            <c:errBarType val="both"/>
            <c:errValType val="cust"/>
            <c:noEndCap val="0"/>
            <c:plus>
              <c:numRef>
                <c:f>Sym.Addition!$J$9:$M$9</c:f>
                <c:numCache>
                  <c:formatCode>General</c:formatCode>
                  <c:ptCount val="4"/>
                  <c:pt idx="0">
                    <c:v>0.19014836600000001</c:v>
                  </c:pt>
                  <c:pt idx="1">
                    <c:v>0.17671568500000001</c:v>
                  </c:pt>
                  <c:pt idx="2">
                    <c:v>0.38155772500000001</c:v>
                  </c:pt>
                  <c:pt idx="3">
                    <c:v>0.54191231299999998</c:v>
                  </c:pt>
                </c:numCache>
              </c:numRef>
            </c:plus>
            <c:minus>
              <c:numLit>
                <c:formatCode>General</c:formatCode>
                <c:ptCount val="1"/>
                <c:pt idx="0">
                  <c:v>1</c:v>
                </c:pt>
              </c:numLit>
            </c:minus>
          </c:errBars>
          <c:val>
            <c:numRef>
              <c:f>Sym.Addition!$J$3:$M$3</c:f>
              <c:numCache>
                <c:formatCode>General</c:formatCode>
                <c:ptCount val="4"/>
                <c:pt idx="0">
                  <c:v>9.5416666669999994</c:v>
                </c:pt>
                <c:pt idx="1">
                  <c:v>9.19047619</c:v>
                </c:pt>
                <c:pt idx="2">
                  <c:v>8.7272727269999031</c:v>
                </c:pt>
                <c:pt idx="3">
                  <c:v>6.6842105259999647</c:v>
                </c:pt>
              </c:numCache>
            </c:numRef>
          </c:val>
          <c:extLst>
            <c:ext xmlns:c16="http://schemas.microsoft.com/office/drawing/2014/chart" uri="{C3380CC4-5D6E-409C-BE32-E72D297353CC}">
              <c16:uniqueId val="{00000000-84A2-4178-AECA-5804C2FD21F7}"/>
            </c:ext>
          </c:extLst>
        </c:ser>
        <c:ser>
          <c:idx val="1"/>
          <c:order val="1"/>
          <c:tx>
            <c:strRef>
              <c:f>Sym.Addition!$I$4</c:f>
              <c:strCache>
                <c:ptCount val="1"/>
                <c:pt idx="0">
                  <c:v>Line addition, N=24</c:v>
                </c:pt>
              </c:strCache>
            </c:strRef>
          </c:tx>
          <c:spPr>
            <a:pattFill prst="wdDnDiag">
              <a:fgClr>
                <a:srgbClr val="0000FF"/>
              </a:fgClr>
              <a:bgClr>
                <a:prstClr val="white"/>
              </a:bgClr>
            </a:pattFill>
            <a:ln>
              <a:solidFill>
                <a:srgbClr val="0000FF"/>
              </a:solidFill>
            </a:ln>
          </c:spPr>
          <c:invertIfNegative val="0"/>
          <c:errBars>
            <c:errBarType val="both"/>
            <c:errValType val="cust"/>
            <c:noEndCap val="0"/>
            <c:plus>
              <c:numRef>
                <c:f>Sym.Addition!$J$10:$M$10</c:f>
                <c:numCache>
                  <c:formatCode>General</c:formatCode>
                  <c:ptCount val="4"/>
                  <c:pt idx="0">
                    <c:v>0.38385279999999999</c:v>
                  </c:pt>
                  <c:pt idx="1">
                    <c:v>0.48706080000000002</c:v>
                  </c:pt>
                  <c:pt idx="2">
                    <c:v>0.47603990000000002</c:v>
                  </c:pt>
                  <c:pt idx="3">
                    <c:v>0.57385330000000001</c:v>
                  </c:pt>
                </c:numCache>
              </c:numRef>
            </c:plus>
            <c:minus>
              <c:numLit>
                <c:formatCode>General</c:formatCode>
                <c:ptCount val="1"/>
                <c:pt idx="0">
                  <c:v>1</c:v>
                </c:pt>
              </c:numLit>
            </c:minus>
          </c:errBars>
          <c:val>
            <c:numRef>
              <c:f>Sym.Addition!$J$4:$M$4</c:f>
              <c:numCache>
                <c:formatCode>General</c:formatCode>
                <c:ptCount val="4"/>
                <c:pt idx="0">
                  <c:v>9.1666666669999994</c:v>
                </c:pt>
                <c:pt idx="1">
                  <c:v>7.95</c:v>
                </c:pt>
                <c:pt idx="2">
                  <c:v>7.3636363599999646</c:v>
                </c:pt>
                <c:pt idx="3">
                  <c:v>4.8888888899999978</c:v>
                </c:pt>
              </c:numCache>
            </c:numRef>
          </c:val>
          <c:extLst>
            <c:ext xmlns:c16="http://schemas.microsoft.com/office/drawing/2014/chart" uri="{C3380CC4-5D6E-409C-BE32-E72D297353CC}">
              <c16:uniqueId val="{00000001-84A2-4178-AECA-5804C2FD21F7}"/>
            </c:ext>
          </c:extLst>
        </c:ser>
        <c:dLbls>
          <c:showLegendKey val="0"/>
          <c:showVal val="0"/>
          <c:showCatName val="0"/>
          <c:showSerName val="0"/>
          <c:showPercent val="0"/>
          <c:showBubbleSize val="0"/>
        </c:dLbls>
        <c:gapWidth val="150"/>
        <c:axId val="54364416"/>
        <c:axId val="54374400"/>
      </c:barChart>
      <c:catAx>
        <c:axId val="54364416"/>
        <c:scaling>
          <c:orientation val="minMax"/>
        </c:scaling>
        <c:delete val="0"/>
        <c:axPos val="b"/>
        <c:majorTickMark val="none"/>
        <c:minorTickMark val="none"/>
        <c:tickLblPos val="nextTo"/>
        <c:crossAx val="54374400"/>
        <c:crosses val="autoZero"/>
        <c:auto val="1"/>
        <c:lblAlgn val="ctr"/>
        <c:lblOffset val="100"/>
        <c:noMultiLvlLbl val="0"/>
      </c:catAx>
      <c:valAx>
        <c:axId val="54374400"/>
        <c:scaling>
          <c:orientation val="minMax"/>
        </c:scaling>
        <c:delete val="0"/>
        <c:axPos val="l"/>
        <c:majorGridlines>
          <c:spPr>
            <a:ln>
              <a:solidFill>
                <a:srgbClr val="FFFFFF"/>
              </a:solidFill>
            </a:ln>
          </c:spPr>
        </c:majorGridlines>
        <c:title>
          <c:tx>
            <c:rich>
              <a:bodyPr/>
              <a:lstStyle/>
              <a:p>
                <a:pPr>
                  <a:defRPr/>
                </a:pPr>
                <a:r>
                  <a:rPr lang="en-US"/>
                  <a:t>Mean accuracy</a:t>
                </a:r>
              </a:p>
            </c:rich>
          </c:tx>
          <c:overlay val="0"/>
        </c:title>
        <c:numFmt formatCode="General" sourceLinked="1"/>
        <c:majorTickMark val="out"/>
        <c:minorTickMark val="none"/>
        <c:tickLblPos val="nextTo"/>
        <c:crossAx val="54364416"/>
        <c:crosses val="autoZero"/>
        <c:crossBetween val="between"/>
      </c:valAx>
      <c:spPr>
        <a:solidFill>
          <a:srgbClr val="FFFFFF"/>
        </a:solidFill>
        <a:ln>
          <a:solidFill>
            <a:srgbClr val="FFFFFF"/>
          </a:solidFill>
        </a:ln>
      </c:spPr>
    </c:plotArea>
    <c:legend>
      <c:legendPos val="r"/>
      <c:layout>
        <c:manualLayout>
          <c:xMode val="edge"/>
          <c:yMode val="edge"/>
          <c:x val="0.66956517935258097"/>
          <c:y val="0.24923920968212299"/>
          <c:w val="0.32765704286964098"/>
          <c:h val="0.42411344415281399"/>
        </c:manualLayout>
      </c:layout>
      <c:overlay val="0"/>
    </c:legend>
    <c:plotVisOnly val="1"/>
    <c:dispBlanksAs val="gap"/>
    <c:showDLblsOverMax val="0"/>
  </c:chart>
  <c:spPr>
    <a:solidFill>
      <a:srgbClr val="FFFFFF"/>
    </a:solidFill>
  </c:spPr>
  <c:txPr>
    <a:bodyPr/>
    <a:lstStyle/>
    <a:p>
      <a:pPr>
        <a:defRPr sz="1200">
          <a:latin typeface="Times New Roman"/>
          <a:cs typeface="Times New Roman"/>
        </a:defRPr>
      </a:pPr>
      <a:endParaRPr lang="en-US"/>
    </a:p>
  </c:txPr>
  <c:externalData r:id="rId1">
    <c:autoUpdate val="0"/>
  </c:externalData>
  <c:userShapes r:id="rId2"/>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a:pPr>
            <a:r>
              <a:rPr lang="en-US"/>
              <a:t>Mean total Reaction Time on training task</a:t>
            </a:r>
          </a:p>
        </c:rich>
      </c:tx>
      <c:layout>
        <c:manualLayout>
          <c:xMode val="edge"/>
          <c:yMode val="edge"/>
          <c:x val="0.104658240081029"/>
          <c:y val="0"/>
        </c:manualLayout>
      </c:layout>
      <c:overlay val="0"/>
    </c:title>
    <c:autoTitleDeleted val="0"/>
    <c:plotArea>
      <c:layout>
        <c:manualLayout>
          <c:layoutTarget val="inner"/>
          <c:xMode val="edge"/>
          <c:yMode val="edge"/>
          <c:x val="0.188466836870997"/>
          <c:y val="0.172118616751853"/>
          <c:w val="0.55195405876927905"/>
          <c:h val="0.64465482110788797"/>
        </c:manualLayout>
      </c:layout>
      <c:barChart>
        <c:barDir val="col"/>
        <c:grouping val="clustered"/>
        <c:varyColors val="0"/>
        <c:ser>
          <c:idx val="0"/>
          <c:order val="0"/>
          <c:tx>
            <c:strRef>
              <c:f>Training.task!$L$31</c:f>
              <c:strCache>
                <c:ptCount val="1"/>
                <c:pt idx="0">
                  <c:v>Mean total Reaction Time</c:v>
                </c:pt>
              </c:strCache>
            </c:strRef>
          </c:tx>
          <c:invertIfNegative val="0"/>
          <c:dPt>
            <c:idx val="0"/>
            <c:invertIfNegative val="0"/>
            <c:bubble3D val="0"/>
            <c:spPr>
              <a:pattFill prst="pct90">
                <a:fgClr>
                  <a:srgbClr val="CC0066"/>
                </a:fgClr>
                <a:bgClr>
                  <a:prstClr val="white"/>
                </a:bgClr>
              </a:pattFill>
              <a:ln>
                <a:solidFill>
                  <a:schemeClr val="accent1"/>
                </a:solidFill>
              </a:ln>
            </c:spPr>
            <c:extLst>
              <c:ext xmlns:c16="http://schemas.microsoft.com/office/drawing/2014/chart" uri="{C3380CC4-5D6E-409C-BE32-E72D297353CC}">
                <c16:uniqueId val="{00000001-FBD7-E84E-A95D-C92BC43142C9}"/>
              </c:ext>
            </c:extLst>
          </c:dPt>
          <c:dPt>
            <c:idx val="1"/>
            <c:invertIfNegative val="0"/>
            <c:bubble3D val="0"/>
            <c:spPr>
              <a:pattFill prst="dkVert">
                <a:fgClr>
                  <a:srgbClr val="006699"/>
                </a:fgClr>
                <a:bgClr>
                  <a:prstClr val="white"/>
                </a:bgClr>
              </a:pattFill>
              <a:ln>
                <a:solidFill>
                  <a:srgbClr val="0000FF"/>
                </a:solidFill>
              </a:ln>
            </c:spPr>
            <c:extLst>
              <c:ext xmlns:c16="http://schemas.microsoft.com/office/drawing/2014/chart" uri="{C3380CC4-5D6E-409C-BE32-E72D297353CC}">
                <c16:uniqueId val="{00000003-FBD7-E84E-A95D-C92BC43142C9}"/>
              </c:ext>
            </c:extLst>
          </c:dPt>
          <c:cat>
            <c:strRef>
              <c:f>Training.task!$K$32:$K$33</c:f>
              <c:strCache>
                <c:ptCount val="2"/>
                <c:pt idx="0">
                  <c:v>Non-symbolic Addition</c:v>
                </c:pt>
                <c:pt idx="1">
                  <c:v>Line Addition</c:v>
                </c:pt>
              </c:strCache>
            </c:strRef>
          </c:cat>
          <c:val>
            <c:numRef>
              <c:f>Training.task!$L$32:$L$33</c:f>
              <c:numCache>
                <c:formatCode>General</c:formatCode>
                <c:ptCount val="2"/>
                <c:pt idx="0">
                  <c:v>1911.07644</c:v>
                </c:pt>
                <c:pt idx="1">
                  <c:v>1730.0150000000001</c:v>
                </c:pt>
              </c:numCache>
            </c:numRef>
          </c:val>
          <c:extLst>
            <c:ext xmlns:c16="http://schemas.microsoft.com/office/drawing/2014/chart" uri="{C3380CC4-5D6E-409C-BE32-E72D297353CC}">
              <c16:uniqueId val="{00000004-FBD7-E84E-A95D-C92BC43142C9}"/>
            </c:ext>
          </c:extLst>
        </c:ser>
        <c:dLbls>
          <c:showLegendKey val="0"/>
          <c:showVal val="0"/>
          <c:showCatName val="0"/>
          <c:showSerName val="0"/>
          <c:showPercent val="0"/>
          <c:showBubbleSize val="0"/>
        </c:dLbls>
        <c:gapWidth val="150"/>
        <c:axId val="2128515880"/>
        <c:axId val="2128521352"/>
      </c:barChart>
      <c:catAx>
        <c:axId val="2128515880"/>
        <c:scaling>
          <c:orientation val="minMax"/>
        </c:scaling>
        <c:delete val="0"/>
        <c:axPos val="b"/>
        <c:title>
          <c:tx>
            <c:rich>
              <a:bodyPr/>
              <a:lstStyle/>
              <a:p>
                <a:pPr>
                  <a:defRPr/>
                </a:pPr>
                <a:r>
                  <a:rPr lang="en-US"/>
                  <a:t>Condition</a:t>
                </a:r>
              </a:p>
            </c:rich>
          </c:tx>
          <c:layout>
            <c:manualLayout>
              <c:xMode val="edge"/>
              <c:yMode val="edge"/>
              <c:x val="0.40628054338396002"/>
              <c:y val="0.92834732007183296"/>
            </c:manualLayout>
          </c:layout>
          <c:overlay val="0"/>
        </c:title>
        <c:numFmt formatCode="General" sourceLinked="0"/>
        <c:majorTickMark val="none"/>
        <c:minorTickMark val="none"/>
        <c:tickLblPos val="nextTo"/>
        <c:crossAx val="2128521352"/>
        <c:crosses val="autoZero"/>
        <c:auto val="1"/>
        <c:lblAlgn val="ctr"/>
        <c:lblOffset val="100"/>
        <c:noMultiLvlLbl val="0"/>
      </c:catAx>
      <c:valAx>
        <c:axId val="2128521352"/>
        <c:scaling>
          <c:orientation val="minMax"/>
          <c:max val="2000"/>
          <c:min val="1000"/>
        </c:scaling>
        <c:delete val="0"/>
        <c:axPos val="l"/>
        <c:majorGridlines>
          <c:spPr>
            <a:ln>
              <a:solidFill>
                <a:srgbClr val="FFFFFF"/>
              </a:solidFill>
            </a:ln>
          </c:spPr>
        </c:majorGridlines>
        <c:title>
          <c:tx>
            <c:rich>
              <a:bodyPr/>
              <a:lstStyle/>
              <a:p>
                <a:pPr>
                  <a:defRPr/>
                </a:pPr>
                <a:r>
                  <a:rPr lang="en-US"/>
                  <a:t>Reaction time (msec)</a:t>
                </a:r>
              </a:p>
            </c:rich>
          </c:tx>
          <c:layout>
            <c:manualLayout>
              <c:xMode val="edge"/>
              <c:yMode val="edge"/>
              <c:x val="7.1599649679531096E-3"/>
              <c:y val="0.24830674505259601"/>
            </c:manualLayout>
          </c:layout>
          <c:overlay val="0"/>
        </c:title>
        <c:numFmt formatCode="General" sourceLinked="1"/>
        <c:majorTickMark val="out"/>
        <c:minorTickMark val="none"/>
        <c:tickLblPos val="nextTo"/>
        <c:crossAx val="2128515880"/>
        <c:crosses val="autoZero"/>
        <c:crossBetween val="between"/>
        <c:majorUnit val="100"/>
      </c:valAx>
      <c:spPr>
        <a:solidFill>
          <a:srgbClr val="FFFFFF"/>
        </a:solidFill>
      </c:spPr>
    </c:plotArea>
    <c:legend>
      <c:legendPos val="r"/>
      <c:layout>
        <c:manualLayout>
          <c:xMode val="edge"/>
          <c:yMode val="edge"/>
          <c:x val="0.71451715943065897"/>
          <c:y val="0.314112785455893"/>
          <c:w val="0.28548274668158302"/>
          <c:h val="0.42713518865754702"/>
        </c:manualLayout>
      </c:layout>
      <c:overlay val="0"/>
    </c:legend>
    <c:plotVisOnly val="1"/>
    <c:dispBlanksAs val="gap"/>
    <c:showDLblsOverMax val="0"/>
  </c:chart>
  <c:txPr>
    <a:bodyPr/>
    <a:lstStyle/>
    <a:p>
      <a:pPr>
        <a:defRPr sz="1200" b="1">
          <a:latin typeface="Times New Roman"/>
          <a:cs typeface="Times New Roman"/>
        </a:defRPr>
      </a:pPr>
      <a:endParaRPr lang="en-US"/>
    </a:p>
  </c:txPr>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a:pPr>
            <a:r>
              <a:rPr lang="en-US"/>
              <a:t>Mean</a:t>
            </a:r>
            <a:r>
              <a:rPr lang="en-US" baseline="0"/>
              <a:t> reaction time on symbolic addition</a:t>
            </a:r>
            <a:endParaRPr lang="en-US"/>
          </a:p>
        </c:rich>
      </c:tx>
      <c:overlay val="0"/>
    </c:title>
    <c:autoTitleDeleted val="0"/>
    <c:plotArea>
      <c:layout>
        <c:manualLayout>
          <c:layoutTarget val="inner"/>
          <c:xMode val="edge"/>
          <c:yMode val="edge"/>
          <c:x val="0.167724920909567"/>
          <c:y val="0.19896066270493301"/>
          <c:w val="0.57683506206527602"/>
          <c:h val="0.60241719277004202"/>
        </c:manualLayout>
      </c:layout>
      <c:barChart>
        <c:barDir val="col"/>
        <c:grouping val="clustered"/>
        <c:varyColors val="0"/>
        <c:ser>
          <c:idx val="0"/>
          <c:order val="0"/>
          <c:tx>
            <c:strRef>
              <c:f>Symbolic.add!$A$29</c:f>
              <c:strCache>
                <c:ptCount val="1"/>
                <c:pt idx="0">
                  <c:v>Non-symbolic    Addition</c:v>
                </c:pt>
              </c:strCache>
            </c:strRef>
          </c:tx>
          <c:spPr>
            <a:pattFill prst="pct90">
              <a:fgClr>
                <a:srgbClr val="CC0066"/>
              </a:fgClr>
              <a:bgClr>
                <a:schemeClr val="bg1"/>
              </a:bgClr>
            </a:pattFill>
            <a:ln>
              <a:solidFill>
                <a:schemeClr val="accent1"/>
              </a:solidFill>
            </a:ln>
          </c:spPr>
          <c:invertIfNegative val="0"/>
          <c:errBars>
            <c:errBarType val="both"/>
            <c:errValType val="cust"/>
            <c:noEndCap val="0"/>
            <c:plus>
              <c:numRef>
                <c:f>Symbolic.add!$G$29:$J$29</c:f>
                <c:numCache>
                  <c:formatCode>General</c:formatCode>
                  <c:ptCount val="4"/>
                  <c:pt idx="0">
                    <c:v>10.85</c:v>
                  </c:pt>
                  <c:pt idx="1">
                    <c:v>17.239999999999991</c:v>
                  </c:pt>
                  <c:pt idx="2">
                    <c:v>23.93</c:v>
                  </c:pt>
                  <c:pt idx="3">
                    <c:v>33.94</c:v>
                  </c:pt>
                </c:numCache>
              </c:numRef>
            </c:plus>
            <c:minus>
              <c:numLit>
                <c:formatCode>General</c:formatCode>
                <c:ptCount val="1"/>
                <c:pt idx="0">
                  <c:v>1</c:v>
                </c:pt>
              </c:numLit>
            </c:minus>
          </c:errBars>
          <c:cat>
            <c:numRef>
              <c:f>Symbolic.add!$B$28:$E$28</c:f>
              <c:numCache>
                <c:formatCode>General</c:formatCode>
                <c:ptCount val="4"/>
                <c:pt idx="0">
                  <c:v>1</c:v>
                </c:pt>
                <c:pt idx="1">
                  <c:v>2</c:v>
                </c:pt>
                <c:pt idx="2">
                  <c:v>3</c:v>
                </c:pt>
                <c:pt idx="3">
                  <c:v>4</c:v>
                </c:pt>
              </c:numCache>
            </c:numRef>
          </c:cat>
          <c:val>
            <c:numRef>
              <c:f>Symbolic.add!$B$29:$E$29</c:f>
              <c:numCache>
                <c:formatCode>General</c:formatCode>
                <c:ptCount val="4"/>
                <c:pt idx="0">
                  <c:v>126.64375</c:v>
                </c:pt>
                <c:pt idx="1">
                  <c:v>157.64875000000001</c:v>
                </c:pt>
                <c:pt idx="2">
                  <c:v>226.4516666666666</c:v>
                </c:pt>
                <c:pt idx="3">
                  <c:v>376.57000000000011</c:v>
                </c:pt>
              </c:numCache>
            </c:numRef>
          </c:val>
          <c:extLst>
            <c:ext xmlns:c16="http://schemas.microsoft.com/office/drawing/2014/chart" uri="{C3380CC4-5D6E-409C-BE32-E72D297353CC}">
              <c16:uniqueId val="{00000000-6EB9-AA45-88BF-8C703697E1C9}"/>
            </c:ext>
          </c:extLst>
        </c:ser>
        <c:ser>
          <c:idx val="1"/>
          <c:order val="1"/>
          <c:tx>
            <c:strRef>
              <c:f>Symbolic.add!$A$30</c:f>
              <c:strCache>
                <c:ptCount val="1"/>
                <c:pt idx="0">
                  <c:v>Line Addition</c:v>
                </c:pt>
              </c:strCache>
            </c:strRef>
          </c:tx>
          <c:spPr>
            <a:pattFill prst="dkVert">
              <a:fgClr>
                <a:srgbClr val="006699"/>
              </a:fgClr>
              <a:bgClr>
                <a:prstClr val="white"/>
              </a:bgClr>
            </a:pattFill>
            <a:ln>
              <a:solidFill>
                <a:srgbClr val="0000FF"/>
              </a:solidFill>
            </a:ln>
          </c:spPr>
          <c:invertIfNegative val="0"/>
          <c:errBars>
            <c:errBarType val="both"/>
            <c:errValType val="cust"/>
            <c:noEndCap val="0"/>
            <c:plus>
              <c:numRef>
                <c:f>Symbolic.add!$G$30:$J$30</c:f>
                <c:numCache>
                  <c:formatCode>General</c:formatCode>
                  <c:ptCount val="4"/>
                  <c:pt idx="0">
                    <c:v>17.11</c:v>
                  </c:pt>
                  <c:pt idx="1">
                    <c:v>19.97</c:v>
                  </c:pt>
                  <c:pt idx="2">
                    <c:v>22.17</c:v>
                  </c:pt>
                  <c:pt idx="3">
                    <c:v>62.98</c:v>
                  </c:pt>
                </c:numCache>
              </c:numRef>
            </c:plus>
            <c:minus>
              <c:numLit>
                <c:formatCode>General</c:formatCode>
                <c:ptCount val="1"/>
                <c:pt idx="0">
                  <c:v>1</c:v>
                </c:pt>
              </c:numLit>
            </c:minus>
          </c:errBars>
          <c:cat>
            <c:numRef>
              <c:f>Symbolic.add!$B$28:$E$28</c:f>
              <c:numCache>
                <c:formatCode>General</c:formatCode>
                <c:ptCount val="4"/>
                <c:pt idx="0">
                  <c:v>1</c:v>
                </c:pt>
                <c:pt idx="1">
                  <c:v>2</c:v>
                </c:pt>
                <c:pt idx="2">
                  <c:v>3</c:v>
                </c:pt>
                <c:pt idx="3">
                  <c:v>4</c:v>
                </c:pt>
              </c:numCache>
            </c:numRef>
          </c:cat>
          <c:val>
            <c:numRef>
              <c:f>Symbolic.add!$B$30:$E$30</c:f>
              <c:numCache>
                <c:formatCode>General</c:formatCode>
                <c:ptCount val="4"/>
                <c:pt idx="0">
                  <c:v>160.13749999999999</c:v>
                </c:pt>
                <c:pt idx="1">
                  <c:v>199.33708333333331</c:v>
                </c:pt>
                <c:pt idx="2">
                  <c:v>281.13499999999999</c:v>
                </c:pt>
                <c:pt idx="3">
                  <c:v>538.26260869565226</c:v>
                </c:pt>
              </c:numCache>
            </c:numRef>
          </c:val>
          <c:extLst>
            <c:ext xmlns:c16="http://schemas.microsoft.com/office/drawing/2014/chart" uri="{C3380CC4-5D6E-409C-BE32-E72D297353CC}">
              <c16:uniqueId val="{00000001-6EB9-AA45-88BF-8C703697E1C9}"/>
            </c:ext>
          </c:extLst>
        </c:ser>
        <c:dLbls>
          <c:showLegendKey val="0"/>
          <c:showVal val="0"/>
          <c:showCatName val="0"/>
          <c:showSerName val="0"/>
          <c:showPercent val="0"/>
          <c:showBubbleSize val="0"/>
        </c:dLbls>
        <c:gapWidth val="150"/>
        <c:axId val="2128574856"/>
        <c:axId val="2128580648"/>
      </c:barChart>
      <c:catAx>
        <c:axId val="2128574856"/>
        <c:scaling>
          <c:orientation val="minMax"/>
        </c:scaling>
        <c:delete val="0"/>
        <c:axPos val="b"/>
        <c:title>
          <c:tx>
            <c:rich>
              <a:bodyPr/>
              <a:lstStyle/>
              <a:p>
                <a:pPr>
                  <a:defRPr/>
                </a:pPr>
                <a:r>
                  <a:rPr lang="en-US"/>
                  <a:t>4</a:t>
                </a:r>
                <a:r>
                  <a:rPr lang="en-US" baseline="0"/>
                  <a:t> sets of symbolic addition problems</a:t>
                </a:r>
                <a:endParaRPr lang="en-US"/>
              </a:p>
            </c:rich>
          </c:tx>
          <c:layout>
            <c:manualLayout>
              <c:xMode val="edge"/>
              <c:yMode val="edge"/>
              <c:x val="0.200083864037637"/>
              <c:y val="0.92896708713754494"/>
            </c:manualLayout>
          </c:layout>
          <c:overlay val="0"/>
        </c:title>
        <c:numFmt formatCode="General" sourceLinked="1"/>
        <c:majorTickMark val="none"/>
        <c:minorTickMark val="none"/>
        <c:tickLblPos val="nextTo"/>
        <c:crossAx val="2128580648"/>
        <c:crosses val="autoZero"/>
        <c:auto val="1"/>
        <c:lblAlgn val="ctr"/>
        <c:lblOffset val="100"/>
        <c:noMultiLvlLbl val="0"/>
      </c:catAx>
      <c:valAx>
        <c:axId val="2128580648"/>
        <c:scaling>
          <c:orientation val="minMax"/>
        </c:scaling>
        <c:delete val="0"/>
        <c:axPos val="l"/>
        <c:majorGridlines>
          <c:spPr>
            <a:ln>
              <a:solidFill>
                <a:schemeClr val="bg1"/>
              </a:solidFill>
            </a:ln>
          </c:spPr>
        </c:majorGridlines>
        <c:title>
          <c:tx>
            <c:rich>
              <a:bodyPr/>
              <a:lstStyle/>
              <a:p>
                <a:pPr>
                  <a:defRPr/>
                </a:pPr>
                <a:r>
                  <a:rPr lang="en-US"/>
                  <a:t>Mean</a:t>
                </a:r>
                <a:r>
                  <a:rPr lang="en-US" baseline="0"/>
                  <a:t> reaction time (sec)</a:t>
                </a:r>
                <a:endParaRPr lang="en-US"/>
              </a:p>
            </c:rich>
          </c:tx>
          <c:layout>
            <c:manualLayout>
              <c:xMode val="edge"/>
              <c:yMode val="edge"/>
              <c:x val="0"/>
              <c:y val="0.20530170123917399"/>
            </c:manualLayout>
          </c:layout>
          <c:overlay val="0"/>
        </c:title>
        <c:numFmt formatCode="General" sourceLinked="1"/>
        <c:majorTickMark val="out"/>
        <c:minorTickMark val="none"/>
        <c:tickLblPos val="nextTo"/>
        <c:crossAx val="2128574856"/>
        <c:crosses val="autoZero"/>
        <c:crossBetween val="between"/>
        <c:majorUnit val="50"/>
      </c:valAx>
      <c:spPr>
        <a:solidFill>
          <a:schemeClr val="bg1"/>
        </a:solidFill>
      </c:spPr>
    </c:plotArea>
    <c:legend>
      <c:legendPos val="r"/>
      <c:layout>
        <c:manualLayout>
          <c:xMode val="edge"/>
          <c:yMode val="edge"/>
          <c:x val="0.72482465498264304"/>
          <c:y val="0.336270863962639"/>
          <c:w val="0.27517534501735702"/>
          <c:h val="0.329561038287147"/>
        </c:manualLayout>
      </c:layout>
      <c:overlay val="0"/>
    </c:legend>
    <c:plotVisOnly val="1"/>
    <c:dispBlanksAs val="gap"/>
    <c:showDLblsOverMax val="0"/>
  </c:chart>
  <c:txPr>
    <a:bodyPr/>
    <a:lstStyle/>
    <a:p>
      <a:pPr>
        <a:defRPr sz="1200" b="1">
          <a:latin typeface="Times New Roman"/>
          <a:cs typeface="Times New Roman"/>
        </a:defRPr>
      </a:pPr>
      <a:endParaRPr lang="en-US"/>
    </a:p>
  </c:txPr>
  <c:externalData r:id="rId1">
    <c:autoUpdate val="0"/>
  </c:externalData>
  <c:userShapes r:id="rId2"/>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a:pPr>
            <a:r>
              <a:rPr lang="en-US"/>
              <a:t>Mean</a:t>
            </a:r>
            <a:r>
              <a:rPr lang="en-US" baseline="0"/>
              <a:t> accuracy on symbolic addition</a:t>
            </a:r>
            <a:endParaRPr lang="en-US"/>
          </a:p>
        </c:rich>
      </c:tx>
      <c:overlay val="0"/>
    </c:title>
    <c:autoTitleDeleted val="0"/>
    <c:plotArea>
      <c:layout>
        <c:manualLayout>
          <c:layoutTarget val="inner"/>
          <c:xMode val="edge"/>
          <c:yMode val="edge"/>
          <c:x val="0.12553063625667499"/>
          <c:y val="0.197921317264695"/>
          <c:w val="0.59181066159833495"/>
          <c:h val="0.60544563196692502"/>
        </c:manualLayout>
      </c:layout>
      <c:barChart>
        <c:barDir val="col"/>
        <c:grouping val="clustered"/>
        <c:varyColors val="0"/>
        <c:ser>
          <c:idx val="0"/>
          <c:order val="0"/>
          <c:tx>
            <c:strRef>
              <c:f>Symbolic.add!$A$35</c:f>
              <c:strCache>
                <c:ptCount val="1"/>
                <c:pt idx="0">
                  <c:v>Non-symbolic    Addition</c:v>
                </c:pt>
              </c:strCache>
            </c:strRef>
          </c:tx>
          <c:spPr>
            <a:pattFill prst="pct90">
              <a:fgClr>
                <a:srgbClr val="CC0066"/>
              </a:fgClr>
              <a:bgClr>
                <a:prstClr val="white"/>
              </a:bgClr>
            </a:pattFill>
          </c:spPr>
          <c:invertIfNegative val="0"/>
          <c:errBars>
            <c:errBarType val="both"/>
            <c:errValType val="cust"/>
            <c:noEndCap val="0"/>
            <c:plus>
              <c:numRef>
                <c:f>Symbolic.add!$G$35:$J$35</c:f>
                <c:numCache>
                  <c:formatCode>General</c:formatCode>
                  <c:ptCount val="4"/>
                  <c:pt idx="0">
                    <c:v>0.22</c:v>
                  </c:pt>
                  <c:pt idx="1">
                    <c:v>0.25</c:v>
                  </c:pt>
                  <c:pt idx="2">
                    <c:v>0.45</c:v>
                  </c:pt>
                  <c:pt idx="3">
                    <c:v>0.38</c:v>
                  </c:pt>
                </c:numCache>
              </c:numRef>
            </c:plus>
            <c:minus>
              <c:numLit>
                <c:formatCode>General</c:formatCode>
                <c:ptCount val="1"/>
                <c:pt idx="0">
                  <c:v>1</c:v>
                </c:pt>
              </c:numLit>
            </c:minus>
          </c:errBars>
          <c:cat>
            <c:numRef>
              <c:f>Symbolic.add!$B$34:$E$34</c:f>
              <c:numCache>
                <c:formatCode>General</c:formatCode>
                <c:ptCount val="4"/>
                <c:pt idx="0">
                  <c:v>1</c:v>
                </c:pt>
                <c:pt idx="1">
                  <c:v>2</c:v>
                </c:pt>
                <c:pt idx="2">
                  <c:v>3</c:v>
                </c:pt>
                <c:pt idx="3">
                  <c:v>4</c:v>
                </c:pt>
              </c:numCache>
            </c:numRef>
          </c:cat>
          <c:val>
            <c:numRef>
              <c:f>Symbolic.add!$B$35:$E$35</c:f>
              <c:numCache>
                <c:formatCode>General</c:formatCode>
                <c:ptCount val="4"/>
                <c:pt idx="0">
                  <c:v>9.25</c:v>
                </c:pt>
                <c:pt idx="1">
                  <c:v>8.9166666666666696</c:v>
                </c:pt>
                <c:pt idx="2">
                  <c:v>7.458333333333333</c:v>
                </c:pt>
                <c:pt idx="3">
                  <c:v>3.8947368421052628</c:v>
                </c:pt>
              </c:numCache>
            </c:numRef>
          </c:val>
          <c:extLst>
            <c:ext xmlns:c16="http://schemas.microsoft.com/office/drawing/2014/chart" uri="{C3380CC4-5D6E-409C-BE32-E72D297353CC}">
              <c16:uniqueId val="{00000000-3AD2-9344-9F04-6A198E9A19DF}"/>
            </c:ext>
          </c:extLst>
        </c:ser>
        <c:ser>
          <c:idx val="1"/>
          <c:order val="1"/>
          <c:tx>
            <c:strRef>
              <c:f>Symbolic.add!$A$36</c:f>
              <c:strCache>
                <c:ptCount val="1"/>
                <c:pt idx="0">
                  <c:v>Line Addition</c:v>
                </c:pt>
              </c:strCache>
            </c:strRef>
          </c:tx>
          <c:spPr>
            <a:pattFill prst="dkVert">
              <a:fgClr>
                <a:srgbClr val="006699"/>
              </a:fgClr>
              <a:bgClr>
                <a:prstClr val="white"/>
              </a:bgClr>
            </a:pattFill>
            <a:ln>
              <a:solidFill>
                <a:srgbClr val="0000FF"/>
              </a:solidFill>
            </a:ln>
          </c:spPr>
          <c:invertIfNegative val="0"/>
          <c:errBars>
            <c:errBarType val="both"/>
            <c:errValType val="cust"/>
            <c:noEndCap val="0"/>
            <c:plus>
              <c:numRef>
                <c:f>Symbolic.add!$G$36:$J$36</c:f>
                <c:numCache>
                  <c:formatCode>General</c:formatCode>
                  <c:ptCount val="4"/>
                  <c:pt idx="0">
                    <c:v>0.24</c:v>
                  </c:pt>
                  <c:pt idx="1">
                    <c:v>0.45</c:v>
                  </c:pt>
                  <c:pt idx="2">
                    <c:v>0.62</c:v>
                  </c:pt>
                  <c:pt idx="3">
                    <c:v>0.51</c:v>
                  </c:pt>
                </c:numCache>
              </c:numRef>
            </c:plus>
            <c:minus>
              <c:numLit>
                <c:formatCode>General</c:formatCode>
                <c:ptCount val="1"/>
                <c:pt idx="0">
                  <c:v>1</c:v>
                </c:pt>
              </c:numLit>
            </c:minus>
          </c:errBars>
          <c:cat>
            <c:numRef>
              <c:f>Symbolic.add!$B$34:$E$34</c:f>
              <c:numCache>
                <c:formatCode>General</c:formatCode>
                <c:ptCount val="4"/>
                <c:pt idx="0">
                  <c:v>1</c:v>
                </c:pt>
                <c:pt idx="1">
                  <c:v>2</c:v>
                </c:pt>
                <c:pt idx="2">
                  <c:v>3</c:v>
                </c:pt>
                <c:pt idx="3">
                  <c:v>4</c:v>
                </c:pt>
              </c:numCache>
            </c:numRef>
          </c:cat>
          <c:val>
            <c:numRef>
              <c:f>Symbolic.add!$B$36:$E$36</c:f>
              <c:numCache>
                <c:formatCode>General</c:formatCode>
                <c:ptCount val="4"/>
                <c:pt idx="0">
                  <c:v>8.9166666666666696</c:v>
                </c:pt>
                <c:pt idx="1">
                  <c:v>8.0416666666666661</c:v>
                </c:pt>
                <c:pt idx="2">
                  <c:v>6.666666666666667</c:v>
                </c:pt>
                <c:pt idx="3">
                  <c:v>3.043478260869565</c:v>
                </c:pt>
              </c:numCache>
            </c:numRef>
          </c:val>
          <c:extLst>
            <c:ext xmlns:c16="http://schemas.microsoft.com/office/drawing/2014/chart" uri="{C3380CC4-5D6E-409C-BE32-E72D297353CC}">
              <c16:uniqueId val="{00000001-3AD2-9344-9F04-6A198E9A19DF}"/>
            </c:ext>
          </c:extLst>
        </c:ser>
        <c:dLbls>
          <c:showLegendKey val="0"/>
          <c:showVal val="0"/>
          <c:showCatName val="0"/>
          <c:showSerName val="0"/>
          <c:showPercent val="0"/>
          <c:showBubbleSize val="0"/>
        </c:dLbls>
        <c:gapWidth val="150"/>
        <c:axId val="2128047048"/>
        <c:axId val="2128041272"/>
      </c:barChart>
      <c:catAx>
        <c:axId val="2128047048"/>
        <c:scaling>
          <c:orientation val="minMax"/>
        </c:scaling>
        <c:delete val="0"/>
        <c:axPos val="b"/>
        <c:title>
          <c:tx>
            <c:rich>
              <a:bodyPr/>
              <a:lstStyle/>
              <a:p>
                <a:pPr>
                  <a:defRPr/>
                </a:pPr>
                <a:r>
                  <a:rPr lang="en-US"/>
                  <a:t>4</a:t>
                </a:r>
                <a:r>
                  <a:rPr lang="en-US" baseline="0"/>
                  <a:t> sets of symbolic addition problems</a:t>
                </a:r>
                <a:endParaRPr lang="en-US"/>
              </a:p>
            </c:rich>
          </c:tx>
          <c:overlay val="0"/>
        </c:title>
        <c:numFmt formatCode="General" sourceLinked="1"/>
        <c:majorTickMark val="none"/>
        <c:minorTickMark val="none"/>
        <c:tickLblPos val="nextTo"/>
        <c:crossAx val="2128041272"/>
        <c:crosses val="autoZero"/>
        <c:auto val="1"/>
        <c:lblAlgn val="ctr"/>
        <c:lblOffset val="100"/>
        <c:noMultiLvlLbl val="0"/>
      </c:catAx>
      <c:valAx>
        <c:axId val="2128041272"/>
        <c:scaling>
          <c:orientation val="minMax"/>
        </c:scaling>
        <c:delete val="0"/>
        <c:axPos val="l"/>
        <c:majorGridlines>
          <c:spPr>
            <a:ln>
              <a:solidFill>
                <a:srgbClr val="FFFFFF"/>
              </a:solidFill>
            </a:ln>
          </c:spPr>
        </c:majorGridlines>
        <c:title>
          <c:tx>
            <c:rich>
              <a:bodyPr/>
              <a:lstStyle/>
              <a:p>
                <a:pPr>
                  <a:defRPr/>
                </a:pPr>
                <a:r>
                  <a:rPr lang="en-US"/>
                  <a:t>Mean</a:t>
                </a:r>
                <a:r>
                  <a:rPr lang="en-US" baseline="0"/>
                  <a:t> accuracy</a:t>
                </a:r>
                <a:endParaRPr lang="en-US"/>
              </a:p>
            </c:rich>
          </c:tx>
          <c:layout>
            <c:manualLayout>
              <c:xMode val="edge"/>
              <c:yMode val="edge"/>
              <c:x val="6.8965517241379301E-3"/>
              <c:y val="0.36517517352263501"/>
            </c:manualLayout>
          </c:layout>
          <c:overlay val="0"/>
        </c:title>
        <c:numFmt formatCode="General" sourceLinked="1"/>
        <c:majorTickMark val="out"/>
        <c:minorTickMark val="none"/>
        <c:tickLblPos val="nextTo"/>
        <c:crossAx val="2128047048"/>
        <c:crosses val="autoZero"/>
        <c:crossBetween val="between"/>
      </c:valAx>
      <c:spPr>
        <a:solidFill>
          <a:srgbClr val="FFFFFF"/>
        </a:solidFill>
      </c:spPr>
    </c:plotArea>
    <c:legend>
      <c:legendPos val="r"/>
      <c:layout>
        <c:manualLayout>
          <c:xMode val="edge"/>
          <c:yMode val="edge"/>
          <c:x val="0.70572606341921196"/>
          <c:y val="0.305206018882061"/>
          <c:w val="0.289651293588301"/>
          <c:h val="0.34173997120055799"/>
        </c:manualLayout>
      </c:layout>
      <c:overlay val="0"/>
    </c:legend>
    <c:plotVisOnly val="1"/>
    <c:dispBlanksAs val="gap"/>
    <c:showDLblsOverMax val="0"/>
  </c:chart>
  <c:txPr>
    <a:bodyPr/>
    <a:lstStyle/>
    <a:p>
      <a:pPr>
        <a:defRPr sz="1200" b="1">
          <a:latin typeface="Times New Roman"/>
          <a:cs typeface="Times New Roman"/>
        </a:defRPr>
      </a:pPr>
      <a:endParaRPr lang="en-US"/>
    </a:p>
  </c:txPr>
  <c:externalData r:id="rId1">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a:pPr>
            <a:r>
              <a:rPr lang="en-US"/>
              <a:t>Mean % Accuracy on training task</a:t>
            </a:r>
          </a:p>
        </c:rich>
      </c:tx>
      <c:layout>
        <c:manualLayout>
          <c:xMode val="edge"/>
          <c:yMode val="edge"/>
          <c:x val="0.17121041647351201"/>
          <c:y val="0"/>
        </c:manualLayout>
      </c:layout>
      <c:overlay val="0"/>
    </c:title>
    <c:autoTitleDeleted val="0"/>
    <c:plotArea>
      <c:layout>
        <c:manualLayout>
          <c:layoutTarget val="inner"/>
          <c:xMode val="edge"/>
          <c:yMode val="edge"/>
          <c:x val="0.15562387741053599"/>
          <c:y val="0.16094511410859799"/>
          <c:w val="0.55243538359816302"/>
          <c:h val="0.65073928748700205"/>
        </c:manualLayout>
      </c:layout>
      <c:barChart>
        <c:barDir val="col"/>
        <c:grouping val="clustered"/>
        <c:varyColors val="0"/>
        <c:ser>
          <c:idx val="0"/>
          <c:order val="0"/>
          <c:tx>
            <c:strRef>
              <c:f>Training.task!$G$31</c:f>
              <c:strCache>
                <c:ptCount val="1"/>
                <c:pt idx="0">
                  <c:v>Mean % Accuracy</c:v>
                </c:pt>
              </c:strCache>
            </c:strRef>
          </c:tx>
          <c:invertIfNegative val="0"/>
          <c:dPt>
            <c:idx val="0"/>
            <c:invertIfNegative val="0"/>
            <c:bubble3D val="0"/>
            <c:spPr>
              <a:pattFill prst="pct90">
                <a:fgClr>
                  <a:srgbClr val="CC0066"/>
                </a:fgClr>
                <a:bgClr>
                  <a:prstClr val="white"/>
                </a:bgClr>
              </a:pattFill>
              <a:ln>
                <a:solidFill>
                  <a:schemeClr val="accent1"/>
                </a:solidFill>
              </a:ln>
            </c:spPr>
            <c:extLst>
              <c:ext xmlns:c16="http://schemas.microsoft.com/office/drawing/2014/chart" uri="{C3380CC4-5D6E-409C-BE32-E72D297353CC}">
                <c16:uniqueId val="{00000001-FED8-6F44-81BD-0C8900AA7FCE}"/>
              </c:ext>
            </c:extLst>
          </c:dPt>
          <c:dPt>
            <c:idx val="1"/>
            <c:invertIfNegative val="0"/>
            <c:bubble3D val="0"/>
            <c:spPr>
              <a:pattFill prst="dkVert">
                <a:fgClr>
                  <a:srgbClr val="006699"/>
                </a:fgClr>
                <a:bgClr>
                  <a:prstClr val="white"/>
                </a:bgClr>
              </a:pattFill>
              <a:ln>
                <a:solidFill>
                  <a:srgbClr val="0000FF"/>
                </a:solidFill>
              </a:ln>
            </c:spPr>
            <c:extLst>
              <c:ext xmlns:c16="http://schemas.microsoft.com/office/drawing/2014/chart" uri="{C3380CC4-5D6E-409C-BE32-E72D297353CC}">
                <c16:uniqueId val="{00000003-FED8-6F44-81BD-0C8900AA7FCE}"/>
              </c:ext>
            </c:extLst>
          </c:dPt>
          <c:cat>
            <c:strRef>
              <c:f>Training.task!$F$32:$F$33</c:f>
              <c:strCache>
                <c:ptCount val="2"/>
                <c:pt idx="0">
                  <c:v>Non-symbolic Addition</c:v>
                </c:pt>
                <c:pt idx="1">
                  <c:v>Line Addition</c:v>
                </c:pt>
              </c:strCache>
            </c:strRef>
          </c:cat>
          <c:val>
            <c:numRef>
              <c:f>Training.task!$G$32:$G$33</c:f>
              <c:numCache>
                <c:formatCode>General</c:formatCode>
                <c:ptCount val="2"/>
                <c:pt idx="0">
                  <c:v>75.208299999999994</c:v>
                </c:pt>
                <c:pt idx="1">
                  <c:v>75.555530000000005</c:v>
                </c:pt>
              </c:numCache>
            </c:numRef>
          </c:val>
          <c:extLst>
            <c:ext xmlns:c16="http://schemas.microsoft.com/office/drawing/2014/chart" uri="{C3380CC4-5D6E-409C-BE32-E72D297353CC}">
              <c16:uniqueId val="{00000004-FED8-6F44-81BD-0C8900AA7FCE}"/>
            </c:ext>
          </c:extLst>
        </c:ser>
        <c:dLbls>
          <c:showLegendKey val="0"/>
          <c:showVal val="0"/>
          <c:showCatName val="0"/>
          <c:showSerName val="0"/>
          <c:showPercent val="0"/>
          <c:showBubbleSize val="0"/>
        </c:dLbls>
        <c:gapWidth val="150"/>
        <c:axId val="2129253992"/>
        <c:axId val="2129259464"/>
      </c:barChart>
      <c:catAx>
        <c:axId val="2129253992"/>
        <c:scaling>
          <c:orientation val="minMax"/>
        </c:scaling>
        <c:delete val="0"/>
        <c:axPos val="b"/>
        <c:title>
          <c:tx>
            <c:rich>
              <a:bodyPr/>
              <a:lstStyle/>
              <a:p>
                <a:pPr>
                  <a:defRPr/>
                </a:pPr>
                <a:r>
                  <a:rPr lang="en-US"/>
                  <a:t>Condition</a:t>
                </a:r>
              </a:p>
            </c:rich>
          </c:tx>
          <c:layout>
            <c:manualLayout>
              <c:xMode val="edge"/>
              <c:yMode val="edge"/>
              <c:x val="0.36211876952844602"/>
              <c:y val="0.93640350877193002"/>
            </c:manualLayout>
          </c:layout>
          <c:overlay val="0"/>
        </c:title>
        <c:numFmt formatCode="General" sourceLinked="0"/>
        <c:majorTickMark val="none"/>
        <c:minorTickMark val="none"/>
        <c:tickLblPos val="nextTo"/>
        <c:crossAx val="2129259464"/>
        <c:crosses val="autoZero"/>
        <c:auto val="1"/>
        <c:lblAlgn val="ctr"/>
        <c:lblOffset val="100"/>
        <c:noMultiLvlLbl val="0"/>
      </c:catAx>
      <c:valAx>
        <c:axId val="2129259464"/>
        <c:scaling>
          <c:orientation val="minMax"/>
          <c:max val="100"/>
        </c:scaling>
        <c:delete val="0"/>
        <c:axPos val="l"/>
        <c:majorGridlines>
          <c:spPr>
            <a:ln>
              <a:solidFill>
                <a:srgbClr val="FFFFFF"/>
              </a:solidFill>
            </a:ln>
          </c:spPr>
        </c:majorGridlines>
        <c:title>
          <c:tx>
            <c:rich>
              <a:bodyPr/>
              <a:lstStyle/>
              <a:p>
                <a:pPr>
                  <a:defRPr/>
                </a:pPr>
                <a:r>
                  <a:rPr lang="en-US"/>
                  <a:t>Accuracy</a:t>
                </a:r>
              </a:p>
            </c:rich>
          </c:tx>
          <c:layout>
            <c:manualLayout>
              <c:xMode val="edge"/>
              <c:yMode val="edge"/>
              <c:x val="0"/>
              <c:y val="0.39419970250685699"/>
            </c:manualLayout>
          </c:layout>
          <c:overlay val="0"/>
        </c:title>
        <c:numFmt formatCode="General" sourceLinked="1"/>
        <c:majorTickMark val="out"/>
        <c:minorTickMark val="none"/>
        <c:tickLblPos val="nextTo"/>
        <c:crossAx val="2129253992"/>
        <c:crosses val="autoZero"/>
        <c:crossBetween val="between"/>
        <c:majorUnit val="10"/>
        <c:minorUnit val="10"/>
      </c:valAx>
      <c:spPr>
        <a:solidFill>
          <a:srgbClr val="FFFFFF"/>
        </a:solidFill>
      </c:spPr>
    </c:plotArea>
    <c:legend>
      <c:legendPos val="r"/>
      <c:layout>
        <c:manualLayout>
          <c:xMode val="edge"/>
          <c:yMode val="edge"/>
          <c:x val="0.74005031103779495"/>
          <c:y val="0.35784331118055601"/>
          <c:w val="0.259949688962204"/>
          <c:h val="0.37139133112859601"/>
        </c:manualLayout>
      </c:layout>
      <c:overlay val="0"/>
    </c:legend>
    <c:plotVisOnly val="1"/>
    <c:dispBlanksAs val="gap"/>
    <c:showDLblsOverMax val="0"/>
  </c:chart>
  <c:txPr>
    <a:bodyPr/>
    <a:lstStyle/>
    <a:p>
      <a:pPr>
        <a:defRPr sz="1200" b="1">
          <a:latin typeface="Times New Roman"/>
          <a:cs typeface="Times New Roman"/>
        </a:defRPr>
      </a:pPr>
      <a:endParaRPr lang="en-US"/>
    </a:p>
  </c:txPr>
  <c:externalData r:id="rId1">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a:pPr>
            <a:r>
              <a:rPr lang="en-US"/>
              <a:t>Mean</a:t>
            </a:r>
            <a:r>
              <a:rPr lang="en-US" baseline="0"/>
              <a:t> total % Absolute Error on number line placement </a:t>
            </a:r>
            <a:endParaRPr lang="en-US"/>
          </a:p>
        </c:rich>
      </c:tx>
      <c:layout>
        <c:manualLayout>
          <c:xMode val="edge"/>
          <c:yMode val="edge"/>
          <c:x val="4.7823129881076197E-2"/>
          <c:y val="0"/>
        </c:manualLayout>
      </c:layout>
      <c:overlay val="0"/>
    </c:title>
    <c:autoTitleDeleted val="0"/>
    <c:plotArea>
      <c:layout>
        <c:manualLayout>
          <c:layoutTarget val="inner"/>
          <c:xMode val="edge"/>
          <c:yMode val="edge"/>
          <c:x val="0.13176868458340801"/>
          <c:y val="0.20316842637548099"/>
          <c:w val="0.75082287818413795"/>
          <c:h val="0.63143157690436302"/>
        </c:manualLayout>
      </c:layout>
      <c:barChart>
        <c:barDir val="col"/>
        <c:grouping val="clustered"/>
        <c:varyColors val="0"/>
        <c:ser>
          <c:idx val="0"/>
          <c:order val="0"/>
          <c:tx>
            <c:strRef>
              <c:f>'M.%Err'!$B$31</c:f>
              <c:strCache>
                <c:ptCount val="1"/>
                <c:pt idx="0">
                  <c:v>Non.Symbolic.     Addition</c:v>
                </c:pt>
              </c:strCache>
            </c:strRef>
          </c:tx>
          <c:spPr>
            <a:pattFill prst="pct75">
              <a:fgClr>
                <a:srgbClr val="CC3366"/>
              </a:fgClr>
              <a:bgClr>
                <a:schemeClr val="bg1"/>
              </a:bgClr>
            </a:pattFill>
            <a:ln>
              <a:solidFill>
                <a:srgbClr val="990033"/>
              </a:solidFill>
            </a:ln>
          </c:spPr>
          <c:invertIfNegative val="0"/>
          <c:errBars>
            <c:errBarType val="both"/>
            <c:errValType val="cust"/>
            <c:noEndCap val="0"/>
            <c:plus>
              <c:numRef>
                <c:f>'M.%Err'!$I$31:$L$31</c:f>
                <c:numCache>
                  <c:formatCode>General</c:formatCode>
                  <c:ptCount val="4"/>
                  <c:pt idx="0">
                    <c:v>1.44</c:v>
                  </c:pt>
                  <c:pt idx="1">
                    <c:v>1</c:v>
                  </c:pt>
                  <c:pt idx="2">
                    <c:v>1.05</c:v>
                  </c:pt>
                  <c:pt idx="3">
                    <c:v>0.61</c:v>
                  </c:pt>
                </c:numCache>
              </c:numRef>
            </c:plus>
            <c:minus>
              <c:numLit>
                <c:formatCode>General</c:formatCode>
                <c:ptCount val="1"/>
                <c:pt idx="0">
                  <c:v>1</c:v>
                </c:pt>
              </c:numLit>
            </c:minus>
          </c:errBars>
          <c:cat>
            <c:numRef>
              <c:f>'M.%Err'!$C$30:$F$30</c:f>
              <c:numCache>
                <c:formatCode>General</c:formatCode>
                <c:ptCount val="4"/>
                <c:pt idx="0">
                  <c:v>1</c:v>
                </c:pt>
                <c:pt idx="1">
                  <c:v>2</c:v>
                </c:pt>
                <c:pt idx="2">
                  <c:v>3</c:v>
                </c:pt>
                <c:pt idx="3">
                  <c:v>4</c:v>
                </c:pt>
              </c:numCache>
            </c:numRef>
          </c:cat>
          <c:val>
            <c:numRef>
              <c:f>'M.%Err'!$C$31:$F$31</c:f>
              <c:numCache>
                <c:formatCode>General</c:formatCode>
                <c:ptCount val="4"/>
                <c:pt idx="0">
                  <c:v>9.3170289855072443</c:v>
                </c:pt>
                <c:pt idx="1">
                  <c:v>8.6259057971014474</c:v>
                </c:pt>
                <c:pt idx="2">
                  <c:v>9.0516304347826093</c:v>
                </c:pt>
                <c:pt idx="3">
                  <c:v>8.35024154589372</c:v>
                </c:pt>
              </c:numCache>
            </c:numRef>
          </c:val>
          <c:extLst>
            <c:ext xmlns:c16="http://schemas.microsoft.com/office/drawing/2014/chart" uri="{C3380CC4-5D6E-409C-BE32-E72D297353CC}">
              <c16:uniqueId val="{00000000-5756-294B-9BC6-C390F1D6ABAE}"/>
            </c:ext>
          </c:extLst>
        </c:ser>
        <c:ser>
          <c:idx val="1"/>
          <c:order val="1"/>
          <c:tx>
            <c:strRef>
              <c:f>'M.%Err'!$B$32</c:f>
              <c:strCache>
                <c:ptCount val="1"/>
                <c:pt idx="0">
                  <c:v>Line.Addition</c:v>
                </c:pt>
              </c:strCache>
            </c:strRef>
          </c:tx>
          <c:spPr>
            <a:pattFill prst="dkDnDiag">
              <a:fgClr>
                <a:srgbClr val="000099"/>
              </a:fgClr>
              <a:bgClr>
                <a:srgbClr val="33CCFF"/>
              </a:bgClr>
            </a:pattFill>
            <a:ln>
              <a:solidFill>
                <a:srgbClr val="000099"/>
              </a:solidFill>
            </a:ln>
          </c:spPr>
          <c:invertIfNegative val="0"/>
          <c:errBars>
            <c:errBarType val="both"/>
            <c:errValType val="cust"/>
            <c:noEndCap val="0"/>
            <c:plus>
              <c:numRef>
                <c:f>'M.%Err'!$I$32:$L$32</c:f>
                <c:numCache>
                  <c:formatCode>General</c:formatCode>
                  <c:ptCount val="4"/>
                  <c:pt idx="0">
                    <c:v>1.76</c:v>
                  </c:pt>
                  <c:pt idx="1">
                    <c:v>1.43</c:v>
                  </c:pt>
                  <c:pt idx="2">
                    <c:v>1.49</c:v>
                  </c:pt>
                  <c:pt idx="3">
                    <c:v>1.42</c:v>
                  </c:pt>
                </c:numCache>
              </c:numRef>
            </c:plus>
            <c:minus>
              <c:numLit>
                <c:formatCode>General</c:formatCode>
                <c:ptCount val="1"/>
                <c:pt idx="0">
                  <c:v>1</c:v>
                </c:pt>
              </c:numLit>
            </c:minus>
          </c:errBars>
          <c:cat>
            <c:numRef>
              <c:f>'M.%Err'!$C$30:$F$30</c:f>
              <c:numCache>
                <c:formatCode>General</c:formatCode>
                <c:ptCount val="4"/>
                <c:pt idx="0">
                  <c:v>1</c:v>
                </c:pt>
                <c:pt idx="1">
                  <c:v>2</c:v>
                </c:pt>
                <c:pt idx="2">
                  <c:v>3</c:v>
                </c:pt>
                <c:pt idx="3">
                  <c:v>4</c:v>
                </c:pt>
              </c:numCache>
            </c:numRef>
          </c:cat>
          <c:val>
            <c:numRef>
              <c:f>'M.%Err'!$C$32:$F$32</c:f>
              <c:numCache>
                <c:formatCode>General</c:formatCode>
                <c:ptCount val="4"/>
                <c:pt idx="0">
                  <c:v>16.531099033816421</c:v>
                </c:pt>
                <c:pt idx="1">
                  <c:v>13.815821256038641</c:v>
                </c:pt>
                <c:pt idx="2">
                  <c:v>14.3233695652174</c:v>
                </c:pt>
                <c:pt idx="3">
                  <c:v>12.68508454106281</c:v>
                </c:pt>
              </c:numCache>
            </c:numRef>
          </c:val>
          <c:extLst>
            <c:ext xmlns:c16="http://schemas.microsoft.com/office/drawing/2014/chart" uri="{C3380CC4-5D6E-409C-BE32-E72D297353CC}">
              <c16:uniqueId val="{00000001-5756-294B-9BC6-C390F1D6ABAE}"/>
            </c:ext>
          </c:extLst>
        </c:ser>
        <c:ser>
          <c:idx val="2"/>
          <c:order val="2"/>
          <c:tx>
            <c:strRef>
              <c:f>'M.%Err'!$B$33</c:f>
              <c:strCache>
                <c:ptCount val="1"/>
                <c:pt idx="0">
                  <c:v>Color.Comparison</c:v>
                </c:pt>
              </c:strCache>
            </c:strRef>
          </c:tx>
          <c:spPr>
            <a:gradFill flip="none" rotWithShape="1">
              <a:gsLst>
                <a:gs pos="63000">
                  <a:srgbClr val="339900"/>
                </a:gs>
                <a:gs pos="100000">
                  <a:srgbClr val="FFFFFF"/>
                </a:gs>
              </a:gsLst>
              <a:path path="rect">
                <a:fillToRect l="100000" t="100000"/>
              </a:path>
              <a:tileRect r="-100000" b="-100000"/>
            </a:gradFill>
            <a:ln>
              <a:solidFill>
                <a:srgbClr val="003300"/>
              </a:solidFill>
            </a:ln>
          </c:spPr>
          <c:invertIfNegative val="0"/>
          <c:errBars>
            <c:errBarType val="both"/>
            <c:errValType val="cust"/>
            <c:noEndCap val="0"/>
            <c:plus>
              <c:numRef>
                <c:f>'M.%Err'!$I$33:$L$33</c:f>
                <c:numCache>
                  <c:formatCode>General</c:formatCode>
                  <c:ptCount val="4"/>
                  <c:pt idx="0">
                    <c:v>1.55</c:v>
                  </c:pt>
                  <c:pt idx="1">
                    <c:v>1.5</c:v>
                  </c:pt>
                  <c:pt idx="2">
                    <c:v>1.49</c:v>
                  </c:pt>
                  <c:pt idx="3">
                    <c:v>1.8</c:v>
                  </c:pt>
                </c:numCache>
              </c:numRef>
            </c:plus>
            <c:minus>
              <c:numLit>
                <c:formatCode>General</c:formatCode>
                <c:ptCount val="1"/>
                <c:pt idx="0">
                  <c:v>1</c:v>
                </c:pt>
              </c:numLit>
            </c:minus>
          </c:errBars>
          <c:cat>
            <c:numRef>
              <c:f>'M.%Err'!$C$30:$F$30</c:f>
              <c:numCache>
                <c:formatCode>General</c:formatCode>
                <c:ptCount val="4"/>
                <c:pt idx="0">
                  <c:v>1</c:v>
                </c:pt>
                <c:pt idx="1">
                  <c:v>2</c:v>
                </c:pt>
                <c:pt idx="2">
                  <c:v>3</c:v>
                </c:pt>
                <c:pt idx="3">
                  <c:v>4</c:v>
                </c:pt>
              </c:numCache>
            </c:numRef>
          </c:cat>
          <c:val>
            <c:numRef>
              <c:f>'M.%Err'!$C$33:$F$33</c:f>
              <c:numCache>
                <c:formatCode>General</c:formatCode>
                <c:ptCount val="4"/>
                <c:pt idx="0">
                  <c:v>12.656551932367149</c:v>
                </c:pt>
                <c:pt idx="1">
                  <c:v>11.61428140096619</c:v>
                </c:pt>
                <c:pt idx="2">
                  <c:v>11.22448671497585</c:v>
                </c:pt>
                <c:pt idx="3">
                  <c:v>11.44852053140097</c:v>
                </c:pt>
              </c:numCache>
            </c:numRef>
          </c:val>
          <c:extLst>
            <c:ext xmlns:c16="http://schemas.microsoft.com/office/drawing/2014/chart" uri="{C3380CC4-5D6E-409C-BE32-E72D297353CC}">
              <c16:uniqueId val="{00000002-5756-294B-9BC6-C390F1D6ABAE}"/>
            </c:ext>
          </c:extLst>
        </c:ser>
        <c:dLbls>
          <c:showLegendKey val="0"/>
          <c:showVal val="0"/>
          <c:showCatName val="0"/>
          <c:showSerName val="0"/>
          <c:showPercent val="0"/>
          <c:showBubbleSize val="0"/>
        </c:dLbls>
        <c:gapWidth val="150"/>
        <c:axId val="2127870680"/>
        <c:axId val="2127864840"/>
      </c:barChart>
      <c:catAx>
        <c:axId val="2127870680"/>
        <c:scaling>
          <c:orientation val="minMax"/>
        </c:scaling>
        <c:delete val="0"/>
        <c:axPos val="b"/>
        <c:title>
          <c:tx>
            <c:rich>
              <a:bodyPr/>
              <a:lstStyle/>
              <a:p>
                <a:pPr>
                  <a:defRPr/>
                </a:pPr>
                <a:r>
                  <a:rPr lang="en-US"/>
                  <a:t>4</a:t>
                </a:r>
                <a:r>
                  <a:rPr lang="en-US" baseline="0"/>
                  <a:t> stacks of sheets </a:t>
                </a:r>
                <a:endParaRPr lang="en-US"/>
              </a:p>
            </c:rich>
          </c:tx>
          <c:layout>
            <c:manualLayout>
              <c:xMode val="edge"/>
              <c:yMode val="edge"/>
              <c:x val="0.33998017263895303"/>
              <c:y val="0.92528045190144603"/>
            </c:manualLayout>
          </c:layout>
          <c:overlay val="0"/>
        </c:title>
        <c:numFmt formatCode="General" sourceLinked="1"/>
        <c:majorTickMark val="none"/>
        <c:minorTickMark val="none"/>
        <c:tickLblPos val="nextTo"/>
        <c:crossAx val="2127864840"/>
        <c:crosses val="autoZero"/>
        <c:auto val="1"/>
        <c:lblAlgn val="ctr"/>
        <c:lblOffset val="100"/>
        <c:noMultiLvlLbl val="0"/>
      </c:catAx>
      <c:valAx>
        <c:axId val="2127864840"/>
        <c:scaling>
          <c:orientation val="minMax"/>
        </c:scaling>
        <c:delete val="0"/>
        <c:axPos val="l"/>
        <c:majorGridlines>
          <c:spPr>
            <a:ln>
              <a:solidFill>
                <a:srgbClr val="FFFFFF"/>
              </a:solidFill>
            </a:ln>
          </c:spPr>
        </c:majorGridlines>
        <c:title>
          <c:tx>
            <c:rich>
              <a:bodyPr/>
              <a:lstStyle/>
              <a:p>
                <a:pPr>
                  <a:defRPr/>
                </a:pPr>
                <a:r>
                  <a:rPr lang="en-US"/>
                  <a:t>Mean</a:t>
                </a:r>
                <a:r>
                  <a:rPr lang="en-US" baseline="0"/>
                  <a:t> % Error</a:t>
                </a:r>
                <a:endParaRPr lang="en-US"/>
              </a:p>
            </c:rich>
          </c:tx>
          <c:overlay val="0"/>
        </c:title>
        <c:numFmt formatCode="General" sourceLinked="1"/>
        <c:majorTickMark val="out"/>
        <c:minorTickMark val="none"/>
        <c:tickLblPos val="nextTo"/>
        <c:crossAx val="2127870680"/>
        <c:crosses val="autoZero"/>
        <c:crossBetween val="between"/>
      </c:valAx>
      <c:spPr>
        <a:solidFill>
          <a:schemeClr val="bg1"/>
        </a:solidFill>
      </c:spPr>
    </c:plotArea>
    <c:plotVisOnly val="1"/>
    <c:dispBlanksAs val="gap"/>
    <c:showDLblsOverMax val="0"/>
  </c:chart>
  <c:spPr>
    <a:solidFill>
      <a:srgbClr val="FFFFFF"/>
    </a:solidFill>
  </c:spPr>
  <c:txPr>
    <a:bodyPr/>
    <a:lstStyle/>
    <a:p>
      <a:pPr>
        <a:defRPr sz="1200" b="1">
          <a:latin typeface="Times New Roman"/>
          <a:cs typeface="Times New Roman"/>
        </a:defRPr>
      </a:pPr>
      <a:endParaRPr lang="en-US"/>
    </a:p>
  </c:txPr>
  <c:externalData r:id="rId1">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a:pPr>
            <a:r>
              <a:rPr lang="en-US" dirty="0"/>
              <a:t>Mean</a:t>
            </a:r>
            <a:r>
              <a:rPr lang="en-US" baseline="0" dirty="0"/>
              <a:t> reaction time on number line placement 4 stacks</a:t>
            </a:r>
            <a:endParaRPr lang="en-US" dirty="0"/>
          </a:p>
        </c:rich>
      </c:tx>
      <c:layout>
        <c:manualLayout>
          <c:xMode val="edge"/>
          <c:yMode val="edge"/>
          <c:x val="0.212511443235922"/>
          <c:y val="3.8534031921956098E-2"/>
        </c:manualLayout>
      </c:layout>
      <c:overlay val="0"/>
    </c:title>
    <c:autoTitleDeleted val="0"/>
    <c:plotArea>
      <c:layout>
        <c:manualLayout>
          <c:layoutTarget val="inner"/>
          <c:xMode val="edge"/>
          <c:yMode val="edge"/>
          <c:x val="0.17052742999928699"/>
          <c:y val="0.218845169703859"/>
          <c:w val="0.73203713569794504"/>
          <c:h val="0.60880013704156899"/>
        </c:manualLayout>
      </c:layout>
      <c:barChart>
        <c:barDir val="col"/>
        <c:grouping val="clustered"/>
        <c:varyColors val="0"/>
        <c:ser>
          <c:idx val="0"/>
          <c:order val="0"/>
          <c:tx>
            <c:strRef>
              <c:f>Sheet1!$B$31</c:f>
              <c:strCache>
                <c:ptCount val="1"/>
                <c:pt idx="0">
                  <c:v>Non.Symbolic.       Addition</c:v>
                </c:pt>
              </c:strCache>
            </c:strRef>
          </c:tx>
          <c:spPr>
            <a:pattFill prst="pct75">
              <a:fgClr>
                <a:srgbClr val="CC3366"/>
              </a:fgClr>
              <a:bgClr>
                <a:prstClr val="white"/>
              </a:bgClr>
            </a:pattFill>
            <a:ln>
              <a:solidFill>
                <a:srgbClr val="990033"/>
              </a:solidFill>
            </a:ln>
          </c:spPr>
          <c:invertIfNegative val="0"/>
          <c:errBars>
            <c:errBarType val="both"/>
            <c:errValType val="cust"/>
            <c:noEndCap val="0"/>
            <c:plus>
              <c:numRef>
                <c:f>Sheet1!$K$31:$N$31</c:f>
                <c:numCache>
                  <c:formatCode>General</c:formatCode>
                  <c:ptCount val="4"/>
                  <c:pt idx="0">
                    <c:v>22.97</c:v>
                  </c:pt>
                  <c:pt idx="1">
                    <c:v>19.350000000000001</c:v>
                  </c:pt>
                  <c:pt idx="2">
                    <c:v>18.36</c:v>
                  </c:pt>
                  <c:pt idx="3">
                    <c:v>16.48</c:v>
                  </c:pt>
                </c:numCache>
              </c:numRef>
            </c:plus>
            <c:minus>
              <c:numLit>
                <c:formatCode>General</c:formatCode>
                <c:ptCount val="1"/>
                <c:pt idx="0">
                  <c:v>1</c:v>
                </c:pt>
              </c:numLit>
            </c:minus>
          </c:errBars>
          <c:cat>
            <c:numRef>
              <c:f>Sheet1!$C$30:$F$30</c:f>
              <c:numCache>
                <c:formatCode>General</c:formatCode>
                <c:ptCount val="4"/>
                <c:pt idx="0">
                  <c:v>1</c:v>
                </c:pt>
                <c:pt idx="1">
                  <c:v>2</c:v>
                </c:pt>
                <c:pt idx="2">
                  <c:v>3</c:v>
                </c:pt>
                <c:pt idx="3">
                  <c:v>4</c:v>
                </c:pt>
              </c:numCache>
            </c:numRef>
          </c:cat>
          <c:val>
            <c:numRef>
              <c:f>Sheet1!$C$31:$F$31</c:f>
              <c:numCache>
                <c:formatCode>General</c:formatCode>
                <c:ptCount val="4"/>
                <c:pt idx="0">
                  <c:v>230.49291666666659</c:v>
                </c:pt>
                <c:pt idx="1">
                  <c:v>192.8520833333333</c:v>
                </c:pt>
                <c:pt idx="2">
                  <c:v>169.2208333333333</c:v>
                </c:pt>
                <c:pt idx="3">
                  <c:v>148.17166666666671</c:v>
                </c:pt>
              </c:numCache>
            </c:numRef>
          </c:val>
          <c:extLst>
            <c:ext xmlns:c16="http://schemas.microsoft.com/office/drawing/2014/chart" uri="{C3380CC4-5D6E-409C-BE32-E72D297353CC}">
              <c16:uniqueId val="{00000000-3D25-C548-93E0-6E8C2D08CC18}"/>
            </c:ext>
          </c:extLst>
        </c:ser>
        <c:ser>
          <c:idx val="1"/>
          <c:order val="1"/>
          <c:tx>
            <c:strRef>
              <c:f>Sheet1!$B$32</c:f>
              <c:strCache>
                <c:ptCount val="1"/>
                <c:pt idx="0">
                  <c:v>Line.Addition</c:v>
                </c:pt>
              </c:strCache>
            </c:strRef>
          </c:tx>
          <c:spPr>
            <a:pattFill prst="dkDnDiag">
              <a:fgClr>
                <a:srgbClr val="000099"/>
              </a:fgClr>
              <a:bgClr>
                <a:srgbClr val="33CCFF"/>
              </a:bgClr>
            </a:pattFill>
            <a:ln>
              <a:solidFill>
                <a:srgbClr val="000099"/>
              </a:solidFill>
            </a:ln>
          </c:spPr>
          <c:invertIfNegative val="0"/>
          <c:errBars>
            <c:errBarType val="both"/>
            <c:errValType val="cust"/>
            <c:noEndCap val="0"/>
            <c:plus>
              <c:numRef>
                <c:f>Sheet1!$K$32:$N$32</c:f>
                <c:numCache>
                  <c:formatCode>General</c:formatCode>
                  <c:ptCount val="4"/>
                  <c:pt idx="0">
                    <c:v>46.76</c:v>
                  </c:pt>
                  <c:pt idx="1">
                    <c:v>35.5</c:v>
                  </c:pt>
                  <c:pt idx="2">
                    <c:v>29.03</c:v>
                  </c:pt>
                  <c:pt idx="3">
                    <c:v>27.3</c:v>
                  </c:pt>
                </c:numCache>
              </c:numRef>
            </c:plus>
            <c:minus>
              <c:numLit>
                <c:formatCode>General</c:formatCode>
                <c:ptCount val="1"/>
                <c:pt idx="0">
                  <c:v>1</c:v>
                </c:pt>
              </c:numLit>
            </c:minus>
          </c:errBars>
          <c:cat>
            <c:numRef>
              <c:f>Sheet1!$C$30:$F$30</c:f>
              <c:numCache>
                <c:formatCode>General</c:formatCode>
                <c:ptCount val="4"/>
                <c:pt idx="0">
                  <c:v>1</c:v>
                </c:pt>
                <c:pt idx="1">
                  <c:v>2</c:v>
                </c:pt>
                <c:pt idx="2">
                  <c:v>3</c:v>
                </c:pt>
                <c:pt idx="3">
                  <c:v>4</c:v>
                </c:pt>
              </c:numCache>
            </c:numRef>
          </c:cat>
          <c:val>
            <c:numRef>
              <c:f>Sheet1!$C$32:$F$32</c:f>
              <c:numCache>
                <c:formatCode>General</c:formatCode>
                <c:ptCount val="4"/>
                <c:pt idx="0">
                  <c:v>312.75749999999999</c:v>
                </c:pt>
                <c:pt idx="1">
                  <c:v>246.09791666666661</c:v>
                </c:pt>
                <c:pt idx="2">
                  <c:v>211.48249999999999</c:v>
                </c:pt>
                <c:pt idx="3">
                  <c:v>190.97416666666669</c:v>
                </c:pt>
              </c:numCache>
            </c:numRef>
          </c:val>
          <c:extLst>
            <c:ext xmlns:c16="http://schemas.microsoft.com/office/drawing/2014/chart" uri="{C3380CC4-5D6E-409C-BE32-E72D297353CC}">
              <c16:uniqueId val="{00000001-3D25-C548-93E0-6E8C2D08CC18}"/>
            </c:ext>
          </c:extLst>
        </c:ser>
        <c:ser>
          <c:idx val="2"/>
          <c:order val="2"/>
          <c:tx>
            <c:strRef>
              <c:f>Sheet1!$B$33</c:f>
              <c:strCache>
                <c:ptCount val="1"/>
                <c:pt idx="0">
                  <c:v>Color.Comparison</c:v>
                </c:pt>
              </c:strCache>
            </c:strRef>
          </c:tx>
          <c:spPr>
            <a:gradFill flip="none" rotWithShape="1">
              <a:gsLst>
                <a:gs pos="50000">
                  <a:srgbClr val="339900"/>
                </a:gs>
                <a:gs pos="100000">
                  <a:srgbClr val="FFFFFF"/>
                </a:gs>
              </a:gsLst>
              <a:path path="circle">
                <a:fillToRect l="100000" t="100000"/>
              </a:path>
              <a:tileRect r="-100000" b="-100000"/>
            </a:gradFill>
            <a:ln>
              <a:solidFill>
                <a:srgbClr val="0C5812"/>
              </a:solidFill>
            </a:ln>
          </c:spPr>
          <c:invertIfNegative val="0"/>
          <c:errBars>
            <c:errBarType val="both"/>
            <c:errValType val="cust"/>
            <c:noEndCap val="0"/>
            <c:plus>
              <c:numRef>
                <c:f>Sheet1!$K$33:$N$33</c:f>
                <c:numCache>
                  <c:formatCode>General</c:formatCode>
                  <c:ptCount val="4"/>
                  <c:pt idx="0">
                    <c:v>44.26</c:v>
                  </c:pt>
                  <c:pt idx="1">
                    <c:v>39.06</c:v>
                  </c:pt>
                  <c:pt idx="2">
                    <c:v>29.91</c:v>
                  </c:pt>
                  <c:pt idx="3">
                    <c:v>24.34</c:v>
                  </c:pt>
                </c:numCache>
              </c:numRef>
            </c:plus>
            <c:minus>
              <c:numLit>
                <c:formatCode>General</c:formatCode>
                <c:ptCount val="1"/>
                <c:pt idx="0">
                  <c:v>1</c:v>
                </c:pt>
              </c:numLit>
            </c:minus>
          </c:errBars>
          <c:cat>
            <c:numRef>
              <c:f>Sheet1!$C$30:$F$30</c:f>
              <c:numCache>
                <c:formatCode>General</c:formatCode>
                <c:ptCount val="4"/>
                <c:pt idx="0">
                  <c:v>1</c:v>
                </c:pt>
                <c:pt idx="1">
                  <c:v>2</c:v>
                </c:pt>
                <c:pt idx="2">
                  <c:v>3</c:v>
                </c:pt>
                <c:pt idx="3">
                  <c:v>4</c:v>
                </c:pt>
              </c:numCache>
            </c:numRef>
          </c:cat>
          <c:val>
            <c:numRef>
              <c:f>Sheet1!$C$33:$F$33</c:f>
              <c:numCache>
                <c:formatCode>General</c:formatCode>
                <c:ptCount val="4"/>
                <c:pt idx="0">
                  <c:v>277.37291666666658</c:v>
                </c:pt>
                <c:pt idx="1">
                  <c:v>242.26374999999999</c:v>
                </c:pt>
                <c:pt idx="2">
                  <c:v>193.0533333333334</c:v>
                </c:pt>
                <c:pt idx="3">
                  <c:v>172.5866666666667</c:v>
                </c:pt>
              </c:numCache>
            </c:numRef>
          </c:val>
          <c:extLst>
            <c:ext xmlns:c16="http://schemas.microsoft.com/office/drawing/2014/chart" uri="{C3380CC4-5D6E-409C-BE32-E72D297353CC}">
              <c16:uniqueId val="{00000002-3D25-C548-93E0-6E8C2D08CC18}"/>
            </c:ext>
          </c:extLst>
        </c:ser>
        <c:dLbls>
          <c:showLegendKey val="0"/>
          <c:showVal val="0"/>
          <c:showCatName val="0"/>
          <c:showSerName val="0"/>
          <c:showPercent val="0"/>
          <c:showBubbleSize val="0"/>
        </c:dLbls>
        <c:gapWidth val="150"/>
        <c:axId val="2127824696"/>
        <c:axId val="2127818856"/>
      </c:barChart>
      <c:catAx>
        <c:axId val="2127824696"/>
        <c:scaling>
          <c:orientation val="minMax"/>
        </c:scaling>
        <c:delete val="0"/>
        <c:axPos val="b"/>
        <c:title>
          <c:tx>
            <c:rich>
              <a:bodyPr/>
              <a:lstStyle/>
              <a:p>
                <a:pPr>
                  <a:defRPr/>
                </a:pPr>
                <a:r>
                  <a:rPr lang="en-US"/>
                  <a:t>Stack</a:t>
                </a:r>
                <a:r>
                  <a:rPr lang="en-US" baseline="0"/>
                  <a:t> of sheets</a:t>
                </a:r>
                <a:endParaRPr lang="en-US"/>
              </a:p>
            </c:rich>
          </c:tx>
          <c:overlay val="0"/>
        </c:title>
        <c:numFmt formatCode="General" sourceLinked="1"/>
        <c:majorTickMark val="none"/>
        <c:minorTickMark val="none"/>
        <c:tickLblPos val="nextTo"/>
        <c:crossAx val="2127818856"/>
        <c:crosses val="autoZero"/>
        <c:auto val="1"/>
        <c:lblAlgn val="ctr"/>
        <c:lblOffset val="100"/>
        <c:noMultiLvlLbl val="0"/>
      </c:catAx>
      <c:valAx>
        <c:axId val="2127818856"/>
        <c:scaling>
          <c:orientation val="minMax"/>
        </c:scaling>
        <c:delete val="0"/>
        <c:axPos val="l"/>
        <c:majorGridlines>
          <c:spPr>
            <a:ln>
              <a:solidFill>
                <a:srgbClr val="FFFFFF"/>
              </a:solidFill>
            </a:ln>
          </c:spPr>
        </c:majorGridlines>
        <c:title>
          <c:tx>
            <c:rich>
              <a:bodyPr/>
              <a:lstStyle/>
              <a:p>
                <a:pPr>
                  <a:defRPr/>
                </a:pPr>
                <a:r>
                  <a:rPr lang="en-US"/>
                  <a:t>Mean</a:t>
                </a:r>
                <a:r>
                  <a:rPr lang="en-US" baseline="0"/>
                  <a:t> reaction time (sec)</a:t>
                </a:r>
                <a:endParaRPr lang="en-US"/>
              </a:p>
            </c:rich>
          </c:tx>
          <c:layout>
            <c:manualLayout>
              <c:xMode val="edge"/>
              <c:yMode val="edge"/>
              <c:x val="0"/>
              <c:y val="0.210360216016346"/>
            </c:manualLayout>
          </c:layout>
          <c:overlay val="0"/>
        </c:title>
        <c:numFmt formatCode="General" sourceLinked="1"/>
        <c:majorTickMark val="out"/>
        <c:minorTickMark val="none"/>
        <c:tickLblPos val="nextTo"/>
        <c:crossAx val="2127824696"/>
        <c:crosses val="autoZero"/>
        <c:crossBetween val="between"/>
      </c:valAx>
      <c:spPr>
        <a:solidFill>
          <a:schemeClr val="bg1"/>
        </a:solidFill>
      </c:spPr>
    </c:plotArea>
    <c:plotVisOnly val="1"/>
    <c:dispBlanksAs val="gap"/>
    <c:showDLblsOverMax val="0"/>
  </c:chart>
  <c:spPr>
    <a:solidFill>
      <a:srgbClr val="FFFFFF"/>
    </a:solidFill>
  </c:spPr>
  <c:txPr>
    <a:bodyPr/>
    <a:lstStyle/>
    <a:p>
      <a:pPr>
        <a:defRPr sz="1200" b="1">
          <a:latin typeface="Times New Roman"/>
          <a:cs typeface="Times New Roman"/>
        </a:defRPr>
      </a:pPr>
      <a:endParaRPr lang="en-US"/>
    </a:p>
  </c:txPr>
  <c:externalData r:id="rId1">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a:pPr>
            <a:r>
              <a:rPr lang="en-US"/>
              <a:t>Training task mean accuracy</a:t>
            </a:r>
          </a:p>
        </c:rich>
      </c:tx>
      <c:layout>
        <c:manualLayout>
          <c:xMode val="edge"/>
          <c:yMode val="edge"/>
          <c:x val="0.25269635452056199"/>
          <c:y val="0"/>
        </c:manualLayout>
      </c:layout>
      <c:overlay val="0"/>
    </c:title>
    <c:autoTitleDeleted val="0"/>
    <c:plotArea>
      <c:layout>
        <c:manualLayout>
          <c:layoutTarget val="inner"/>
          <c:xMode val="edge"/>
          <c:yMode val="edge"/>
          <c:x val="0.23304431055538899"/>
          <c:y val="0.15816067775020301"/>
          <c:w val="0.68345707661850097"/>
          <c:h val="0.59207989415529905"/>
        </c:manualLayout>
      </c:layout>
      <c:barChart>
        <c:barDir val="col"/>
        <c:grouping val="clustered"/>
        <c:varyColors val="0"/>
        <c:ser>
          <c:idx val="0"/>
          <c:order val="0"/>
          <c:invertIfNegative val="0"/>
          <c:dPt>
            <c:idx val="0"/>
            <c:invertIfNegative val="0"/>
            <c:bubble3D val="0"/>
            <c:spPr>
              <a:pattFill prst="pct75">
                <a:fgClr>
                  <a:srgbClr val="CC3366"/>
                </a:fgClr>
                <a:bgClr>
                  <a:prstClr val="white"/>
                </a:bgClr>
              </a:pattFill>
              <a:ln>
                <a:solidFill>
                  <a:srgbClr val="990033"/>
                </a:solidFill>
              </a:ln>
            </c:spPr>
            <c:extLst>
              <c:ext xmlns:c16="http://schemas.microsoft.com/office/drawing/2014/chart" uri="{C3380CC4-5D6E-409C-BE32-E72D297353CC}">
                <c16:uniqueId val="{00000001-9522-3546-8FE7-5661AFA97E67}"/>
              </c:ext>
            </c:extLst>
          </c:dPt>
          <c:dPt>
            <c:idx val="1"/>
            <c:invertIfNegative val="0"/>
            <c:bubble3D val="0"/>
            <c:spPr>
              <a:pattFill prst="dkDnDiag">
                <a:fgClr>
                  <a:srgbClr val="000099"/>
                </a:fgClr>
                <a:bgClr>
                  <a:srgbClr val="33CCFF"/>
                </a:bgClr>
              </a:pattFill>
              <a:ln>
                <a:solidFill>
                  <a:srgbClr val="000099"/>
                </a:solidFill>
              </a:ln>
            </c:spPr>
            <c:extLst>
              <c:ext xmlns:c16="http://schemas.microsoft.com/office/drawing/2014/chart" uri="{C3380CC4-5D6E-409C-BE32-E72D297353CC}">
                <c16:uniqueId val="{00000003-9522-3546-8FE7-5661AFA97E67}"/>
              </c:ext>
            </c:extLst>
          </c:dPt>
          <c:dPt>
            <c:idx val="2"/>
            <c:invertIfNegative val="0"/>
            <c:bubble3D val="0"/>
            <c:spPr>
              <a:gradFill flip="none" rotWithShape="1">
                <a:gsLst>
                  <a:gs pos="50000">
                    <a:srgbClr val="339900"/>
                  </a:gs>
                  <a:gs pos="100000">
                    <a:srgbClr val="FFFFFF"/>
                  </a:gs>
                </a:gsLst>
                <a:path path="circle">
                  <a:fillToRect l="100000" t="100000"/>
                </a:path>
                <a:tileRect r="-100000" b="-100000"/>
              </a:gradFill>
              <a:ln>
                <a:solidFill>
                  <a:srgbClr val="0C5812"/>
                </a:solidFill>
              </a:ln>
            </c:spPr>
            <c:extLst>
              <c:ext xmlns:c16="http://schemas.microsoft.com/office/drawing/2014/chart" uri="{C3380CC4-5D6E-409C-BE32-E72D297353CC}">
                <c16:uniqueId val="{00000005-9522-3546-8FE7-5661AFA97E67}"/>
              </c:ext>
            </c:extLst>
          </c:dPt>
          <c:cat>
            <c:strRef>
              <c:f>Numbr.Training.data!$K$12:$K$14</c:f>
              <c:strCache>
                <c:ptCount val="3"/>
                <c:pt idx="0">
                  <c:v>Non.Symbolic.Addition</c:v>
                </c:pt>
                <c:pt idx="1">
                  <c:v>Line.Addition</c:v>
                </c:pt>
                <c:pt idx="2">
                  <c:v>Color.Comparison</c:v>
                </c:pt>
              </c:strCache>
            </c:strRef>
          </c:cat>
          <c:val>
            <c:numRef>
              <c:f>Numbr.Training.data!$L$12:$L$14</c:f>
              <c:numCache>
                <c:formatCode>General</c:formatCode>
                <c:ptCount val="3"/>
                <c:pt idx="0">
                  <c:v>44.125</c:v>
                </c:pt>
                <c:pt idx="1">
                  <c:v>43.833333333333343</c:v>
                </c:pt>
                <c:pt idx="2">
                  <c:v>50.291666666665982</c:v>
                </c:pt>
              </c:numCache>
            </c:numRef>
          </c:val>
          <c:extLst>
            <c:ext xmlns:c16="http://schemas.microsoft.com/office/drawing/2014/chart" uri="{C3380CC4-5D6E-409C-BE32-E72D297353CC}">
              <c16:uniqueId val="{00000006-9522-3546-8FE7-5661AFA97E67}"/>
            </c:ext>
          </c:extLst>
        </c:ser>
        <c:dLbls>
          <c:showLegendKey val="0"/>
          <c:showVal val="0"/>
          <c:showCatName val="0"/>
          <c:showSerName val="0"/>
          <c:showPercent val="0"/>
          <c:showBubbleSize val="0"/>
        </c:dLbls>
        <c:gapWidth val="150"/>
        <c:axId val="2127807816"/>
        <c:axId val="2127793288"/>
      </c:barChart>
      <c:catAx>
        <c:axId val="2127807816"/>
        <c:scaling>
          <c:orientation val="minMax"/>
        </c:scaling>
        <c:delete val="0"/>
        <c:axPos val="b"/>
        <c:numFmt formatCode="General" sourceLinked="0"/>
        <c:majorTickMark val="none"/>
        <c:minorTickMark val="none"/>
        <c:tickLblPos val="nextTo"/>
        <c:crossAx val="2127793288"/>
        <c:crosses val="autoZero"/>
        <c:auto val="1"/>
        <c:lblAlgn val="ctr"/>
        <c:lblOffset val="100"/>
        <c:noMultiLvlLbl val="0"/>
      </c:catAx>
      <c:valAx>
        <c:axId val="2127793288"/>
        <c:scaling>
          <c:orientation val="minMax"/>
          <c:max val="60"/>
        </c:scaling>
        <c:delete val="0"/>
        <c:axPos val="l"/>
        <c:majorGridlines>
          <c:spPr>
            <a:ln>
              <a:solidFill>
                <a:srgbClr val="FFFFFF"/>
              </a:solidFill>
            </a:ln>
          </c:spPr>
        </c:majorGridlines>
        <c:title>
          <c:tx>
            <c:rich>
              <a:bodyPr/>
              <a:lstStyle/>
              <a:p>
                <a:pPr>
                  <a:defRPr/>
                </a:pPr>
                <a:r>
                  <a:rPr lang="en-US"/>
                  <a:t>Mean accuracy on 60 trials</a:t>
                </a:r>
              </a:p>
            </c:rich>
          </c:tx>
          <c:layout>
            <c:manualLayout>
              <c:xMode val="edge"/>
              <c:yMode val="edge"/>
              <c:x val="8.0273236009183097E-2"/>
              <c:y val="0.14976997371227299"/>
            </c:manualLayout>
          </c:layout>
          <c:overlay val="0"/>
        </c:title>
        <c:numFmt formatCode="General" sourceLinked="1"/>
        <c:majorTickMark val="out"/>
        <c:minorTickMark val="none"/>
        <c:tickLblPos val="nextTo"/>
        <c:crossAx val="2127807816"/>
        <c:crosses val="autoZero"/>
        <c:crossBetween val="between"/>
      </c:valAx>
      <c:spPr>
        <a:solidFill>
          <a:schemeClr val="bg1"/>
        </a:solidFill>
      </c:spPr>
    </c:plotArea>
    <c:plotVisOnly val="1"/>
    <c:dispBlanksAs val="gap"/>
    <c:showDLblsOverMax val="0"/>
  </c:chart>
  <c:txPr>
    <a:bodyPr/>
    <a:lstStyle/>
    <a:p>
      <a:pPr>
        <a:defRPr sz="1200" b="1">
          <a:latin typeface="Times New Roman"/>
          <a:cs typeface="Times New Roman"/>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a:pPr>
            <a:r>
              <a:rPr lang="en-US" dirty="0"/>
              <a:t>Mean</a:t>
            </a:r>
            <a:r>
              <a:rPr lang="en-US" baseline="0" dirty="0"/>
              <a:t> accuracy on symbolic addition</a:t>
            </a:r>
            <a:endParaRPr lang="en-US" dirty="0"/>
          </a:p>
        </c:rich>
      </c:tx>
      <c:overlay val="0"/>
    </c:title>
    <c:autoTitleDeleted val="0"/>
    <c:plotArea>
      <c:layout>
        <c:manualLayout>
          <c:layoutTarget val="inner"/>
          <c:xMode val="edge"/>
          <c:yMode val="edge"/>
          <c:x val="0.177599492371146"/>
          <c:y val="0.208484450807285"/>
          <c:w val="0.46794912174439701"/>
          <c:h val="0.51410840690368298"/>
        </c:manualLayout>
      </c:layout>
      <c:barChart>
        <c:barDir val="col"/>
        <c:grouping val="clustered"/>
        <c:varyColors val="0"/>
        <c:ser>
          <c:idx val="0"/>
          <c:order val="0"/>
          <c:tx>
            <c:strRef>
              <c:f>Acc!$C$30</c:f>
              <c:strCache>
                <c:ptCount val="1"/>
                <c:pt idx="0">
                  <c:v>Non-symbolic addition, N=24</c:v>
                </c:pt>
              </c:strCache>
            </c:strRef>
          </c:tx>
          <c:spPr>
            <a:pattFill prst="pct90">
              <a:fgClr>
                <a:schemeClr val="accent1"/>
              </a:fgClr>
              <a:bgClr>
                <a:prstClr val="white"/>
              </a:bgClr>
            </a:pattFill>
            <a:ln>
              <a:solidFill>
                <a:schemeClr val="accent1"/>
              </a:solidFill>
            </a:ln>
          </c:spPr>
          <c:invertIfNegative val="0"/>
          <c:cat>
            <c:numRef>
              <c:f>Acc!$D$29:$G$29</c:f>
              <c:numCache>
                <c:formatCode>General</c:formatCode>
                <c:ptCount val="4"/>
                <c:pt idx="0">
                  <c:v>1</c:v>
                </c:pt>
                <c:pt idx="1">
                  <c:v>2</c:v>
                </c:pt>
                <c:pt idx="2">
                  <c:v>3</c:v>
                </c:pt>
                <c:pt idx="3">
                  <c:v>4</c:v>
                </c:pt>
              </c:numCache>
            </c:numRef>
          </c:cat>
          <c:val>
            <c:numRef>
              <c:f>Acc!$D$30:$G$30</c:f>
              <c:numCache>
                <c:formatCode>General</c:formatCode>
                <c:ptCount val="4"/>
                <c:pt idx="0">
                  <c:v>9.3333333000000014</c:v>
                </c:pt>
                <c:pt idx="1">
                  <c:v>8.375</c:v>
                </c:pt>
                <c:pt idx="2">
                  <c:v>8</c:v>
                </c:pt>
                <c:pt idx="3">
                  <c:v>6.3157894699999746</c:v>
                </c:pt>
              </c:numCache>
            </c:numRef>
          </c:val>
          <c:extLst>
            <c:ext xmlns:c16="http://schemas.microsoft.com/office/drawing/2014/chart" uri="{C3380CC4-5D6E-409C-BE32-E72D297353CC}">
              <c16:uniqueId val="{00000000-BF0B-40DF-811A-EE1E77F6C343}"/>
            </c:ext>
          </c:extLst>
        </c:ser>
        <c:ser>
          <c:idx val="1"/>
          <c:order val="1"/>
          <c:tx>
            <c:strRef>
              <c:f>Acc!$C$31</c:f>
              <c:strCache>
                <c:ptCount val="1"/>
                <c:pt idx="0">
                  <c:v>Brightness comparison, N=24</c:v>
                </c:pt>
              </c:strCache>
            </c:strRef>
          </c:tx>
          <c:spPr>
            <a:gradFill flip="none" rotWithShape="1">
              <a:gsLst>
                <a:gs pos="15000">
                  <a:srgbClr val="0C5812"/>
                </a:gs>
                <a:gs pos="100000">
                  <a:srgbClr val="FFFFFF"/>
                </a:gs>
              </a:gsLst>
              <a:path path="shape">
                <a:fillToRect l="50000" t="50000" r="50000" b="50000"/>
              </a:path>
              <a:tileRect/>
            </a:gradFill>
            <a:ln>
              <a:solidFill>
                <a:srgbClr val="0C5812"/>
              </a:solidFill>
            </a:ln>
          </c:spPr>
          <c:invertIfNegative val="0"/>
          <c:cat>
            <c:numRef>
              <c:f>Acc!$D$29:$G$29</c:f>
              <c:numCache>
                <c:formatCode>General</c:formatCode>
                <c:ptCount val="4"/>
                <c:pt idx="0">
                  <c:v>1</c:v>
                </c:pt>
                <c:pt idx="1">
                  <c:v>2</c:v>
                </c:pt>
                <c:pt idx="2">
                  <c:v>3</c:v>
                </c:pt>
                <c:pt idx="3">
                  <c:v>4</c:v>
                </c:pt>
              </c:numCache>
            </c:numRef>
          </c:cat>
          <c:val>
            <c:numRef>
              <c:f>Acc!$D$31:$G$31</c:f>
              <c:numCache>
                <c:formatCode>General</c:formatCode>
                <c:ptCount val="4"/>
                <c:pt idx="0">
                  <c:v>9.2916666699999997</c:v>
                </c:pt>
                <c:pt idx="1">
                  <c:v>8.9166666699999997</c:v>
                </c:pt>
                <c:pt idx="2">
                  <c:v>7.7727272699999981</c:v>
                </c:pt>
                <c:pt idx="3">
                  <c:v>5.7894736800000004</c:v>
                </c:pt>
              </c:numCache>
            </c:numRef>
          </c:val>
          <c:extLst>
            <c:ext xmlns:c16="http://schemas.microsoft.com/office/drawing/2014/chart" uri="{C3380CC4-5D6E-409C-BE32-E72D297353CC}">
              <c16:uniqueId val="{00000001-BF0B-40DF-811A-EE1E77F6C343}"/>
            </c:ext>
          </c:extLst>
        </c:ser>
        <c:dLbls>
          <c:showLegendKey val="0"/>
          <c:showVal val="0"/>
          <c:showCatName val="0"/>
          <c:showSerName val="0"/>
          <c:showPercent val="0"/>
          <c:showBubbleSize val="0"/>
        </c:dLbls>
        <c:gapWidth val="150"/>
        <c:axId val="48926720"/>
        <c:axId val="48928640"/>
      </c:barChart>
      <c:catAx>
        <c:axId val="48926720"/>
        <c:scaling>
          <c:orientation val="minMax"/>
        </c:scaling>
        <c:delete val="0"/>
        <c:axPos val="b"/>
        <c:title>
          <c:tx>
            <c:rich>
              <a:bodyPr/>
              <a:lstStyle/>
              <a:p>
                <a:pPr>
                  <a:defRPr/>
                </a:pPr>
                <a:r>
                  <a:rPr lang="en-US" dirty="0"/>
                  <a:t>4 sets of symbolic addition</a:t>
                </a:r>
              </a:p>
            </c:rich>
          </c:tx>
          <c:overlay val="0"/>
        </c:title>
        <c:numFmt formatCode="General" sourceLinked="1"/>
        <c:majorTickMark val="none"/>
        <c:minorTickMark val="none"/>
        <c:tickLblPos val="nextTo"/>
        <c:crossAx val="48928640"/>
        <c:crosses val="autoZero"/>
        <c:auto val="1"/>
        <c:lblAlgn val="ctr"/>
        <c:lblOffset val="100"/>
        <c:noMultiLvlLbl val="0"/>
      </c:catAx>
      <c:valAx>
        <c:axId val="48928640"/>
        <c:scaling>
          <c:orientation val="minMax"/>
          <c:max val="10"/>
        </c:scaling>
        <c:delete val="0"/>
        <c:axPos val="l"/>
        <c:majorGridlines>
          <c:spPr>
            <a:ln>
              <a:solidFill>
                <a:srgbClr val="FFFFFF"/>
              </a:solidFill>
            </a:ln>
          </c:spPr>
        </c:majorGridlines>
        <c:title>
          <c:tx>
            <c:rich>
              <a:bodyPr/>
              <a:lstStyle/>
              <a:p>
                <a:pPr>
                  <a:defRPr/>
                </a:pPr>
                <a:r>
                  <a:rPr lang="en-US"/>
                  <a:t>Mean accuracy</a:t>
                </a:r>
              </a:p>
            </c:rich>
          </c:tx>
          <c:layout>
            <c:manualLayout>
              <c:xMode val="edge"/>
              <c:yMode val="edge"/>
              <c:x val="3.2234432234432203E-2"/>
              <c:y val="0.27361926350115301"/>
            </c:manualLayout>
          </c:layout>
          <c:overlay val="0"/>
        </c:title>
        <c:numFmt formatCode="General" sourceLinked="1"/>
        <c:majorTickMark val="out"/>
        <c:minorTickMark val="none"/>
        <c:tickLblPos val="nextTo"/>
        <c:crossAx val="48926720"/>
        <c:crosses val="autoZero"/>
        <c:crossBetween val="between"/>
        <c:majorUnit val="1"/>
      </c:valAx>
      <c:spPr>
        <a:solidFill>
          <a:schemeClr val="bg1"/>
        </a:solidFill>
      </c:spPr>
    </c:plotArea>
    <c:legend>
      <c:legendPos val="r"/>
      <c:layout>
        <c:manualLayout>
          <c:xMode val="edge"/>
          <c:yMode val="edge"/>
          <c:x val="0.61917498774191704"/>
          <c:y val="0.312301360057265"/>
          <c:w val="0.38082501225808302"/>
          <c:h val="0.39196214109599897"/>
        </c:manualLayout>
      </c:layout>
      <c:overlay val="0"/>
    </c:legend>
    <c:plotVisOnly val="1"/>
    <c:dispBlanksAs val="gap"/>
    <c:showDLblsOverMax val="0"/>
  </c:chart>
  <c:txPr>
    <a:bodyPr/>
    <a:lstStyle/>
    <a:p>
      <a:pPr>
        <a:defRPr sz="1200" b="1">
          <a:latin typeface="Times New Roman"/>
          <a:cs typeface="Times New Roman"/>
        </a:defRPr>
      </a:pPr>
      <a:endParaRPr lang="en-US"/>
    </a:p>
  </c:txPr>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a:pPr>
            <a:r>
              <a:rPr lang="en-US"/>
              <a:t>Training Task's mean  reaction time</a:t>
            </a:r>
          </a:p>
        </c:rich>
      </c:tx>
      <c:layout>
        <c:manualLayout>
          <c:xMode val="edge"/>
          <c:yMode val="edge"/>
          <c:x val="0.16946057977033599"/>
          <c:y val="0"/>
        </c:manualLayout>
      </c:layout>
      <c:overlay val="0"/>
    </c:title>
    <c:autoTitleDeleted val="0"/>
    <c:plotArea>
      <c:layout>
        <c:manualLayout>
          <c:layoutTarget val="inner"/>
          <c:xMode val="edge"/>
          <c:yMode val="edge"/>
          <c:x val="0.197517040089672"/>
          <c:y val="0.145865376235882"/>
          <c:w val="0.745436576494235"/>
          <c:h val="0.59177564131022797"/>
        </c:manualLayout>
      </c:layout>
      <c:barChart>
        <c:barDir val="col"/>
        <c:grouping val="clustered"/>
        <c:varyColors val="0"/>
        <c:ser>
          <c:idx val="0"/>
          <c:order val="0"/>
          <c:spPr>
            <a:ln>
              <a:solidFill>
                <a:srgbClr val="900101"/>
              </a:solidFill>
            </a:ln>
          </c:spPr>
          <c:invertIfNegative val="0"/>
          <c:dPt>
            <c:idx val="0"/>
            <c:invertIfNegative val="0"/>
            <c:bubble3D val="0"/>
            <c:spPr>
              <a:pattFill prst="pct75">
                <a:fgClr>
                  <a:srgbClr val="CC3366"/>
                </a:fgClr>
                <a:bgClr>
                  <a:prstClr val="white"/>
                </a:bgClr>
              </a:pattFill>
              <a:ln>
                <a:solidFill>
                  <a:srgbClr val="CC3366"/>
                </a:solidFill>
              </a:ln>
            </c:spPr>
            <c:extLst>
              <c:ext xmlns:c16="http://schemas.microsoft.com/office/drawing/2014/chart" uri="{C3380CC4-5D6E-409C-BE32-E72D297353CC}">
                <c16:uniqueId val="{00000001-C831-F642-847F-5F3EC9BE1C65}"/>
              </c:ext>
            </c:extLst>
          </c:dPt>
          <c:dPt>
            <c:idx val="1"/>
            <c:invertIfNegative val="0"/>
            <c:bubble3D val="0"/>
            <c:spPr>
              <a:pattFill prst="dkDnDiag">
                <a:fgClr>
                  <a:srgbClr val="000099"/>
                </a:fgClr>
                <a:bgClr>
                  <a:srgbClr val="33CCFF"/>
                </a:bgClr>
              </a:pattFill>
              <a:ln>
                <a:solidFill>
                  <a:srgbClr val="000099"/>
                </a:solidFill>
              </a:ln>
            </c:spPr>
            <c:extLst>
              <c:ext xmlns:c16="http://schemas.microsoft.com/office/drawing/2014/chart" uri="{C3380CC4-5D6E-409C-BE32-E72D297353CC}">
                <c16:uniqueId val="{00000003-C831-F642-847F-5F3EC9BE1C65}"/>
              </c:ext>
            </c:extLst>
          </c:dPt>
          <c:dPt>
            <c:idx val="2"/>
            <c:invertIfNegative val="0"/>
            <c:bubble3D val="0"/>
            <c:spPr>
              <a:gradFill flip="none" rotWithShape="1">
                <a:gsLst>
                  <a:gs pos="50000">
                    <a:srgbClr val="339900"/>
                  </a:gs>
                  <a:gs pos="100000">
                    <a:srgbClr val="FFFFFF"/>
                  </a:gs>
                </a:gsLst>
                <a:path path="circle">
                  <a:fillToRect l="100000" t="100000"/>
                </a:path>
                <a:tileRect r="-100000" b="-100000"/>
              </a:gradFill>
              <a:ln>
                <a:solidFill>
                  <a:srgbClr val="0C5812"/>
                </a:solidFill>
              </a:ln>
            </c:spPr>
            <c:extLst>
              <c:ext xmlns:c16="http://schemas.microsoft.com/office/drawing/2014/chart" uri="{C3380CC4-5D6E-409C-BE32-E72D297353CC}">
                <c16:uniqueId val="{00000005-C831-F642-847F-5F3EC9BE1C65}"/>
              </c:ext>
            </c:extLst>
          </c:dPt>
          <c:cat>
            <c:strRef>
              <c:f>Numbr.Training.data!$K$2:$K$4</c:f>
              <c:strCache>
                <c:ptCount val="3"/>
                <c:pt idx="0">
                  <c:v>Non.Symbolic.Addition</c:v>
                </c:pt>
                <c:pt idx="1">
                  <c:v>Line.Addition</c:v>
                </c:pt>
                <c:pt idx="2">
                  <c:v>Color.Comparison</c:v>
                </c:pt>
              </c:strCache>
            </c:strRef>
          </c:cat>
          <c:val>
            <c:numRef>
              <c:f>Numbr.Training.data!$L$2:$L$4</c:f>
              <c:numCache>
                <c:formatCode>General</c:formatCode>
                <c:ptCount val="3"/>
                <c:pt idx="0">
                  <c:v>1896.164865628758</c:v>
                </c:pt>
                <c:pt idx="1">
                  <c:v>1945.8103699287949</c:v>
                </c:pt>
                <c:pt idx="2">
                  <c:v>1983.5317256927849</c:v>
                </c:pt>
              </c:numCache>
            </c:numRef>
          </c:val>
          <c:extLst>
            <c:ext xmlns:c16="http://schemas.microsoft.com/office/drawing/2014/chart" uri="{C3380CC4-5D6E-409C-BE32-E72D297353CC}">
              <c16:uniqueId val="{00000006-C831-F642-847F-5F3EC9BE1C65}"/>
            </c:ext>
          </c:extLst>
        </c:ser>
        <c:dLbls>
          <c:showLegendKey val="0"/>
          <c:showVal val="0"/>
          <c:showCatName val="0"/>
          <c:showSerName val="0"/>
          <c:showPercent val="0"/>
          <c:showBubbleSize val="0"/>
        </c:dLbls>
        <c:gapWidth val="150"/>
        <c:axId val="2127767000"/>
        <c:axId val="2127764040"/>
      </c:barChart>
      <c:catAx>
        <c:axId val="2127767000"/>
        <c:scaling>
          <c:orientation val="minMax"/>
        </c:scaling>
        <c:delete val="0"/>
        <c:axPos val="b"/>
        <c:numFmt formatCode="General" sourceLinked="0"/>
        <c:majorTickMark val="none"/>
        <c:minorTickMark val="none"/>
        <c:tickLblPos val="nextTo"/>
        <c:crossAx val="2127764040"/>
        <c:crosses val="autoZero"/>
        <c:auto val="1"/>
        <c:lblAlgn val="ctr"/>
        <c:lblOffset val="100"/>
        <c:noMultiLvlLbl val="0"/>
      </c:catAx>
      <c:valAx>
        <c:axId val="2127764040"/>
        <c:scaling>
          <c:orientation val="minMax"/>
          <c:max val="2500"/>
          <c:min val="500"/>
        </c:scaling>
        <c:delete val="0"/>
        <c:axPos val="l"/>
        <c:majorGridlines>
          <c:spPr>
            <a:ln>
              <a:solidFill>
                <a:srgbClr val="FFFFFF"/>
              </a:solidFill>
            </a:ln>
          </c:spPr>
        </c:majorGridlines>
        <c:title>
          <c:tx>
            <c:rich>
              <a:bodyPr/>
              <a:lstStyle/>
              <a:p>
                <a:pPr>
                  <a:defRPr/>
                </a:pPr>
                <a:r>
                  <a:rPr lang="en-US"/>
                  <a:t>Mean RT (msec)</a:t>
                </a:r>
              </a:p>
            </c:rich>
          </c:tx>
          <c:layout>
            <c:manualLayout>
              <c:xMode val="edge"/>
              <c:yMode val="edge"/>
              <c:x val="0"/>
              <c:y val="0.32618283164824002"/>
            </c:manualLayout>
          </c:layout>
          <c:overlay val="0"/>
        </c:title>
        <c:numFmt formatCode="General" sourceLinked="1"/>
        <c:majorTickMark val="out"/>
        <c:minorTickMark val="none"/>
        <c:tickLblPos val="nextTo"/>
        <c:crossAx val="2127767000"/>
        <c:crosses val="autoZero"/>
        <c:crossBetween val="between"/>
        <c:majorUnit val="200"/>
        <c:minorUnit val="50"/>
      </c:valAx>
      <c:spPr>
        <a:solidFill>
          <a:srgbClr val="FFFFFF"/>
        </a:solidFill>
      </c:spPr>
    </c:plotArea>
    <c:plotVisOnly val="1"/>
    <c:dispBlanksAs val="gap"/>
    <c:showDLblsOverMax val="0"/>
  </c:chart>
  <c:txPr>
    <a:bodyPr/>
    <a:lstStyle/>
    <a:p>
      <a:pPr>
        <a:defRPr sz="1200" b="1">
          <a:latin typeface="Times New Roman"/>
          <a:cs typeface="Times New Roman"/>
        </a:defRPr>
      </a:pPr>
      <a:endParaRPr lang="en-US"/>
    </a:p>
  </c:txPr>
  <c:externalData r:id="rId1">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manualLayout>
          <c:layoutTarget val="inner"/>
          <c:xMode val="edge"/>
          <c:yMode val="edge"/>
          <c:x val="9.8950602731544796E-2"/>
          <c:y val="0.84540952216074705"/>
          <c:w val="4.5929549639375997E-2"/>
          <c:h val="1.7357129887514901E-2"/>
        </c:manualLayout>
      </c:layout>
      <c:barChart>
        <c:barDir val="col"/>
        <c:grouping val="clustered"/>
        <c:varyColors val="0"/>
        <c:ser>
          <c:idx val="0"/>
          <c:order val="0"/>
          <c:tx>
            <c:strRef>
              <c:f>'M.%Err'!$B$31</c:f>
              <c:strCache>
                <c:ptCount val="1"/>
                <c:pt idx="0">
                  <c:v>Non.Symbolic.     Addition</c:v>
                </c:pt>
              </c:strCache>
            </c:strRef>
          </c:tx>
          <c:spPr>
            <a:pattFill prst="pct75">
              <a:fgClr>
                <a:srgbClr val="CC3366"/>
              </a:fgClr>
              <a:bgClr>
                <a:schemeClr val="bg1"/>
              </a:bgClr>
            </a:pattFill>
            <a:ln>
              <a:solidFill>
                <a:srgbClr val="990033"/>
              </a:solidFill>
            </a:ln>
          </c:spPr>
          <c:invertIfNegative val="0"/>
          <c:errBars>
            <c:errBarType val="both"/>
            <c:errValType val="cust"/>
            <c:noEndCap val="0"/>
            <c:plus>
              <c:numRef>
                <c:f>'M.%Err'!$I$31:$L$31</c:f>
                <c:numCache>
                  <c:formatCode>General</c:formatCode>
                  <c:ptCount val="4"/>
                  <c:pt idx="0">
                    <c:v>1.44</c:v>
                  </c:pt>
                  <c:pt idx="1">
                    <c:v>1</c:v>
                  </c:pt>
                  <c:pt idx="2">
                    <c:v>1.05</c:v>
                  </c:pt>
                  <c:pt idx="3">
                    <c:v>0.61</c:v>
                  </c:pt>
                </c:numCache>
              </c:numRef>
            </c:plus>
            <c:minus>
              <c:numLit>
                <c:formatCode>General</c:formatCode>
                <c:ptCount val="1"/>
                <c:pt idx="0">
                  <c:v>1</c:v>
                </c:pt>
              </c:numLit>
            </c:minus>
          </c:errBars>
          <c:cat>
            <c:numRef>
              <c:f>'M.%Err'!$C$30:$F$30</c:f>
              <c:numCache>
                <c:formatCode>General</c:formatCode>
                <c:ptCount val="4"/>
                <c:pt idx="0">
                  <c:v>1</c:v>
                </c:pt>
                <c:pt idx="1">
                  <c:v>2</c:v>
                </c:pt>
                <c:pt idx="2">
                  <c:v>3</c:v>
                </c:pt>
                <c:pt idx="3">
                  <c:v>4</c:v>
                </c:pt>
              </c:numCache>
            </c:numRef>
          </c:cat>
          <c:val>
            <c:numRef>
              <c:f>'M.%Err'!$C$31:$F$31</c:f>
              <c:numCache>
                <c:formatCode>General</c:formatCode>
                <c:ptCount val="4"/>
                <c:pt idx="0">
                  <c:v>9.3170289855072443</c:v>
                </c:pt>
                <c:pt idx="1">
                  <c:v>8.6259057971014474</c:v>
                </c:pt>
                <c:pt idx="2">
                  <c:v>9.0516304347826093</c:v>
                </c:pt>
                <c:pt idx="3">
                  <c:v>8.35024154589372</c:v>
                </c:pt>
              </c:numCache>
            </c:numRef>
          </c:val>
          <c:extLst>
            <c:ext xmlns:c16="http://schemas.microsoft.com/office/drawing/2014/chart" uri="{C3380CC4-5D6E-409C-BE32-E72D297353CC}">
              <c16:uniqueId val="{00000000-BA15-2A41-998E-78369D19BEEE}"/>
            </c:ext>
          </c:extLst>
        </c:ser>
        <c:ser>
          <c:idx val="1"/>
          <c:order val="1"/>
          <c:tx>
            <c:strRef>
              <c:f>'M.%Err'!$B$32</c:f>
              <c:strCache>
                <c:ptCount val="1"/>
                <c:pt idx="0">
                  <c:v>Line.Addition</c:v>
                </c:pt>
              </c:strCache>
            </c:strRef>
          </c:tx>
          <c:spPr>
            <a:pattFill prst="dkDnDiag">
              <a:fgClr>
                <a:srgbClr val="000099"/>
              </a:fgClr>
              <a:bgClr>
                <a:srgbClr val="33CCFF"/>
              </a:bgClr>
            </a:pattFill>
            <a:ln>
              <a:solidFill>
                <a:srgbClr val="000099"/>
              </a:solidFill>
            </a:ln>
          </c:spPr>
          <c:invertIfNegative val="0"/>
          <c:errBars>
            <c:errBarType val="both"/>
            <c:errValType val="cust"/>
            <c:noEndCap val="0"/>
            <c:plus>
              <c:numRef>
                <c:f>'M.%Err'!$I$32:$L$32</c:f>
                <c:numCache>
                  <c:formatCode>General</c:formatCode>
                  <c:ptCount val="4"/>
                  <c:pt idx="0">
                    <c:v>1.76</c:v>
                  </c:pt>
                  <c:pt idx="1">
                    <c:v>1.43</c:v>
                  </c:pt>
                  <c:pt idx="2">
                    <c:v>1.49</c:v>
                  </c:pt>
                  <c:pt idx="3">
                    <c:v>1.42</c:v>
                  </c:pt>
                </c:numCache>
              </c:numRef>
            </c:plus>
            <c:minus>
              <c:numLit>
                <c:formatCode>General</c:formatCode>
                <c:ptCount val="1"/>
                <c:pt idx="0">
                  <c:v>1</c:v>
                </c:pt>
              </c:numLit>
            </c:minus>
          </c:errBars>
          <c:cat>
            <c:numRef>
              <c:f>'M.%Err'!$C$30:$F$30</c:f>
              <c:numCache>
                <c:formatCode>General</c:formatCode>
                <c:ptCount val="4"/>
                <c:pt idx="0">
                  <c:v>1</c:v>
                </c:pt>
                <c:pt idx="1">
                  <c:v>2</c:v>
                </c:pt>
                <c:pt idx="2">
                  <c:v>3</c:v>
                </c:pt>
                <c:pt idx="3">
                  <c:v>4</c:v>
                </c:pt>
              </c:numCache>
            </c:numRef>
          </c:cat>
          <c:val>
            <c:numRef>
              <c:f>'M.%Err'!$C$32:$F$32</c:f>
              <c:numCache>
                <c:formatCode>General</c:formatCode>
                <c:ptCount val="4"/>
                <c:pt idx="0">
                  <c:v>16.531099033816421</c:v>
                </c:pt>
                <c:pt idx="1">
                  <c:v>13.815821256038641</c:v>
                </c:pt>
                <c:pt idx="2">
                  <c:v>14.3233695652174</c:v>
                </c:pt>
                <c:pt idx="3">
                  <c:v>12.68508454106281</c:v>
                </c:pt>
              </c:numCache>
            </c:numRef>
          </c:val>
          <c:extLst>
            <c:ext xmlns:c16="http://schemas.microsoft.com/office/drawing/2014/chart" uri="{C3380CC4-5D6E-409C-BE32-E72D297353CC}">
              <c16:uniqueId val="{00000001-BA15-2A41-998E-78369D19BEEE}"/>
            </c:ext>
          </c:extLst>
        </c:ser>
        <c:ser>
          <c:idx val="2"/>
          <c:order val="2"/>
          <c:tx>
            <c:strRef>
              <c:f>'M.%Err'!$B$33</c:f>
              <c:strCache>
                <c:ptCount val="1"/>
                <c:pt idx="0">
                  <c:v>Color.Comparison</c:v>
                </c:pt>
              </c:strCache>
            </c:strRef>
          </c:tx>
          <c:spPr>
            <a:gradFill flip="none" rotWithShape="1">
              <a:gsLst>
                <a:gs pos="63000">
                  <a:srgbClr val="339900"/>
                </a:gs>
                <a:gs pos="100000">
                  <a:srgbClr val="FFFFFF"/>
                </a:gs>
              </a:gsLst>
              <a:path path="rect">
                <a:fillToRect l="100000" t="100000"/>
              </a:path>
              <a:tileRect r="-100000" b="-100000"/>
            </a:gradFill>
            <a:ln>
              <a:solidFill>
                <a:srgbClr val="003300"/>
              </a:solidFill>
            </a:ln>
          </c:spPr>
          <c:invertIfNegative val="0"/>
          <c:errBars>
            <c:errBarType val="both"/>
            <c:errValType val="cust"/>
            <c:noEndCap val="0"/>
            <c:plus>
              <c:numRef>
                <c:f>'M.%Err'!$I$33:$L$33</c:f>
                <c:numCache>
                  <c:formatCode>General</c:formatCode>
                  <c:ptCount val="4"/>
                  <c:pt idx="0">
                    <c:v>1.55</c:v>
                  </c:pt>
                  <c:pt idx="1">
                    <c:v>1.5</c:v>
                  </c:pt>
                  <c:pt idx="2">
                    <c:v>1.49</c:v>
                  </c:pt>
                  <c:pt idx="3">
                    <c:v>1.8</c:v>
                  </c:pt>
                </c:numCache>
              </c:numRef>
            </c:plus>
            <c:minus>
              <c:numLit>
                <c:formatCode>General</c:formatCode>
                <c:ptCount val="1"/>
                <c:pt idx="0">
                  <c:v>1</c:v>
                </c:pt>
              </c:numLit>
            </c:minus>
          </c:errBars>
          <c:cat>
            <c:numRef>
              <c:f>'M.%Err'!$C$30:$F$30</c:f>
              <c:numCache>
                <c:formatCode>General</c:formatCode>
                <c:ptCount val="4"/>
                <c:pt idx="0">
                  <c:v>1</c:v>
                </c:pt>
                <c:pt idx="1">
                  <c:v>2</c:v>
                </c:pt>
                <c:pt idx="2">
                  <c:v>3</c:v>
                </c:pt>
                <c:pt idx="3">
                  <c:v>4</c:v>
                </c:pt>
              </c:numCache>
            </c:numRef>
          </c:cat>
          <c:val>
            <c:numRef>
              <c:f>'M.%Err'!$C$33:$F$33</c:f>
              <c:numCache>
                <c:formatCode>General</c:formatCode>
                <c:ptCount val="4"/>
                <c:pt idx="0">
                  <c:v>12.656551932367149</c:v>
                </c:pt>
                <c:pt idx="1">
                  <c:v>11.61428140096619</c:v>
                </c:pt>
                <c:pt idx="2">
                  <c:v>11.22448671497585</c:v>
                </c:pt>
                <c:pt idx="3">
                  <c:v>11.44852053140097</c:v>
                </c:pt>
              </c:numCache>
            </c:numRef>
          </c:val>
          <c:extLst>
            <c:ext xmlns:c16="http://schemas.microsoft.com/office/drawing/2014/chart" uri="{C3380CC4-5D6E-409C-BE32-E72D297353CC}">
              <c16:uniqueId val="{00000002-BA15-2A41-998E-78369D19BEEE}"/>
            </c:ext>
          </c:extLst>
        </c:ser>
        <c:dLbls>
          <c:showLegendKey val="0"/>
          <c:showVal val="0"/>
          <c:showCatName val="0"/>
          <c:showSerName val="0"/>
          <c:showPercent val="0"/>
          <c:showBubbleSize val="0"/>
        </c:dLbls>
        <c:gapWidth val="150"/>
        <c:axId val="2127713496"/>
        <c:axId val="2127710424"/>
      </c:barChart>
      <c:catAx>
        <c:axId val="2127713496"/>
        <c:scaling>
          <c:orientation val="minMax"/>
        </c:scaling>
        <c:delete val="1"/>
        <c:axPos val="b"/>
        <c:numFmt formatCode="General" sourceLinked="1"/>
        <c:majorTickMark val="none"/>
        <c:minorTickMark val="none"/>
        <c:tickLblPos val="nextTo"/>
        <c:crossAx val="2127710424"/>
        <c:crosses val="autoZero"/>
        <c:auto val="1"/>
        <c:lblAlgn val="ctr"/>
        <c:lblOffset val="100"/>
        <c:noMultiLvlLbl val="0"/>
      </c:catAx>
      <c:valAx>
        <c:axId val="2127710424"/>
        <c:scaling>
          <c:orientation val="minMax"/>
        </c:scaling>
        <c:delete val="1"/>
        <c:axPos val="l"/>
        <c:majorGridlines>
          <c:spPr>
            <a:ln>
              <a:solidFill>
                <a:srgbClr val="FFFFFF"/>
              </a:solidFill>
            </a:ln>
          </c:spPr>
        </c:majorGridlines>
        <c:numFmt formatCode="General" sourceLinked="1"/>
        <c:majorTickMark val="out"/>
        <c:minorTickMark val="none"/>
        <c:tickLblPos val="nextTo"/>
        <c:crossAx val="2127713496"/>
        <c:crosses val="autoZero"/>
        <c:crossBetween val="between"/>
      </c:valAx>
      <c:spPr>
        <a:noFill/>
        <a:ln w="25400">
          <a:noFill/>
        </a:ln>
      </c:spPr>
    </c:plotArea>
    <c:legend>
      <c:legendPos val="r"/>
      <c:layout>
        <c:manualLayout>
          <c:xMode val="edge"/>
          <c:yMode val="edge"/>
          <c:x val="0"/>
          <c:y val="3.058877789981825E-3"/>
          <c:w val="1"/>
          <c:h val="0.99694084285656703"/>
        </c:manualLayout>
      </c:layout>
      <c:overlay val="0"/>
      <c:spPr>
        <a:solidFill>
          <a:srgbClr val="FFFFFF"/>
        </a:solidFill>
      </c:spPr>
      <c:txPr>
        <a:bodyPr/>
        <a:lstStyle/>
        <a:p>
          <a:pPr>
            <a:defRPr sz="1400"/>
          </a:pPr>
          <a:endParaRPr lang="en-US"/>
        </a:p>
      </c:txPr>
    </c:legend>
    <c:plotVisOnly val="1"/>
    <c:dispBlanksAs val="gap"/>
    <c:showDLblsOverMax val="0"/>
  </c:chart>
  <c:spPr>
    <a:solidFill>
      <a:srgbClr val="FFFFFF"/>
    </a:solidFill>
  </c:spPr>
  <c:txPr>
    <a:bodyPr/>
    <a:lstStyle/>
    <a:p>
      <a:pPr>
        <a:defRPr sz="1200" b="1">
          <a:latin typeface="Times New Roman"/>
          <a:cs typeface="Times New Roman"/>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a:pPr>
            <a:r>
              <a:rPr lang="en-US" dirty="0"/>
              <a:t>Mean</a:t>
            </a:r>
            <a:r>
              <a:rPr lang="en-US" baseline="0" dirty="0"/>
              <a:t> % accuracy on training task</a:t>
            </a:r>
            <a:endParaRPr lang="en-US" dirty="0"/>
          </a:p>
        </c:rich>
      </c:tx>
      <c:layout>
        <c:manualLayout>
          <c:xMode val="edge"/>
          <c:yMode val="edge"/>
          <c:x val="0.198806687215658"/>
          <c:y val="0"/>
        </c:manualLayout>
      </c:layout>
      <c:overlay val="0"/>
    </c:title>
    <c:autoTitleDeleted val="0"/>
    <c:plotArea>
      <c:layout>
        <c:manualLayout>
          <c:layoutTarget val="inner"/>
          <c:xMode val="edge"/>
          <c:yMode val="edge"/>
          <c:x val="0.191788251424405"/>
          <c:y val="0.19956186263575201"/>
          <c:w val="0.45940129749478498"/>
          <c:h val="0.73759150066805501"/>
        </c:manualLayout>
      </c:layout>
      <c:barChart>
        <c:barDir val="col"/>
        <c:grouping val="clustered"/>
        <c:varyColors val="0"/>
        <c:ser>
          <c:idx val="0"/>
          <c:order val="0"/>
          <c:tx>
            <c:strRef>
              <c:f>'Graphof Rt.Acc training'!$G$4</c:f>
              <c:strCache>
                <c:ptCount val="1"/>
                <c:pt idx="0">
                  <c:v>Non-symbolic addition, N=24</c:v>
                </c:pt>
              </c:strCache>
            </c:strRef>
          </c:tx>
          <c:spPr>
            <a:pattFill prst="pct90">
              <a:fgClr>
                <a:schemeClr val="accent1"/>
              </a:fgClr>
              <a:bgClr>
                <a:prstClr val="white"/>
              </a:bgClr>
            </a:pattFill>
            <a:ln>
              <a:solidFill>
                <a:schemeClr val="accent1"/>
              </a:solidFill>
            </a:ln>
          </c:spPr>
          <c:invertIfNegative val="0"/>
          <c:val>
            <c:numRef>
              <c:f>'Graphof Rt.Acc training'!$H$4</c:f>
              <c:numCache>
                <c:formatCode>General</c:formatCode>
                <c:ptCount val="1"/>
                <c:pt idx="0">
                  <c:v>79.861069580000006</c:v>
                </c:pt>
              </c:numCache>
            </c:numRef>
          </c:val>
          <c:extLst>
            <c:ext xmlns:c16="http://schemas.microsoft.com/office/drawing/2014/chart" uri="{C3380CC4-5D6E-409C-BE32-E72D297353CC}">
              <c16:uniqueId val="{00000000-B58C-40D8-AB9F-3DA638FB096C}"/>
            </c:ext>
          </c:extLst>
        </c:ser>
        <c:ser>
          <c:idx val="1"/>
          <c:order val="1"/>
          <c:tx>
            <c:strRef>
              <c:f>'Graphof Rt.Acc training'!$G$5</c:f>
              <c:strCache>
                <c:ptCount val="1"/>
                <c:pt idx="0">
                  <c:v>Brightness Comparison, N=24</c:v>
                </c:pt>
              </c:strCache>
            </c:strRef>
          </c:tx>
          <c:spPr>
            <a:gradFill flip="none" rotWithShape="1">
              <a:gsLst>
                <a:gs pos="15000">
                  <a:srgbClr val="0C5812"/>
                </a:gs>
                <a:gs pos="100000">
                  <a:srgbClr val="FFFFFF"/>
                </a:gs>
              </a:gsLst>
              <a:path path="shape">
                <a:fillToRect l="50000" t="50000" r="50000" b="50000"/>
              </a:path>
              <a:tileRect/>
            </a:gradFill>
            <a:ln>
              <a:solidFill>
                <a:srgbClr val="0C5812"/>
              </a:solidFill>
            </a:ln>
          </c:spPr>
          <c:invertIfNegative val="0"/>
          <c:val>
            <c:numRef>
              <c:f>'Graphof Rt.Acc training'!$H$5</c:f>
              <c:numCache>
                <c:formatCode>General</c:formatCode>
                <c:ptCount val="1"/>
                <c:pt idx="0">
                  <c:v>95.902749999999983</c:v>
                </c:pt>
              </c:numCache>
            </c:numRef>
          </c:val>
          <c:extLst>
            <c:ext xmlns:c16="http://schemas.microsoft.com/office/drawing/2014/chart" uri="{C3380CC4-5D6E-409C-BE32-E72D297353CC}">
              <c16:uniqueId val="{00000001-B58C-40D8-AB9F-3DA638FB096C}"/>
            </c:ext>
          </c:extLst>
        </c:ser>
        <c:dLbls>
          <c:showLegendKey val="0"/>
          <c:showVal val="0"/>
          <c:showCatName val="0"/>
          <c:showSerName val="0"/>
          <c:showPercent val="0"/>
          <c:showBubbleSize val="0"/>
        </c:dLbls>
        <c:gapWidth val="150"/>
        <c:axId val="61660160"/>
        <c:axId val="61661952"/>
      </c:barChart>
      <c:catAx>
        <c:axId val="61660160"/>
        <c:scaling>
          <c:orientation val="minMax"/>
        </c:scaling>
        <c:delete val="1"/>
        <c:axPos val="b"/>
        <c:majorTickMark val="none"/>
        <c:minorTickMark val="none"/>
        <c:tickLblPos val="nextTo"/>
        <c:crossAx val="61661952"/>
        <c:crosses val="autoZero"/>
        <c:auto val="1"/>
        <c:lblAlgn val="ctr"/>
        <c:lblOffset val="100"/>
        <c:noMultiLvlLbl val="0"/>
      </c:catAx>
      <c:valAx>
        <c:axId val="61661952"/>
        <c:scaling>
          <c:orientation val="minMax"/>
          <c:max val="100"/>
        </c:scaling>
        <c:delete val="0"/>
        <c:axPos val="l"/>
        <c:majorGridlines>
          <c:spPr>
            <a:ln>
              <a:solidFill>
                <a:srgbClr val="FFFFFF"/>
              </a:solidFill>
            </a:ln>
          </c:spPr>
        </c:majorGridlines>
        <c:title>
          <c:tx>
            <c:rich>
              <a:bodyPr/>
              <a:lstStyle/>
              <a:p>
                <a:pPr>
                  <a:defRPr/>
                </a:pPr>
                <a:r>
                  <a:rPr lang="en-US"/>
                  <a:t>Mean % total Accuracy</a:t>
                </a:r>
              </a:p>
            </c:rich>
          </c:tx>
          <c:layout>
            <c:manualLayout>
              <c:xMode val="edge"/>
              <c:yMode val="edge"/>
              <c:x val="1.13474391532666E-2"/>
              <c:y val="0.249289882490874"/>
            </c:manualLayout>
          </c:layout>
          <c:overlay val="0"/>
        </c:title>
        <c:numFmt formatCode="General" sourceLinked="1"/>
        <c:majorTickMark val="out"/>
        <c:minorTickMark val="none"/>
        <c:tickLblPos val="nextTo"/>
        <c:crossAx val="61660160"/>
        <c:crosses val="autoZero"/>
        <c:crossBetween val="between"/>
        <c:majorUnit val="10"/>
      </c:valAx>
      <c:spPr>
        <a:solidFill>
          <a:srgbClr val="FFFFFF"/>
        </a:solidFill>
      </c:spPr>
    </c:plotArea>
    <c:legend>
      <c:legendPos val="r"/>
      <c:layout>
        <c:manualLayout>
          <c:xMode val="edge"/>
          <c:yMode val="edge"/>
          <c:x val="0.66821070764908996"/>
          <c:y val="0.34934051000559602"/>
          <c:w val="0.33178929235090998"/>
          <c:h val="0.423530755263548"/>
        </c:manualLayout>
      </c:layout>
      <c:overlay val="0"/>
    </c:legend>
    <c:plotVisOnly val="1"/>
    <c:dispBlanksAs val="gap"/>
    <c:showDLblsOverMax val="0"/>
  </c:chart>
  <c:txPr>
    <a:bodyPr/>
    <a:lstStyle/>
    <a:p>
      <a:pPr>
        <a:defRPr sz="1200" b="1">
          <a:latin typeface="Times New Roman"/>
          <a:cs typeface="Times New Roman"/>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a:pPr>
            <a:r>
              <a:rPr lang="en-US" dirty="0"/>
              <a:t>Mean reaction time on training task</a:t>
            </a:r>
          </a:p>
        </c:rich>
      </c:tx>
      <c:overlay val="0"/>
    </c:title>
    <c:autoTitleDeleted val="0"/>
    <c:plotArea>
      <c:layout>
        <c:manualLayout>
          <c:layoutTarget val="inner"/>
          <c:xMode val="edge"/>
          <c:yMode val="edge"/>
          <c:x val="0.19515331606110001"/>
          <c:y val="0.19860597398350199"/>
          <c:w val="0.43579735656394802"/>
          <c:h val="0.74308593538926704"/>
        </c:manualLayout>
      </c:layout>
      <c:barChart>
        <c:barDir val="col"/>
        <c:grouping val="clustered"/>
        <c:varyColors val="0"/>
        <c:ser>
          <c:idx val="0"/>
          <c:order val="0"/>
          <c:tx>
            <c:strRef>
              <c:f>'Graphof Rt.Acc training'!$A$4</c:f>
              <c:strCache>
                <c:ptCount val="1"/>
                <c:pt idx="0">
                  <c:v>Non-symbolic addition, N=24</c:v>
                </c:pt>
              </c:strCache>
            </c:strRef>
          </c:tx>
          <c:spPr>
            <a:pattFill prst="pct90">
              <a:fgClr>
                <a:schemeClr val="accent1"/>
              </a:fgClr>
              <a:bgClr>
                <a:prstClr val="white"/>
              </a:bgClr>
            </a:pattFill>
            <a:ln>
              <a:solidFill>
                <a:schemeClr val="accent1"/>
              </a:solidFill>
            </a:ln>
          </c:spPr>
          <c:invertIfNegative val="0"/>
          <c:val>
            <c:numRef>
              <c:f>'Graphof Rt.Acc training'!$B$4</c:f>
              <c:numCache>
                <c:formatCode>General</c:formatCode>
                <c:ptCount val="1"/>
                <c:pt idx="0">
                  <c:v>1908.9316100000001</c:v>
                </c:pt>
              </c:numCache>
            </c:numRef>
          </c:val>
          <c:extLst>
            <c:ext xmlns:c16="http://schemas.microsoft.com/office/drawing/2014/chart" uri="{C3380CC4-5D6E-409C-BE32-E72D297353CC}">
              <c16:uniqueId val="{00000000-3900-4921-A890-0647AA9B734A}"/>
            </c:ext>
          </c:extLst>
        </c:ser>
        <c:ser>
          <c:idx val="1"/>
          <c:order val="1"/>
          <c:tx>
            <c:strRef>
              <c:f>'Graphof Rt.Acc training'!$A$5</c:f>
              <c:strCache>
                <c:ptCount val="1"/>
                <c:pt idx="0">
                  <c:v>Brightness Comparison, N=24</c:v>
                </c:pt>
              </c:strCache>
            </c:strRef>
          </c:tx>
          <c:spPr>
            <a:gradFill flip="none" rotWithShape="1">
              <a:gsLst>
                <a:gs pos="15000">
                  <a:srgbClr val="0C5812"/>
                </a:gs>
                <a:gs pos="100000">
                  <a:srgbClr val="FFFFFF"/>
                </a:gs>
              </a:gsLst>
              <a:path path="shape">
                <a:fillToRect l="50000" t="50000" r="50000" b="50000"/>
              </a:path>
              <a:tileRect/>
            </a:gradFill>
            <a:ln>
              <a:solidFill>
                <a:srgbClr val="0C5812"/>
              </a:solidFill>
            </a:ln>
          </c:spPr>
          <c:invertIfNegative val="0"/>
          <c:val>
            <c:numRef>
              <c:f>'Graphof Rt.Acc training'!$B$5</c:f>
              <c:numCache>
                <c:formatCode>General</c:formatCode>
                <c:ptCount val="1"/>
                <c:pt idx="0">
                  <c:v>1524.713532</c:v>
                </c:pt>
              </c:numCache>
            </c:numRef>
          </c:val>
          <c:extLst>
            <c:ext xmlns:c16="http://schemas.microsoft.com/office/drawing/2014/chart" uri="{C3380CC4-5D6E-409C-BE32-E72D297353CC}">
              <c16:uniqueId val="{00000001-3900-4921-A890-0647AA9B734A}"/>
            </c:ext>
          </c:extLst>
        </c:ser>
        <c:dLbls>
          <c:showLegendKey val="0"/>
          <c:showVal val="0"/>
          <c:showCatName val="0"/>
          <c:showSerName val="0"/>
          <c:showPercent val="0"/>
          <c:showBubbleSize val="0"/>
        </c:dLbls>
        <c:gapWidth val="150"/>
        <c:axId val="52451200"/>
        <c:axId val="52452736"/>
      </c:barChart>
      <c:catAx>
        <c:axId val="52451200"/>
        <c:scaling>
          <c:orientation val="minMax"/>
        </c:scaling>
        <c:delete val="1"/>
        <c:axPos val="b"/>
        <c:majorTickMark val="none"/>
        <c:minorTickMark val="none"/>
        <c:tickLblPos val="nextTo"/>
        <c:crossAx val="52452736"/>
        <c:crosses val="autoZero"/>
        <c:auto val="1"/>
        <c:lblAlgn val="ctr"/>
        <c:lblOffset val="100"/>
        <c:noMultiLvlLbl val="0"/>
      </c:catAx>
      <c:valAx>
        <c:axId val="52452736"/>
        <c:scaling>
          <c:orientation val="minMax"/>
        </c:scaling>
        <c:delete val="0"/>
        <c:axPos val="l"/>
        <c:majorGridlines>
          <c:spPr>
            <a:ln>
              <a:solidFill>
                <a:srgbClr val="FFFFFF"/>
              </a:solidFill>
            </a:ln>
          </c:spPr>
        </c:majorGridlines>
        <c:title>
          <c:tx>
            <c:rich>
              <a:bodyPr/>
              <a:lstStyle/>
              <a:p>
                <a:pPr>
                  <a:defRPr/>
                </a:pPr>
                <a:r>
                  <a:rPr lang="en-US"/>
                  <a:t>Mean total reaction time (ms)</a:t>
                </a:r>
              </a:p>
            </c:rich>
          </c:tx>
          <c:layout>
            <c:manualLayout>
              <c:xMode val="edge"/>
              <c:yMode val="edge"/>
              <c:x val="2.9991856057542699E-6"/>
              <c:y val="0.227973686134364"/>
            </c:manualLayout>
          </c:layout>
          <c:overlay val="0"/>
        </c:title>
        <c:numFmt formatCode="General" sourceLinked="1"/>
        <c:majorTickMark val="out"/>
        <c:minorTickMark val="none"/>
        <c:tickLblPos val="nextTo"/>
        <c:crossAx val="52451200"/>
        <c:crosses val="autoZero"/>
        <c:crossBetween val="between"/>
      </c:valAx>
      <c:spPr>
        <a:solidFill>
          <a:srgbClr val="FFFFFF"/>
        </a:solidFill>
        <a:ln>
          <a:solidFill>
            <a:srgbClr val="FFFFFF"/>
          </a:solidFill>
        </a:ln>
      </c:spPr>
    </c:plotArea>
    <c:legend>
      <c:legendPos val="r"/>
      <c:layout>
        <c:manualLayout>
          <c:xMode val="edge"/>
          <c:yMode val="edge"/>
          <c:x val="0.63382700239393097"/>
          <c:y val="0.39815994591585102"/>
          <c:w val="0.36617299760606797"/>
          <c:h val="0.346507595641454"/>
        </c:manualLayout>
      </c:layout>
      <c:overlay val="0"/>
    </c:legend>
    <c:plotVisOnly val="1"/>
    <c:dispBlanksAs val="gap"/>
    <c:showDLblsOverMax val="0"/>
  </c:chart>
  <c:txPr>
    <a:bodyPr/>
    <a:lstStyle/>
    <a:p>
      <a:pPr algn="ctr">
        <a:defRPr sz="1200" b="1">
          <a:latin typeface="Times New Roman"/>
          <a:cs typeface="Times New Roman"/>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a:pPr>
            <a:r>
              <a:rPr lang="en-US" dirty="0"/>
              <a:t>Mean accuracy on symbolic addition + sentences</a:t>
            </a:r>
          </a:p>
        </c:rich>
      </c:tx>
      <c:overlay val="0"/>
    </c:title>
    <c:autoTitleDeleted val="0"/>
    <c:plotArea>
      <c:layout/>
      <c:barChart>
        <c:barDir val="col"/>
        <c:grouping val="clustered"/>
        <c:varyColors val="0"/>
        <c:ser>
          <c:idx val="0"/>
          <c:order val="0"/>
          <c:tx>
            <c:strRef>
              <c:f>Math.Color!$H$34</c:f>
              <c:strCache>
                <c:ptCount val="1"/>
                <c:pt idx="0">
                  <c:v>Non-symbolic addition ,N=24</c:v>
                </c:pt>
              </c:strCache>
            </c:strRef>
          </c:tx>
          <c:spPr>
            <a:pattFill prst="pct90">
              <a:fgClr>
                <a:schemeClr val="accent1"/>
              </a:fgClr>
              <a:bgClr>
                <a:prstClr val="white"/>
              </a:bgClr>
            </a:pattFill>
            <a:ln>
              <a:solidFill>
                <a:schemeClr val="accent1"/>
              </a:solidFill>
            </a:ln>
          </c:spPr>
          <c:invertIfNegative val="0"/>
          <c:cat>
            <c:strRef>
              <c:f>Math.Color!$I$33:$J$33</c:f>
              <c:strCache>
                <c:ptCount val="2"/>
                <c:pt idx="0">
                  <c:v>Symbolic addition</c:v>
                </c:pt>
                <c:pt idx="1">
                  <c:v>Sentences</c:v>
                </c:pt>
              </c:strCache>
            </c:strRef>
          </c:cat>
          <c:val>
            <c:numRef>
              <c:f>Math.Color!$I$34:$J$34</c:f>
              <c:numCache>
                <c:formatCode>General</c:formatCode>
                <c:ptCount val="2"/>
                <c:pt idx="0">
                  <c:v>7.7083300000000001</c:v>
                </c:pt>
                <c:pt idx="1">
                  <c:v>6.375</c:v>
                </c:pt>
              </c:numCache>
            </c:numRef>
          </c:val>
          <c:extLst>
            <c:ext xmlns:c16="http://schemas.microsoft.com/office/drawing/2014/chart" uri="{C3380CC4-5D6E-409C-BE32-E72D297353CC}">
              <c16:uniqueId val="{00000000-0567-4567-B16B-4AA6035A00E5}"/>
            </c:ext>
          </c:extLst>
        </c:ser>
        <c:ser>
          <c:idx val="1"/>
          <c:order val="1"/>
          <c:tx>
            <c:strRef>
              <c:f>Math.Color!$H$35</c:f>
              <c:strCache>
                <c:ptCount val="1"/>
                <c:pt idx="0">
                  <c:v>Color comparison,N=24</c:v>
                </c:pt>
              </c:strCache>
            </c:strRef>
          </c:tx>
          <c:spPr>
            <a:gradFill flip="none" rotWithShape="1">
              <a:gsLst>
                <a:gs pos="15000">
                  <a:srgbClr val="0C5812"/>
                </a:gs>
                <a:gs pos="100000">
                  <a:srgbClr val="FFFFFF"/>
                </a:gs>
              </a:gsLst>
              <a:path path="shape">
                <a:fillToRect l="50000" t="50000" r="50000" b="50000"/>
              </a:path>
              <a:tileRect/>
            </a:gradFill>
            <a:ln>
              <a:solidFill>
                <a:srgbClr val="0C5812"/>
              </a:solidFill>
            </a:ln>
          </c:spPr>
          <c:invertIfNegative val="0"/>
          <c:cat>
            <c:strRef>
              <c:f>Math.Color!$I$33:$J$33</c:f>
              <c:strCache>
                <c:ptCount val="2"/>
                <c:pt idx="0">
                  <c:v>Symbolic addition</c:v>
                </c:pt>
                <c:pt idx="1">
                  <c:v>Sentences</c:v>
                </c:pt>
              </c:strCache>
            </c:strRef>
          </c:cat>
          <c:val>
            <c:numRef>
              <c:f>Math.Color!$I$35:$J$35</c:f>
              <c:numCache>
                <c:formatCode>General</c:formatCode>
                <c:ptCount val="2"/>
                <c:pt idx="0">
                  <c:v>6.3124999999999956</c:v>
                </c:pt>
                <c:pt idx="1">
                  <c:v>6.0833300000000001</c:v>
                </c:pt>
              </c:numCache>
            </c:numRef>
          </c:val>
          <c:extLst>
            <c:ext xmlns:c16="http://schemas.microsoft.com/office/drawing/2014/chart" uri="{C3380CC4-5D6E-409C-BE32-E72D297353CC}">
              <c16:uniqueId val="{00000001-0567-4567-B16B-4AA6035A00E5}"/>
            </c:ext>
          </c:extLst>
        </c:ser>
        <c:dLbls>
          <c:showLegendKey val="0"/>
          <c:showVal val="0"/>
          <c:showCatName val="0"/>
          <c:showSerName val="0"/>
          <c:showPercent val="0"/>
          <c:showBubbleSize val="0"/>
        </c:dLbls>
        <c:gapWidth val="150"/>
        <c:axId val="54183808"/>
        <c:axId val="54185344"/>
      </c:barChart>
      <c:catAx>
        <c:axId val="54183808"/>
        <c:scaling>
          <c:orientation val="minMax"/>
        </c:scaling>
        <c:delete val="0"/>
        <c:axPos val="b"/>
        <c:numFmt formatCode="General" sourceLinked="0"/>
        <c:majorTickMark val="none"/>
        <c:minorTickMark val="none"/>
        <c:tickLblPos val="nextTo"/>
        <c:crossAx val="54185344"/>
        <c:crosses val="autoZero"/>
        <c:auto val="1"/>
        <c:lblAlgn val="ctr"/>
        <c:lblOffset val="100"/>
        <c:noMultiLvlLbl val="0"/>
      </c:catAx>
      <c:valAx>
        <c:axId val="54185344"/>
        <c:scaling>
          <c:orientation val="minMax"/>
          <c:max val="10"/>
        </c:scaling>
        <c:delete val="0"/>
        <c:axPos val="l"/>
        <c:majorGridlines>
          <c:spPr>
            <a:ln>
              <a:solidFill>
                <a:srgbClr val="FFFFFF"/>
              </a:solidFill>
            </a:ln>
          </c:spPr>
        </c:majorGridlines>
        <c:title>
          <c:tx>
            <c:rich>
              <a:bodyPr/>
              <a:lstStyle/>
              <a:p>
                <a:pPr>
                  <a:defRPr/>
                </a:pPr>
                <a:r>
                  <a:rPr lang="en-US"/>
                  <a:t>Mean total accuracy</a:t>
                </a:r>
              </a:p>
            </c:rich>
          </c:tx>
          <c:overlay val="0"/>
        </c:title>
        <c:numFmt formatCode="General" sourceLinked="1"/>
        <c:majorTickMark val="out"/>
        <c:minorTickMark val="none"/>
        <c:tickLblPos val="nextTo"/>
        <c:crossAx val="54183808"/>
        <c:crosses val="autoZero"/>
        <c:crossBetween val="between"/>
        <c:majorUnit val="1"/>
      </c:valAx>
      <c:spPr>
        <a:solidFill>
          <a:srgbClr val="FFFFFF"/>
        </a:solidFill>
      </c:spPr>
    </c:plotArea>
    <c:legend>
      <c:legendPos val="r"/>
      <c:layout>
        <c:manualLayout>
          <c:xMode val="edge"/>
          <c:yMode val="edge"/>
          <c:x val="0.61848351701088999"/>
          <c:y val="0.38341803149816001"/>
          <c:w val="0.37866842125210198"/>
          <c:h val="0.31785176611268401"/>
        </c:manualLayout>
      </c:layout>
      <c:overlay val="0"/>
    </c:legend>
    <c:plotVisOnly val="1"/>
    <c:dispBlanksAs val="gap"/>
    <c:showDLblsOverMax val="0"/>
  </c:chart>
  <c:txPr>
    <a:bodyPr/>
    <a:lstStyle/>
    <a:p>
      <a:pPr algn="ctr">
        <a:defRPr sz="1200" b="1">
          <a:latin typeface="Times New Roman"/>
          <a:cs typeface="Times New Roman"/>
        </a:defRPr>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a:pPr>
            <a:r>
              <a:rPr lang="en-US" dirty="0"/>
              <a:t>Mean Reaction time on tests (sec)</a:t>
            </a:r>
          </a:p>
        </c:rich>
      </c:tx>
      <c:layout>
        <c:manualLayout>
          <c:xMode val="edge"/>
          <c:yMode val="edge"/>
          <c:x val="0.19032324906755099"/>
          <c:y val="0"/>
        </c:manualLayout>
      </c:layout>
      <c:overlay val="0"/>
    </c:title>
    <c:autoTitleDeleted val="0"/>
    <c:plotArea>
      <c:layout/>
      <c:barChart>
        <c:barDir val="col"/>
        <c:grouping val="clustered"/>
        <c:varyColors val="0"/>
        <c:ser>
          <c:idx val="0"/>
          <c:order val="0"/>
          <c:tx>
            <c:strRef>
              <c:f>Math.Number!$J$34</c:f>
              <c:strCache>
                <c:ptCount val="1"/>
                <c:pt idx="0">
                  <c:v>Non-symbolic addition ,N=24</c:v>
                </c:pt>
              </c:strCache>
            </c:strRef>
          </c:tx>
          <c:spPr>
            <a:pattFill prst="pct90">
              <a:fgClr>
                <a:schemeClr val="accent1"/>
              </a:fgClr>
              <a:bgClr>
                <a:prstClr val="white"/>
              </a:bgClr>
            </a:pattFill>
            <a:ln>
              <a:solidFill>
                <a:schemeClr val="accent1"/>
              </a:solidFill>
            </a:ln>
          </c:spPr>
          <c:invertIfNegative val="0"/>
          <c:cat>
            <c:strRef>
              <c:f>Math.Number!$K$33:$L$33</c:f>
              <c:strCache>
                <c:ptCount val="2"/>
                <c:pt idx="0">
                  <c:v>Symbolic addition</c:v>
                </c:pt>
                <c:pt idx="1">
                  <c:v>Sentences</c:v>
                </c:pt>
              </c:strCache>
            </c:strRef>
          </c:cat>
          <c:val>
            <c:numRef>
              <c:f>Math.Number!$K$34:$L$34</c:f>
              <c:numCache>
                <c:formatCode>General</c:formatCode>
                <c:ptCount val="2"/>
                <c:pt idx="0">
                  <c:v>225.821</c:v>
                </c:pt>
                <c:pt idx="1">
                  <c:v>193.21958299999969</c:v>
                </c:pt>
              </c:numCache>
            </c:numRef>
          </c:val>
          <c:extLst>
            <c:ext xmlns:c16="http://schemas.microsoft.com/office/drawing/2014/chart" uri="{C3380CC4-5D6E-409C-BE32-E72D297353CC}">
              <c16:uniqueId val="{00000000-37BE-45FE-910C-5CF59ED760E7}"/>
            </c:ext>
          </c:extLst>
        </c:ser>
        <c:ser>
          <c:idx val="1"/>
          <c:order val="1"/>
          <c:tx>
            <c:strRef>
              <c:f>Math.Number!$J$35</c:f>
              <c:strCache>
                <c:ptCount val="1"/>
                <c:pt idx="0">
                  <c:v>Color comparison,N=24</c:v>
                </c:pt>
              </c:strCache>
            </c:strRef>
          </c:tx>
          <c:spPr>
            <a:gradFill flip="none" rotWithShape="1">
              <a:gsLst>
                <a:gs pos="15000">
                  <a:srgbClr val="0C5812"/>
                </a:gs>
                <a:gs pos="100000">
                  <a:srgbClr val="FFFFFF"/>
                </a:gs>
              </a:gsLst>
              <a:path path="shape">
                <a:fillToRect l="50000" t="50000" r="50000" b="50000"/>
              </a:path>
              <a:tileRect/>
            </a:gradFill>
            <a:ln>
              <a:solidFill>
                <a:srgbClr val="0C5812"/>
              </a:solidFill>
            </a:ln>
          </c:spPr>
          <c:invertIfNegative val="0"/>
          <c:cat>
            <c:strRef>
              <c:f>Math.Number!$K$33:$L$33</c:f>
              <c:strCache>
                <c:ptCount val="2"/>
                <c:pt idx="0">
                  <c:v>Symbolic addition</c:v>
                </c:pt>
                <c:pt idx="1">
                  <c:v>Sentences</c:v>
                </c:pt>
              </c:strCache>
            </c:strRef>
          </c:cat>
          <c:val>
            <c:numRef>
              <c:f>Math.Number!$K$35:$L$35</c:f>
              <c:numCache>
                <c:formatCode>General</c:formatCode>
                <c:ptCount val="2"/>
                <c:pt idx="0">
                  <c:v>256.42416700000001</c:v>
                </c:pt>
                <c:pt idx="1">
                  <c:v>220.988125</c:v>
                </c:pt>
              </c:numCache>
            </c:numRef>
          </c:val>
          <c:extLst>
            <c:ext xmlns:c16="http://schemas.microsoft.com/office/drawing/2014/chart" uri="{C3380CC4-5D6E-409C-BE32-E72D297353CC}">
              <c16:uniqueId val="{00000001-37BE-45FE-910C-5CF59ED760E7}"/>
            </c:ext>
          </c:extLst>
        </c:ser>
        <c:dLbls>
          <c:showLegendKey val="0"/>
          <c:showVal val="0"/>
          <c:showCatName val="0"/>
          <c:showSerName val="0"/>
          <c:showPercent val="0"/>
          <c:showBubbleSize val="0"/>
        </c:dLbls>
        <c:gapWidth val="150"/>
        <c:axId val="54473472"/>
        <c:axId val="54475008"/>
      </c:barChart>
      <c:catAx>
        <c:axId val="54473472"/>
        <c:scaling>
          <c:orientation val="minMax"/>
        </c:scaling>
        <c:delete val="0"/>
        <c:axPos val="b"/>
        <c:numFmt formatCode="General" sourceLinked="0"/>
        <c:majorTickMark val="none"/>
        <c:minorTickMark val="none"/>
        <c:tickLblPos val="nextTo"/>
        <c:crossAx val="54475008"/>
        <c:crosses val="autoZero"/>
        <c:auto val="1"/>
        <c:lblAlgn val="ctr"/>
        <c:lblOffset val="100"/>
        <c:noMultiLvlLbl val="0"/>
      </c:catAx>
      <c:valAx>
        <c:axId val="54475008"/>
        <c:scaling>
          <c:orientation val="minMax"/>
        </c:scaling>
        <c:delete val="0"/>
        <c:axPos val="l"/>
        <c:majorGridlines>
          <c:spPr>
            <a:ln>
              <a:solidFill>
                <a:srgbClr val="FFFFFF"/>
              </a:solidFill>
            </a:ln>
          </c:spPr>
        </c:majorGridlines>
        <c:title>
          <c:tx>
            <c:rich>
              <a:bodyPr/>
              <a:lstStyle/>
              <a:p>
                <a:pPr>
                  <a:defRPr/>
                </a:pPr>
                <a:r>
                  <a:rPr lang="en-US"/>
                  <a:t>Reaction</a:t>
                </a:r>
                <a:r>
                  <a:rPr lang="en-US" baseline="0"/>
                  <a:t> time in seconds</a:t>
                </a:r>
                <a:endParaRPr lang="en-US"/>
              </a:p>
            </c:rich>
          </c:tx>
          <c:overlay val="0"/>
        </c:title>
        <c:numFmt formatCode="General" sourceLinked="1"/>
        <c:majorTickMark val="out"/>
        <c:minorTickMark val="none"/>
        <c:tickLblPos val="nextTo"/>
        <c:crossAx val="54473472"/>
        <c:crosses val="autoZero"/>
        <c:crossBetween val="between"/>
      </c:valAx>
      <c:spPr>
        <a:solidFill>
          <a:srgbClr val="FFFFFF"/>
        </a:solidFill>
      </c:spPr>
    </c:plotArea>
    <c:legend>
      <c:legendPos val="r"/>
      <c:overlay val="0"/>
    </c:legend>
    <c:plotVisOnly val="1"/>
    <c:dispBlanksAs val="gap"/>
    <c:showDLblsOverMax val="0"/>
  </c:chart>
  <c:txPr>
    <a:bodyPr/>
    <a:lstStyle/>
    <a:p>
      <a:pPr algn="l">
        <a:defRPr sz="1200" b="1">
          <a:latin typeface="Times New Roman"/>
          <a:cs typeface="Times New Roman"/>
        </a:defRPr>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a:pPr>
            <a:r>
              <a:rPr lang="en-US" dirty="0"/>
              <a:t>Mean reaction time on training task</a:t>
            </a:r>
          </a:p>
        </c:rich>
      </c:tx>
      <c:layout>
        <c:manualLayout>
          <c:xMode val="edge"/>
          <c:yMode val="edge"/>
          <c:x val="0.19278437979688001"/>
          <c:y val="7.1803946955540904E-2"/>
        </c:manualLayout>
      </c:layout>
      <c:overlay val="0"/>
    </c:title>
    <c:autoTitleDeleted val="0"/>
    <c:plotArea>
      <c:layout>
        <c:manualLayout>
          <c:layoutTarget val="inner"/>
          <c:xMode val="edge"/>
          <c:yMode val="edge"/>
          <c:x val="0.20877262372257999"/>
          <c:y val="0.26751618965413798"/>
          <c:w val="0.45968651895380203"/>
          <c:h val="0.544082315089917"/>
        </c:manualLayout>
      </c:layout>
      <c:barChart>
        <c:barDir val="col"/>
        <c:grouping val="clustered"/>
        <c:varyColors val="0"/>
        <c:ser>
          <c:idx val="0"/>
          <c:order val="0"/>
          <c:invertIfNegative val="0"/>
          <c:dPt>
            <c:idx val="0"/>
            <c:invertIfNegative val="0"/>
            <c:bubble3D val="0"/>
            <c:spPr>
              <a:pattFill prst="pct90">
                <a:fgClr>
                  <a:schemeClr val="accent1"/>
                </a:fgClr>
                <a:bgClr>
                  <a:prstClr val="white"/>
                </a:bgClr>
              </a:pattFill>
              <a:ln>
                <a:solidFill>
                  <a:schemeClr val="accent1"/>
                </a:solidFill>
              </a:ln>
            </c:spPr>
            <c:extLst>
              <c:ext xmlns:c16="http://schemas.microsoft.com/office/drawing/2014/chart" uri="{C3380CC4-5D6E-409C-BE32-E72D297353CC}">
                <c16:uniqueId val="{00000001-2D25-47C8-8F47-ADAC8E8460FC}"/>
              </c:ext>
            </c:extLst>
          </c:dPt>
          <c:dPt>
            <c:idx val="1"/>
            <c:invertIfNegative val="0"/>
            <c:bubble3D val="0"/>
            <c:spPr>
              <a:gradFill flip="none" rotWithShape="1">
                <a:gsLst>
                  <a:gs pos="15000">
                    <a:srgbClr val="0C5812"/>
                  </a:gs>
                  <a:gs pos="100000">
                    <a:srgbClr val="FFFFFF"/>
                  </a:gs>
                </a:gsLst>
                <a:path path="shape">
                  <a:fillToRect l="50000" t="50000" r="50000" b="50000"/>
                </a:path>
                <a:tileRect/>
              </a:gradFill>
              <a:ln>
                <a:solidFill>
                  <a:srgbClr val="0C5812"/>
                </a:solidFill>
              </a:ln>
            </c:spPr>
            <c:extLst>
              <c:ext xmlns:c16="http://schemas.microsoft.com/office/drawing/2014/chart" uri="{C3380CC4-5D6E-409C-BE32-E72D297353CC}">
                <c16:uniqueId val="{00000003-2D25-47C8-8F47-ADAC8E8460FC}"/>
              </c:ext>
            </c:extLst>
          </c:dPt>
          <c:cat>
            <c:strRef>
              <c:f>Exp.2!$C$3:$C$4</c:f>
              <c:strCache>
                <c:ptCount val="2"/>
                <c:pt idx="0">
                  <c:v>Non-symbolic addition,N=24</c:v>
                </c:pt>
                <c:pt idx="1">
                  <c:v>Color comparison, N=24</c:v>
                </c:pt>
              </c:strCache>
            </c:strRef>
          </c:cat>
          <c:val>
            <c:numRef>
              <c:f>Exp.2!$D$3:$D$4</c:f>
              <c:numCache>
                <c:formatCode>General</c:formatCode>
                <c:ptCount val="2"/>
                <c:pt idx="0">
                  <c:v>1884.780628</c:v>
                </c:pt>
                <c:pt idx="1">
                  <c:v>1305.784024</c:v>
                </c:pt>
              </c:numCache>
            </c:numRef>
          </c:val>
          <c:extLst>
            <c:ext xmlns:c16="http://schemas.microsoft.com/office/drawing/2014/chart" uri="{C3380CC4-5D6E-409C-BE32-E72D297353CC}">
              <c16:uniqueId val="{00000004-2D25-47C8-8F47-ADAC8E8460FC}"/>
            </c:ext>
          </c:extLst>
        </c:ser>
        <c:dLbls>
          <c:showLegendKey val="0"/>
          <c:showVal val="0"/>
          <c:showCatName val="0"/>
          <c:showSerName val="0"/>
          <c:showPercent val="0"/>
          <c:showBubbleSize val="0"/>
        </c:dLbls>
        <c:gapWidth val="150"/>
        <c:axId val="54500736"/>
        <c:axId val="54506624"/>
      </c:barChart>
      <c:catAx>
        <c:axId val="54500736"/>
        <c:scaling>
          <c:orientation val="minMax"/>
        </c:scaling>
        <c:delete val="1"/>
        <c:axPos val="b"/>
        <c:numFmt formatCode="General" sourceLinked="0"/>
        <c:majorTickMark val="none"/>
        <c:minorTickMark val="none"/>
        <c:tickLblPos val="nextTo"/>
        <c:crossAx val="54506624"/>
        <c:crosses val="autoZero"/>
        <c:auto val="1"/>
        <c:lblAlgn val="ctr"/>
        <c:lblOffset val="100"/>
        <c:noMultiLvlLbl val="0"/>
      </c:catAx>
      <c:valAx>
        <c:axId val="54506624"/>
        <c:scaling>
          <c:orientation val="minMax"/>
        </c:scaling>
        <c:delete val="0"/>
        <c:axPos val="l"/>
        <c:majorGridlines>
          <c:spPr>
            <a:ln>
              <a:solidFill>
                <a:srgbClr val="FFFFFF"/>
              </a:solidFill>
            </a:ln>
          </c:spPr>
        </c:majorGridlines>
        <c:title>
          <c:tx>
            <c:rich>
              <a:bodyPr/>
              <a:lstStyle/>
              <a:p>
                <a:pPr>
                  <a:defRPr/>
                </a:pPr>
                <a:r>
                  <a:rPr lang="en-US"/>
                  <a:t>Reaction time in (ms)</a:t>
                </a:r>
              </a:p>
            </c:rich>
          </c:tx>
          <c:layout>
            <c:manualLayout>
              <c:xMode val="edge"/>
              <c:yMode val="edge"/>
              <c:x val="2.1745141801439501E-2"/>
              <c:y val="0.29148633227888998"/>
            </c:manualLayout>
          </c:layout>
          <c:overlay val="0"/>
        </c:title>
        <c:numFmt formatCode="General" sourceLinked="1"/>
        <c:majorTickMark val="out"/>
        <c:minorTickMark val="none"/>
        <c:tickLblPos val="nextTo"/>
        <c:crossAx val="54500736"/>
        <c:crosses val="autoZero"/>
        <c:crossBetween val="between"/>
      </c:valAx>
      <c:spPr>
        <a:solidFill>
          <a:srgbClr val="FFFFFF"/>
        </a:solidFill>
      </c:spPr>
    </c:plotArea>
    <c:legend>
      <c:legendPos val="r"/>
      <c:layout>
        <c:manualLayout>
          <c:xMode val="edge"/>
          <c:yMode val="edge"/>
          <c:x val="0.70565125415533403"/>
          <c:y val="0.29744172525473001"/>
          <c:w val="0.29434874584466603"/>
          <c:h val="0.407113656247514"/>
        </c:manualLayout>
      </c:layout>
      <c:overlay val="0"/>
    </c:legend>
    <c:plotVisOnly val="1"/>
    <c:dispBlanksAs val="gap"/>
    <c:showDLblsOverMax val="0"/>
  </c:chart>
  <c:txPr>
    <a:bodyPr/>
    <a:lstStyle/>
    <a:p>
      <a:pPr algn="ctr">
        <a:defRPr sz="1200" b="1">
          <a:latin typeface="Times New Roman"/>
          <a:cs typeface="Times New Roman"/>
        </a:defRPr>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a:pPr>
            <a:r>
              <a:rPr lang="en-US" dirty="0"/>
              <a:t>Mean</a:t>
            </a:r>
            <a:r>
              <a:rPr lang="en-US" baseline="0" dirty="0"/>
              <a:t> accuracy on training task</a:t>
            </a:r>
            <a:endParaRPr lang="en-US" dirty="0"/>
          </a:p>
        </c:rich>
      </c:tx>
      <c:layout>
        <c:manualLayout>
          <c:xMode val="edge"/>
          <c:yMode val="edge"/>
          <c:x val="0.19089146663176901"/>
          <c:y val="0"/>
        </c:manualLayout>
      </c:layout>
      <c:overlay val="0"/>
    </c:title>
    <c:autoTitleDeleted val="0"/>
    <c:plotArea>
      <c:layout/>
      <c:barChart>
        <c:barDir val="col"/>
        <c:grouping val="clustered"/>
        <c:varyColors val="0"/>
        <c:ser>
          <c:idx val="0"/>
          <c:order val="0"/>
          <c:invertIfNegative val="0"/>
          <c:dPt>
            <c:idx val="0"/>
            <c:invertIfNegative val="0"/>
            <c:bubble3D val="0"/>
            <c:spPr>
              <a:pattFill prst="pct90">
                <a:fgClr>
                  <a:schemeClr val="accent1"/>
                </a:fgClr>
                <a:bgClr>
                  <a:prstClr val="white"/>
                </a:bgClr>
              </a:pattFill>
              <a:ln>
                <a:solidFill>
                  <a:schemeClr val="accent1"/>
                </a:solidFill>
              </a:ln>
            </c:spPr>
            <c:extLst>
              <c:ext xmlns:c16="http://schemas.microsoft.com/office/drawing/2014/chart" uri="{C3380CC4-5D6E-409C-BE32-E72D297353CC}">
                <c16:uniqueId val="{00000001-6FB3-47D2-A178-46FD186EF983}"/>
              </c:ext>
            </c:extLst>
          </c:dPt>
          <c:dPt>
            <c:idx val="1"/>
            <c:invertIfNegative val="0"/>
            <c:bubble3D val="0"/>
            <c:spPr>
              <a:gradFill flip="none" rotWithShape="1">
                <a:gsLst>
                  <a:gs pos="15000">
                    <a:srgbClr val="0C5812"/>
                  </a:gs>
                  <a:gs pos="100000">
                    <a:srgbClr val="FFFFFF"/>
                  </a:gs>
                </a:gsLst>
                <a:path path="shape">
                  <a:fillToRect l="50000" t="50000" r="50000" b="50000"/>
                </a:path>
                <a:tileRect/>
              </a:gradFill>
              <a:ln>
                <a:solidFill>
                  <a:srgbClr val="0C5812"/>
                </a:solidFill>
              </a:ln>
            </c:spPr>
            <c:extLst>
              <c:ext xmlns:c16="http://schemas.microsoft.com/office/drawing/2014/chart" uri="{C3380CC4-5D6E-409C-BE32-E72D297353CC}">
                <c16:uniqueId val="{00000003-6FB3-47D2-A178-46FD186EF983}"/>
              </c:ext>
            </c:extLst>
          </c:dPt>
          <c:cat>
            <c:strRef>
              <c:f>Exp.2!$K$3:$K$4</c:f>
              <c:strCache>
                <c:ptCount val="2"/>
                <c:pt idx="0">
                  <c:v>Non-symbolic addition,N=24</c:v>
                </c:pt>
                <c:pt idx="1">
                  <c:v>Color comparison, N=24</c:v>
                </c:pt>
              </c:strCache>
            </c:strRef>
          </c:cat>
          <c:val>
            <c:numRef>
              <c:f>Exp.2!$L$3:$L$4</c:f>
              <c:numCache>
                <c:formatCode>General</c:formatCode>
                <c:ptCount val="2"/>
                <c:pt idx="0">
                  <c:v>83.333330419999939</c:v>
                </c:pt>
                <c:pt idx="1">
                  <c:v>96.111108299999998</c:v>
                </c:pt>
              </c:numCache>
            </c:numRef>
          </c:val>
          <c:extLst>
            <c:ext xmlns:c16="http://schemas.microsoft.com/office/drawing/2014/chart" uri="{C3380CC4-5D6E-409C-BE32-E72D297353CC}">
              <c16:uniqueId val="{00000004-6FB3-47D2-A178-46FD186EF983}"/>
            </c:ext>
          </c:extLst>
        </c:ser>
        <c:dLbls>
          <c:showLegendKey val="0"/>
          <c:showVal val="0"/>
          <c:showCatName val="0"/>
          <c:showSerName val="0"/>
          <c:showPercent val="0"/>
          <c:showBubbleSize val="0"/>
        </c:dLbls>
        <c:gapWidth val="150"/>
        <c:axId val="54675712"/>
        <c:axId val="54681600"/>
      </c:barChart>
      <c:catAx>
        <c:axId val="54675712"/>
        <c:scaling>
          <c:orientation val="minMax"/>
        </c:scaling>
        <c:delete val="1"/>
        <c:axPos val="b"/>
        <c:numFmt formatCode="General" sourceLinked="0"/>
        <c:majorTickMark val="none"/>
        <c:minorTickMark val="none"/>
        <c:tickLblPos val="nextTo"/>
        <c:crossAx val="54681600"/>
        <c:crosses val="autoZero"/>
        <c:auto val="1"/>
        <c:lblAlgn val="ctr"/>
        <c:lblOffset val="100"/>
        <c:noMultiLvlLbl val="0"/>
      </c:catAx>
      <c:valAx>
        <c:axId val="54681600"/>
        <c:scaling>
          <c:orientation val="minMax"/>
          <c:max val="100"/>
          <c:min val="0"/>
        </c:scaling>
        <c:delete val="0"/>
        <c:axPos val="l"/>
        <c:majorGridlines>
          <c:spPr>
            <a:ln>
              <a:solidFill>
                <a:srgbClr val="FFFFFF"/>
              </a:solidFill>
            </a:ln>
          </c:spPr>
        </c:majorGridlines>
        <c:title>
          <c:tx>
            <c:rich>
              <a:bodyPr/>
              <a:lstStyle/>
              <a:p>
                <a:pPr>
                  <a:defRPr/>
                </a:pPr>
                <a:r>
                  <a:rPr lang="en-US"/>
                  <a:t>% Correct</a:t>
                </a:r>
              </a:p>
            </c:rich>
          </c:tx>
          <c:overlay val="0"/>
        </c:title>
        <c:numFmt formatCode="General" sourceLinked="1"/>
        <c:majorTickMark val="out"/>
        <c:minorTickMark val="none"/>
        <c:tickLblPos val="nextTo"/>
        <c:crossAx val="54675712"/>
        <c:crosses val="autoZero"/>
        <c:crossBetween val="between"/>
        <c:majorUnit val="10"/>
      </c:valAx>
      <c:spPr>
        <a:solidFill>
          <a:srgbClr val="FFFFFF"/>
        </a:solidFill>
      </c:spPr>
    </c:plotArea>
    <c:legend>
      <c:legendPos val="r"/>
      <c:layout>
        <c:manualLayout>
          <c:xMode val="edge"/>
          <c:yMode val="edge"/>
          <c:x val="0.62066132191441403"/>
          <c:y val="0.32419806157505998"/>
          <c:w val="0.34906547221976703"/>
          <c:h val="0.50082890351230702"/>
        </c:manualLayout>
      </c:layout>
      <c:overlay val="0"/>
    </c:legend>
    <c:plotVisOnly val="1"/>
    <c:dispBlanksAs val="gap"/>
    <c:showDLblsOverMax val="0"/>
  </c:chart>
  <c:txPr>
    <a:bodyPr/>
    <a:lstStyle/>
    <a:p>
      <a:pPr>
        <a:defRPr sz="1200" b="1">
          <a:latin typeface="Times New Roman"/>
          <a:cs typeface="Times New Roman"/>
        </a:defRPr>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a:pPr>
            <a:r>
              <a:rPr lang="en-US"/>
              <a:t>Mean reaction time training task</a:t>
            </a:r>
          </a:p>
        </c:rich>
      </c:tx>
      <c:overlay val="0"/>
    </c:title>
    <c:autoTitleDeleted val="0"/>
    <c:plotArea>
      <c:layout>
        <c:manualLayout>
          <c:layoutTarget val="inner"/>
          <c:xMode val="edge"/>
          <c:yMode val="edge"/>
          <c:x val="0.11446062992125999"/>
          <c:y val="0.19111074657334501"/>
          <c:w val="0.52454899387576503"/>
          <c:h val="0.58052566345873402"/>
        </c:manualLayout>
      </c:layout>
      <c:barChart>
        <c:barDir val="col"/>
        <c:grouping val="clustered"/>
        <c:varyColors val="0"/>
        <c:ser>
          <c:idx val="0"/>
          <c:order val="0"/>
          <c:invertIfNegative val="0"/>
          <c:dPt>
            <c:idx val="0"/>
            <c:invertIfNegative val="0"/>
            <c:bubble3D val="0"/>
            <c:spPr>
              <a:pattFill prst="sphere">
                <a:fgClr>
                  <a:srgbClr val="FF0080"/>
                </a:fgClr>
                <a:bgClr>
                  <a:prstClr val="white"/>
                </a:bgClr>
              </a:pattFill>
              <a:ln>
                <a:solidFill>
                  <a:srgbClr val="FF0080"/>
                </a:solidFill>
              </a:ln>
            </c:spPr>
            <c:extLst>
              <c:ext xmlns:c16="http://schemas.microsoft.com/office/drawing/2014/chart" uri="{C3380CC4-5D6E-409C-BE32-E72D297353CC}">
                <c16:uniqueId val="{00000001-1E68-4BF4-BA82-D06742B934D4}"/>
              </c:ext>
            </c:extLst>
          </c:dPt>
          <c:dPt>
            <c:idx val="1"/>
            <c:invertIfNegative val="0"/>
            <c:bubble3D val="0"/>
            <c:spPr>
              <a:pattFill prst="wdDnDiag">
                <a:fgClr>
                  <a:srgbClr val="0000FF"/>
                </a:fgClr>
                <a:bgClr>
                  <a:prstClr val="white"/>
                </a:bgClr>
              </a:pattFill>
              <a:ln>
                <a:solidFill>
                  <a:srgbClr val="0000FF"/>
                </a:solidFill>
              </a:ln>
            </c:spPr>
            <c:extLst>
              <c:ext xmlns:c16="http://schemas.microsoft.com/office/drawing/2014/chart" uri="{C3380CC4-5D6E-409C-BE32-E72D297353CC}">
                <c16:uniqueId val="{00000003-1E68-4BF4-BA82-D06742B934D4}"/>
              </c:ext>
            </c:extLst>
          </c:dPt>
          <c:errBars>
            <c:errBarType val="both"/>
            <c:errValType val="cust"/>
            <c:noEndCap val="0"/>
            <c:plus>
              <c:numRef>
                <c:f>Training!$B$7:$B$8</c:f>
                <c:numCache>
                  <c:formatCode>General</c:formatCode>
                  <c:ptCount val="2"/>
                  <c:pt idx="0">
                    <c:v>59.868615699999999</c:v>
                  </c:pt>
                  <c:pt idx="1">
                    <c:v>68.267667200000005</c:v>
                  </c:pt>
                </c:numCache>
              </c:numRef>
            </c:plus>
            <c:minus>
              <c:numLit>
                <c:formatCode>General</c:formatCode>
                <c:ptCount val="1"/>
                <c:pt idx="0">
                  <c:v>1</c:v>
                </c:pt>
              </c:numLit>
            </c:minus>
          </c:errBars>
          <c:cat>
            <c:strRef>
              <c:f>Training!$A$2:$A$3</c:f>
              <c:strCache>
                <c:ptCount val="2"/>
                <c:pt idx="0">
                  <c:v>Non-symbolic Comparison, N=24</c:v>
                </c:pt>
                <c:pt idx="1">
                  <c:v>Line addition, N=24</c:v>
                </c:pt>
              </c:strCache>
            </c:strRef>
          </c:cat>
          <c:val>
            <c:numRef>
              <c:f>Training!$B$2:$B$3</c:f>
              <c:numCache>
                <c:formatCode>General</c:formatCode>
                <c:ptCount val="2"/>
                <c:pt idx="0">
                  <c:v>1799.03676</c:v>
                </c:pt>
                <c:pt idx="1">
                  <c:v>1791.725044</c:v>
                </c:pt>
              </c:numCache>
            </c:numRef>
          </c:val>
          <c:extLst>
            <c:ext xmlns:c16="http://schemas.microsoft.com/office/drawing/2014/chart" uri="{C3380CC4-5D6E-409C-BE32-E72D297353CC}">
              <c16:uniqueId val="{00000004-1E68-4BF4-BA82-D06742B934D4}"/>
            </c:ext>
          </c:extLst>
        </c:ser>
        <c:dLbls>
          <c:showLegendKey val="0"/>
          <c:showVal val="0"/>
          <c:showCatName val="0"/>
          <c:showSerName val="0"/>
          <c:showPercent val="0"/>
          <c:showBubbleSize val="0"/>
        </c:dLbls>
        <c:gapWidth val="150"/>
        <c:axId val="54240000"/>
        <c:axId val="54241536"/>
      </c:barChart>
      <c:catAx>
        <c:axId val="54240000"/>
        <c:scaling>
          <c:orientation val="minMax"/>
        </c:scaling>
        <c:delete val="0"/>
        <c:axPos val="b"/>
        <c:numFmt formatCode="General" sourceLinked="0"/>
        <c:majorTickMark val="none"/>
        <c:minorTickMark val="none"/>
        <c:tickLblPos val="nextTo"/>
        <c:crossAx val="54241536"/>
        <c:crosses val="autoZero"/>
        <c:auto val="1"/>
        <c:lblAlgn val="ctr"/>
        <c:lblOffset val="100"/>
        <c:noMultiLvlLbl val="0"/>
      </c:catAx>
      <c:valAx>
        <c:axId val="54241536"/>
        <c:scaling>
          <c:orientation val="minMax"/>
          <c:min val="1000"/>
        </c:scaling>
        <c:delete val="0"/>
        <c:axPos val="l"/>
        <c:majorGridlines>
          <c:spPr>
            <a:ln>
              <a:solidFill>
                <a:schemeClr val="bg1"/>
              </a:solidFill>
            </a:ln>
          </c:spPr>
        </c:majorGridlines>
        <c:numFmt formatCode="General" sourceLinked="1"/>
        <c:majorTickMark val="out"/>
        <c:minorTickMark val="none"/>
        <c:tickLblPos val="nextTo"/>
        <c:crossAx val="54240000"/>
        <c:crosses val="autoZero"/>
        <c:crossBetween val="between"/>
      </c:valAx>
      <c:spPr>
        <a:solidFill>
          <a:srgbClr val="FFFFFF"/>
        </a:solidFill>
      </c:spPr>
    </c:plotArea>
    <c:legend>
      <c:legendPos val="r"/>
      <c:layout>
        <c:manualLayout>
          <c:xMode val="edge"/>
          <c:yMode val="edge"/>
          <c:x val="0.65012073490813604"/>
          <c:y val="0.30942439486730799"/>
          <c:w val="0.32765704286964098"/>
          <c:h val="0.46578011081948101"/>
        </c:manualLayout>
      </c:layout>
      <c:overlay val="0"/>
    </c:legend>
    <c:plotVisOnly val="1"/>
    <c:dispBlanksAs val="gap"/>
    <c:showDLblsOverMax val="0"/>
  </c:chart>
  <c:txPr>
    <a:bodyPr/>
    <a:lstStyle/>
    <a:p>
      <a:pPr>
        <a:defRPr sz="1200">
          <a:latin typeface="Times New Roman"/>
          <a:cs typeface="Times New Roman"/>
        </a:defRPr>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4FE296A-763E-41FA-9791-80DDE2DF3E79}" type="doc">
      <dgm:prSet loTypeId="urn:microsoft.com/office/officeart/2005/8/layout/hProcess9" loCatId="process" qsTypeId="urn:microsoft.com/office/officeart/2005/8/quickstyle/simple2" qsCatId="simple" csTypeId="urn:microsoft.com/office/officeart/2005/8/colors/accent1_1" csCatId="accent1" phldr="1"/>
      <dgm:spPr/>
      <dgm:t>
        <a:bodyPr/>
        <a:lstStyle/>
        <a:p>
          <a:endParaRPr lang="en-US"/>
        </a:p>
      </dgm:t>
    </dgm:pt>
    <dgm:pt modelId="{1238120A-2F48-41E2-AAC6-59D4D94A800E}">
      <dgm:prSet phldrT="[Text]" custT="1"/>
      <dgm:spPr/>
      <dgm:t>
        <a:bodyPr/>
        <a:lstStyle/>
        <a:p>
          <a:pPr algn="l" defTabSz="533400">
            <a:lnSpc>
              <a:spcPct val="90000"/>
            </a:lnSpc>
            <a:spcBef>
              <a:spcPct val="0"/>
            </a:spcBef>
            <a:spcAft>
              <a:spcPct val="35000"/>
            </a:spcAft>
          </a:pPr>
          <a:endParaRPr lang="en-US" sz="1200" b="1" dirty="0"/>
        </a:p>
      </dgm:t>
    </dgm:pt>
    <dgm:pt modelId="{4E51769B-28DA-4F2B-B135-C0A60809D5A6}" type="parTrans" cxnId="{3CCC9370-930C-49BB-982D-AFC9B5588423}">
      <dgm:prSet/>
      <dgm:spPr/>
      <dgm:t>
        <a:bodyPr/>
        <a:lstStyle/>
        <a:p>
          <a:endParaRPr lang="en-US" sz="1050"/>
        </a:p>
      </dgm:t>
    </dgm:pt>
    <dgm:pt modelId="{FFB82D3F-D301-432D-B95D-65204ACD3BC3}" type="sibTrans" cxnId="{3CCC9370-930C-49BB-982D-AFC9B5588423}">
      <dgm:prSet/>
      <dgm:spPr/>
      <dgm:t>
        <a:bodyPr/>
        <a:lstStyle/>
        <a:p>
          <a:endParaRPr lang="en-US" sz="1050"/>
        </a:p>
      </dgm:t>
    </dgm:pt>
    <dgm:pt modelId="{219BA9E2-EC65-4D72-A15B-D85629E654E6}">
      <dgm:prSet phldrT="[Text]" custT="1"/>
      <dgm:spPr/>
      <dgm:t>
        <a:bodyPr/>
        <a:lstStyle/>
        <a:p>
          <a:endParaRPr lang="en-US" sz="1200" b="1" dirty="0"/>
        </a:p>
      </dgm:t>
    </dgm:pt>
    <dgm:pt modelId="{085C2D89-9072-414D-BC19-15E1D9515F15}" type="parTrans" cxnId="{548CA7FB-30DC-42B0-B54A-CEDAC6868438}">
      <dgm:prSet/>
      <dgm:spPr/>
      <dgm:t>
        <a:bodyPr/>
        <a:lstStyle/>
        <a:p>
          <a:endParaRPr lang="en-US" sz="1050"/>
        </a:p>
      </dgm:t>
    </dgm:pt>
    <dgm:pt modelId="{97112B88-F5AA-4DED-9491-7DEEFAF568C5}" type="sibTrans" cxnId="{548CA7FB-30DC-42B0-B54A-CEDAC6868438}">
      <dgm:prSet/>
      <dgm:spPr/>
      <dgm:t>
        <a:bodyPr/>
        <a:lstStyle/>
        <a:p>
          <a:endParaRPr lang="en-US" sz="1050"/>
        </a:p>
      </dgm:t>
    </dgm:pt>
    <dgm:pt modelId="{B9030C81-6598-40F0-826B-756A662F0C48}" type="pres">
      <dgm:prSet presAssocID="{F4FE296A-763E-41FA-9791-80DDE2DF3E79}" presName="CompostProcess" presStyleCnt="0">
        <dgm:presLayoutVars>
          <dgm:dir/>
          <dgm:resizeHandles val="exact"/>
        </dgm:presLayoutVars>
      </dgm:prSet>
      <dgm:spPr/>
    </dgm:pt>
    <dgm:pt modelId="{14B63EE8-EC0D-4ABA-90A1-9BC540E78980}" type="pres">
      <dgm:prSet presAssocID="{F4FE296A-763E-41FA-9791-80DDE2DF3E79}" presName="arrow" presStyleLbl="bgShp" presStyleIdx="0" presStyleCnt="1" custScaleX="116845" custLinFactNeighborX="-401" custLinFactNeighborY="-3877"/>
      <dgm:spPr/>
    </dgm:pt>
    <dgm:pt modelId="{7D65D63A-1932-4E1C-8C6C-FAA8375183CB}" type="pres">
      <dgm:prSet presAssocID="{F4FE296A-763E-41FA-9791-80DDE2DF3E79}" presName="linearProcess" presStyleCnt="0"/>
      <dgm:spPr/>
    </dgm:pt>
    <dgm:pt modelId="{75608F8B-6184-4754-B8D9-6C2DF110F7C6}" type="pres">
      <dgm:prSet presAssocID="{1238120A-2F48-41E2-AAC6-59D4D94A800E}" presName="textNode" presStyleLbl="node1" presStyleIdx="0" presStyleCnt="2" custScaleX="148440" custScaleY="240639" custLinFactNeighborX="803" custLinFactNeighborY="2740">
        <dgm:presLayoutVars>
          <dgm:bulletEnabled val="1"/>
        </dgm:presLayoutVars>
      </dgm:prSet>
      <dgm:spPr/>
    </dgm:pt>
    <dgm:pt modelId="{7B494527-DC52-4B8D-A6E4-1EA17CFBBC28}" type="pres">
      <dgm:prSet presAssocID="{FFB82D3F-D301-432D-B95D-65204ACD3BC3}" presName="sibTrans" presStyleCnt="0"/>
      <dgm:spPr/>
    </dgm:pt>
    <dgm:pt modelId="{24FC8C01-44B5-4E48-A966-13FF040FBF8B}" type="pres">
      <dgm:prSet presAssocID="{219BA9E2-EC65-4D72-A15B-D85629E654E6}" presName="textNode" presStyleLbl="node1" presStyleIdx="1" presStyleCnt="2" custScaleX="148649" custScaleY="240562" custLinFactNeighborX="10703" custLinFactNeighborY="3883">
        <dgm:presLayoutVars>
          <dgm:bulletEnabled val="1"/>
        </dgm:presLayoutVars>
      </dgm:prSet>
      <dgm:spPr/>
    </dgm:pt>
  </dgm:ptLst>
  <dgm:cxnLst>
    <dgm:cxn modelId="{3CCC9370-930C-49BB-982D-AFC9B5588423}" srcId="{F4FE296A-763E-41FA-9791-80DDE2DF3E79}" destId="{1238120A-2F48-41E2-AAC6-59D4D94A800E}" srcOrd="0" destOrd="0" parTransId="{4E51769B-28DA-4F2B-B135-C0A60809D5A6}" sibTransId="{FFB82D3F-D301-432D-B95D-65204ACD3BC3}"/>
    <dgm:cxn modelId="{2D45CD76-E75B-4B2E-9613-DE770BDBD5F3}" type="presOf" srcId="{F4FE296A-763E-41FA-9791-80DDE2DF3E79}" destId="{B9030C81-6598-40F0-826B-756A662F0C48}" srcOrd="0" destOrd="0" presId="urn:microsoft.com/office/officeart/2005/8/layout/hProcess9"/>
    <dgm:cxn modelId="{C3A8BBD6-6F1A-4143-B929-09C67D980CC5}" type="presOf" srcId="{219BA9E2-EC65-4D72-A15B-D85629E654E6}" destId="{24FC8C01-44B5-4E48-A966-13FF040FBF8B}" srcOrd="0" destOrd="0" presId="urn:microsoft.com/office/officeart/2005/8/layout/hProcess9"/>
    <dgm:cxn modelId="{548CA7FB-30DC-42B0-B54A-CEDAC6868438}" srcId="{F4FE296A-763E-41FA-9791-80DDE2DF3E79}" destId="{219BA9E2-EC65-4D72-A15B-D85629E654E6}" srcOrd="1" destOrd="0" parTransId="{085C2D89-9072-414D-BC19-15E1D9515F15}" sibTransId="{97112B88-F5AA-4DED-9491-7DEEFAF568C5}"/>
    <dgm:cxn modelId="{85C122FE-8E52-49EB-B1D6-E2EB772A68FD}" type="presOf" srcId="{1238120A-2F48-41E2-AAC6-59D4D94A800E}" destId="{75608F8B-6184-4754-B8D9-6C2DF110F7C6}" srcOrd="0" destOrd="0" presId="urn:microsoft.com/office/officeart/2005/8/layout/hProcess9"/>
    <dgm:cxn modelId="{365E364D-2BB9-4128-A11D-B5C18BB32E3F}" type="presParOf" srcId="{B9030C81-6598-40F0-826B-756A662F0C48}" destId="{14B63EE8-EC0D-4ABA-90A1-9BC540E78980}" srcOrd="0" destOrd="0" presId="urn:microsoft.com/office/officeart/2005/8/layout/hProcess9"/>
    <dgm:cxn modelId="{51F2AE8E-137B-4CA5-9625-9E8B94343875}" type="presParOf" srcId="{B9030C81-6598-40F0-826B-756A662F0C48}" destId="{7D65D63A-1932-4E1C-8C6C-FAA8375183CB}" srcOrd="1" destOrd="0" presId="urn:microsoft.com/office/officeart/2005/8/layout/hProcess9"/>
    <dgm:cxn modelId="{2635019F-7A24-4370-87F8-20C2EBF95570}" type="presParOf" srcId="{7D65D63A-1932-4E1C-8C6C-FAA8375183CB}" destId="{75608F8B-6184-4754-B8D9-6C2DF110F7C6}" srcOrd="0" destOrd="0" presId="urn:microsoft.com/office/officeart/2005/8/layout/hProcess9"/>
    <dgm:cxn modelId="{A8A5D2FD-1A8B-40AA-BE82-E59CA3F6539D}" type="presParOf" srcId="{7D65D63A-1932-4E1C-8C6C-FAA8375183CB}" destId="{7B494527-DC52-4B8D-A6E4-1EA17CFBBC28}" srcOrd="1" destOrd="0" presId="urn:microsoft.com/office/officeart/2005/8/layout/hProcess9"/>
    <dgm:cxn modelId="{EEABCB61-C5B9-4C77-A298-B9901CA195D8}" type="presParOf" srcId="{7D65D63A-1932-4E1C-8C6C-FAA8375183CB}" destId="{24FC8C01-44B5-4E48-A966-13FF040FBF8B}" srcOrd="2"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4FE296A-763E-41FA-9791-80DDE2DF3E79}" type="doc">
      <dgm:prSet loTypeId="urn:microsoft.com/office/officeart/2005/8/layout/hProcess9" loCatId="process" qsTypeId="urn:microsoft.com/office/officeart/2005/8/quickstyle/simple2" qsCatId="simple" csTypeId="urn:microsoft.com/office/officeart/2005/8/colors/accent1_1" csCatId="accent1" phldr="1"/>
      <dgm:spPr/>
      <dgm:t>
        <a:bodyPr/>
        <a:lstStyle/>
        <a:p>
          <a:endParaRPr lang="en-US"/>
        </a:p>
      </dgm:t>
    </dgm:pt>
    <dgm:pt modelId="{1238120A-2F48-41E2-AAC6-59D4D94A800E}">
      <dgm:prSet phldrT="[Text]" custT="1"/>
      <dgm:spPr/>
      <dgm:t>
        <a:bodyPr/>
        <a:lstStyle/>
        <a:p>
          <a:pPr algn="l" defTabSz="533400">
            <a:lnSpc>
              <a:spcPct val="90000"/>
            </a:lnSpc>
            <a:spcBef>
              <a:spcPct val="0"/>
            </a:spcBef>
            <a:spcAft>
              <a:spcPct val="35000"/>
            </a:spcAft>
          </a:pPr>
          <a:endParaRPr lang="en-US" sz="1200" b="1" dirty="0"/>
        </a:p>
      </dgm:t>
    </dgm:pt>
    <dgm:pt modelId="{4E51769B-28DA-4F2B-B135-C0A60809D5A6}" type="parTrans" cxnId="{3CCC9370-930C-49BB-982D-AFC9B5588423}">
      <dgm:prSet/>
      <dgm:spPr/>
      <dgm:t>
        <a:bodyPr/>
        <a:lstStyle/>
        <a:p>
          <a:endParaRPr lang="en-US" sz="1050"/>
        </a:p>
      </dgm:t>
    </dgm:pt>
    <dgm:pt modelId="{FFB82D3F-D301-432D-B95D-65204ACD3BC3}" type="sibTrans" cxnId="{3CCC9370-930C-49BB-982D-AFC9B5588423}">
      <dgm:prSet/>
      <dgm:spPr/>
      <dgm:t>
        <a:bodyPr/>
        <a:lstStyle/>
        <a:p>
          <a:endParaRPr lang="en-US" sz="1050"/>
        </a:p>
      </dgm:t>
    </dgm:pt>
    <dgm:pt modelId="{219BA9E2-EC65-4D72-A15B-D85629E654E6}">
      <dgm:prSet phldrT="[Text]" custT="1"/>
      <dgm:spPr/>
      <dgm:t>
        <a:bodyPr/>
        <a:lstStyle/>
        <a:p>
          <a:endParaRPr lang="en-US" sz="1200" b="1" dirty="0"/>
        </a:p>
      </dgm:t>
    </dgm:pt>
    <dgm:pt modelId="{085C2D89-9072-414D-BC19-15E1D9515F15}" type="parTrans" cxnId="{548CA7FB-30DC-42B0-B54A-CEDAC6868438}">
      <dgm:prSet/>
      <dgm:spPr/>
      <dgm:t>
        <a:bodyPr/>
        <a:lstStyle/>
        <a:p>
          <a:endParaRPr lang="en-US" sz="1050"/>
        </a:p>
      </dgm:t>
    </dgm:pt>
    <dgm:pt modelId="{97112B88-F5AA-4DED-9491-7DEEFAF568C5}" type="sibTrans" cxnId="{548CA7FB-30DC-42B0-B54A-CEDAC6868438}">
      <dgm:prSet/>
      <dgm:spPr/>
      <dgm:t>
        <a:bodyPr/>
        <a:lstStyle/>
        <a:p>
          <a:endParaRPr lang="en-US" sz="1050"/>
        </a:p>
      </dgm:t>
    </dgm:pt>
    <dgm:pt modelId="{B9030C81-6598-40F0-826B-756A662F0C48}" type="pres">
      <dgm:prSet presAssocID="{F4FE296A-763E-41FA-9791-80DDE2DF3E79}" presName="CompostProcess" presStyleCnt="0">
        <dgm:presLayoutVars>
          <dgm:dir/>
          <dgm:resizeHandles val="exact"/>
        </dgm:presLayoutVars>
      </dgm:prSet>
      <dgm:spPr/>
    </dgm:pt>
    <dgm:pt modelId="{14B63EE8-EC0D-4ABA-90A1-9BC540E78980}" type="pres">
      <dgm:prSet presAssocID="{F4FE296A-763E-41FA-9791-80DDE2DF3E79}" presName="arrow" presStyleLbl="bgShp" presStyleIdx="0" presStyleCnt="1" custScaleX="116845" custLinFactNeighborX="-401" custLinFactNeighborY="-3877"/>
      <dgm:spPr/>
    </dgm:pt>
    <dgm:pt modelId="{7D65D63A-1932-4E1C-8C6C-FAA8375183CB}" type="pres">
      <dgm:prSet presAssocID="{F4FE296A-763E-41FA-9791-80DDE2DF3E79}" presName="linearProcess" presStyleCnt="0"/>
      <dgm:spPr/>
    </dgm:pt>
    <dgm:pt modelId="{75608F8B-6184-4754-B8D9-6C2DF110F7C6}" type="pres">
      <dgm:prSet presAssocID="{1238120A-2F48-41E2-AAC6-59D4D94A800E}" presName="textNode" presStyleLbl="node1" presStyleIdx="0" presStyleCnt="2" custScaleX="162880" custScaleY="249515" custLinFactNeighborX="24635" custLinFactNeighborY="-243">
        <dgm:presLayoutVars>
          <dgm:bulletEnabled val="1"/>
        </dgm:presLayoutVars>
      </dgm:prSet>
      <dgm:spPr/>
    </dgm:pt>
    <dgm:pt modelId="{7B494527-DC52-4B8D-A6E4-1EA17CFBBC28}" type="pres">
      <dgm:prSet presAssocID="{FFB82D3F-D301-432D-B95D-65204ACD3BC3}" presName="sibTrans" presStyleCnt="0"/>
      <dgm:spPr/>
    </dgm:pt>
    <dgm:pt modelId="{24FC8C01-44B5-4E48-A966-13FF040FBF8B}" type="pres">
      <dgm:prSet presAssocID="{219BA9E2-EC65-4D72-A15B-D85629E654E6}" presName="textNode" presStyleLbl="node1" presStyleIdx="1" presStyleCnt="2" custScaleX="159995" custScaleY="249460" custLinFactNeighborX="-38447" custLinFactNeighborY="-270">
        <dgm:presLayoutVars>
          <dgm:bulletEnabled val="1"/>
        </dgm:presLayoutVars>
      </dgm:prSet>
      <dgm:spPr/>
    </dgm:pt>
  </dgm:ptLst>
  <dgm:cxnLst>
    <dgm:cxn modelId="{666BA019-AC65-4CA1-B10E-A30DB371031A}" type="presOf" srcId="{F4FE296A-763E-41FA-9791-80DDE2DF3E79}" destId="{B9030C81-6598-40F0-826B-756A662F0C48}" srcOrd="0" destOrd="0" presId="urn:microsoft.com/office/officeart/2005/8/layout/hProcess9"/>
    <dgm:cxn modelId="{753AA82E-F3D2-4F82-8E10-C1ACE7BCEDAE}" type="presOf" srcId="{1238120A-2F48-41E2-AAC6-59D4D94A800E}" destId="{75608F8B-6184-4754-B8D9-6C2DF110F7C6}" srcOrd="0" destOrd="0" presId="urn:microsoft.com/office/officeart/2005/8/layout/hProcess9"/>
    <dgm:cxn modelId="{3CCC9370-930C-49BB-982D-AFC9B5588423}" srcId="{F4FE296A-763E-41FA-9791-80DDE2DF3E79}" destId="{1238120A-2F48-41E2-AAC6-59D4D94A800E}" srcOrd="0" destOrd="0" parTransId="{4E51769B-28DA-4F2B-B135-C0A60809D5A6}" sibTransId="{FFB82D3F-D301-432D-B95D-65204ACD3BC3}"/>
    <dgm:cxn modelId="{5D987C9C-AD6A-4A94-8E9D-490E855BDE12}" type="presOf" srcId="{219BA9E2-EC65-4D72-A15B-D85629E654E6}" destId="{24FC8C01-44B5-4E48-A966-13FF040FBF8B}" srcOrd="0" destOrd="0" presId="urn:microsoft.com/office/officeart/2005/8/layout/hProcess9"/>
    <dgm:cxn modelId="{548CA7FB-30DC-42B0-B54A-CEDAC6868438}" srcId="{F4FE296A-763E-41FA-9791-80DDE2DF3E79}" destId="{219BA9E2-EC65-4D72-A15B-D85629E654E6}" srcOrd="1" destOrd="0" parTransId="{085C2D89-9072-414D-BC19-15E1D9515F15}" sibTransId="{97112B88-F5AA-4DED-9491-7DEEFAF568C5}"/>
    <dgm:cxn modelId="{5E40860F-8269-4EB4-8260-08AAD40D3746}" type="presParOf" srcId="{B9030C81-6598-40F0-826B-756A662F0C48}" destId="{14B63EE8-EC0D-4ABA-90A1-9BC540E78980}" srcOrd="0" destOrd="0" presId="urn:microsoft.com/office/officeart/2005/8/layout/hProcess9"/>
    <dgm:cxn modelId="{F63F842D-E230-4688-A344-AD1B9B695E05}" type="presParOf" srcId="{B9030C81-6598-40F0-826B-756A662F0C48}" destId="{7D65D63A-1932-4E1C-8C6C-FAA8375183CB}" srcOrd="1" destOrd="0" presId="urn:microsoft.com/office/officeart/2005/8/layout/hProcess9"/>
    <dgm:cxn modelId="{96C59E25-54A1-4612-81AD-B3F695FF91D1}" type="presParOf" srcId="{7D65D63A-1932-4E1C-8C6C-FAA8375183CB}" destId="{75608F8B-6184-4754-B8D9-6C2DF110F7C6}" srcOrd="0" destOrd="0" presId="urn:microsoft.com/office/officeart/2005/8/layout/hProcess9"/>
    <dgm:cxn modelId="{CF9F2BEF-2BE3-41E8-88E5-CCB8684FEF53}" type="presParOf" srcId="{7D65D63A-1932-4E1C-8C6C-FAA8375183CB}" destId="{7B494527-DC52-4B8D-A6E4-1EA17CFBBC28}" srcOrd="1" destOrd="0" presId="urn:microsoft.com/office/officeart/2005/8/layout/hProcess9"/>
    <dgm:cxn modelId="{24E9DD00-4235-47AA-9AFE-C3C79F0F89EE}" type="presParOf" srcId="{7D65D63A-1932-4E1C-8C6C-FAA8375183CB}" destId="{24FC8C01-44B5-4E48-A966-13FF040FBF8B}" srcOrd="2"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F99C035-4961-3A4E-AF68-86CCABE11DD0}" type="doc">
      <dgm:prSet loTypeId="urn:microsoft.com/office/officeart/2005/8/layout/pList2" loCatId="" qsTypeId="urn:microsoft.com/office/officeart/2005/8/quickstyle/3D1" qsCatId="3D" csTypeId="urn:microsoft.com/office/officeart/2005/8/colors/accent1_2" csCatId="accent1" phldr="1"/>
      <dgm:spPr/>
    </dgm:pt>
    <dgm:pt modelId="{277ADBDC-DFD6-6D4F-AA28-738BA76475F6}" type="pres">
      <dgm:prSet presAssocID="{DF99C035-4961-3A4E-AF68-86CCABE11DD0}" presName="Name0" presStyleCnt="0">
        <dgm:presLayoutVars>
          <dgm:dir/>
          <dgm:resizeHandles val="exact"/>
        </dgm:presLayoutVars>
      </dgm:prSet>
      <dgm:spPr/>
    </dgm:pt>
  </dgm:ptLst>
  <dgm:cxnLst>
    <dgm:cxn modelId="{BF8C19D0-3C15-074D-92FC-3D02044CF0C6}" type="presOf" srcId="{DF99C035-4961-3A4E-AF68-86CCABE11DD0}" destId="{277ADBDC-DFD6-6D4F-AA28-738BA76475F6}" srcOrd="0" destOrd="0" presId="urn:microsoft.com/office/officeart/2005/8/layout/p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B63EE8-EC0D-4ABA-90A1-9BC540E78980}">
      <dsp:nvSpPr>
        <dsp:cNvPr id="0" name=""/>
        <dsp:cNvSpPr/>
      </dsp:nvSpPr>
      <dsp:spPr>
        <a:xfrm>
          <a:off x="2" y="0"/>
          <a:ext cx="9081660" cy="4963353"/>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5608F8B-6184-4754-B8D9-6C2DF110F7C6}">
      <dsp:nvSpPr>
        <dsp:cNvPr id="0" name=""/>
        <dsp:cNvSpPr/>
      </dsp:nvSpPr>
      <dsp:spPr>
        <a:xfrm>
          <a:off x="272198" y="147322"/>
          <a:ext cx="4072006" cy="4777505"/>
        </a:xfrm>
        <a:prstGeom prst="roundRect">
          <a:avLst/>
        </a:prstGeom>
        <a:solidFill>
          <a:schemeClr val="lt1">
            <a:hueOff val="0"/>
            <a:satOff val="0"/>
            <a:lumOff val="0"/>
            <a:alphaOff val="0"/>
          </a:schemeClr>
        </a:solidFill>
        <a:ln w="19050" cap="flat" cmpd="sng" algn="ctr">
          <a:solidFill>
            <a:schemeClr val="accent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endParaRPr lang="en-US" sz="1200" b="1" kern="1200" dirty="0"/>
        </a:p>
      </dsp:txBody>
      <dsp:txXfrm>
        <a:off x="470977" y="346101"/>
        <a:ext cx="3674448" cy="4379947"/>
      </dsp:txXfrm>
    </dsp:sp>
    <dsp:sp modelId="{24FC8C01-44B5-4E48-A966-13FF040FBF8B}">
      <dsp:nvSpPr>
        <dsp:cNvPr id="0" name=""/>
        <dsp:cNvSpPr/>
      </dsp:nvSpPr>
      <dsp:spPr>
        <a:xfrm>
          <a:off x="4846667" y="170779"/>
          <a:ext cx="4077739" cy="4775976"/>
        </a:xfrm>
        <a:prstGeom prst="roundRect">
          <a:avLst/>
        </a:prstGeom>
        <a:solidFill>
          <a:schemeClr val="lt1">
            <a:hueOff val="0"/>
            <a:satOff val="0"/>
            <a:lumOff val="0"/>
            <a:alphaOff val="0"/>
          </a:schemeClr>
        </a:solidFill>
        <a:ln w="19050" cap="flat" cmpd="sng" algn="ctr">
          <a:solidFill>
            <a:schemeClr val="accent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endParaRPr lang="en-US" sz="1200" b="1" kern="1200" dirty="0"/>
        </a:p>
      </dsp:txBody>
      <dsp:txXfrm>
        <a:off x="5045726" y="369838"/>
        <a:ext cx="3679621" cy="437785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B63EE8-EC0D-4ABA-90A1-9BC540E78980}">
      <dsp:nvSpPr>
        <dsp:cNvPr id="0" name=""/>
        <dsp:cNvSpPr/>
      </dsp:nvSpPr>
      <dsp:spPr>
        <a:xfrm>
          <a:off x="2" y="0"/>
          <a:ext cx="9081660" cy="4711353"/>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5608F8B-6184-4754-B8D9-6C2DF110F7C6}">
      <dsp:nvSpPr>
        <dsp:cNvPr id="0" name=""/>
        <dsp:cNvSpPr/>
      </dsp:nvSpPr>
      <dsp:spPr>
        <a:xfrm>
          <a:off x="111799" y="0"/>
          <a:ext cx="4385219" cy="4702212"/>
        </a:xfrm>
        <a:prstGeom prst="roundRect">
          <a:avLst/>
        </a:prstGeom>
        <a:solidFill>
          <a:schemeClr val="lt1">
            <a:hueOff val="0"/>
            <a:satOff val="0"/>
            <a:lumOff val="0"/>
            <a:alphaOff val="0"/>
          </a:schemeClr>
        </a:solidFill>
        <a:ln w="19050" cap="flat" cmpd="sng" algn="ctr">
          <a:solidFill>
            <a:schemeClr val="accent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endParaRPr lang="en-US" sz="1200" b="1" kern="1200" dirty="0"/>
        </a:p>
      </dsp:txBody>
      <dsp:txXfrm>
        <a:off x="325868" y="214069"/>
        <a:ext cx="3957081" cy="4274074"/>
      </dsp:txXfrm>
    </dsp:sp>
    <dsp:sp modelId="{24FC8C01-44B5-4E48-A966-13FF040FBF8B}">
      <dsp:nvSpPr>
        <dsp:cNvPr id="0" name=""/>
        <dsp:cNvSpPr/>
      </dsp:nvSpPr>
      <dsp:spPr>
        <a:xfrm>
          <a:off x="4662676" y="0"/>
          <a:ext cx="4307546" cy="4701176"/>
        </a:xfrm>
        <a:prstGeom prst="roundRect">
          <a:avLst/>
        </a:prstGeom>
        <a:solidFill>
          <a:schemeClr val="lt1">
            <a:hueOff val="0"/>
            <a:satOff val="0"/>
            <a:lumOff val="0"/>
            <a:alphaOff val="0"/>
          </a:schemeClr>
        </a:solidFill>
        <a:ln w="19050" cap="flat" cmpd="sng" algn="ctr">
          <a:solidFill>
            <a:schemeClr val="accent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endParaRPr lang="en-US" sz="1200" b="1" kern="1200" dirty="0"/>
        </a:p>
      </dsp:txBody>
      <dsp:txXfrm>
        <a:off x="4872953" y="210277"/>
        <a:ext cx="3886992" cy="428062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75.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image" Target="../media/image77.emf"/></Relationships>
</file>

<file path=ppt/drawings/drawing1.xml><?xml version="1.0" encoding="utf-8"?>
<c:userShapes xmlns:c="http://schemas.openxmlformats.org/drawingml/2006/chart">
  <cdr:relSizeAnchor xmlns:cdr="http://schemas.openxmlformats.org/drawingml/2006/chartDrawing">
    <cdr:from>
      <cdr:x>0.20801</cdr:x>
      <cdr:y>0.22629</cdr:y>
    </cdr:from>
    <cdr:to>
      <cdr:x>0.57273</cdr:x>
      <cdr:y>0.22629</cdr:y>
    </cdr:to>
    <cdr:cxnSp macro="">
      <cdr:nvCxnSpPr>
        <cdr:cNvPr id="3" name="Straight Connector 2">
          <a:extLst xmlns:a="http://schemas.openxmlformats.org/drawingml/2006/main">
            <a:ext uri="{FF2B5EF4-FFF2-40B4-BE49-F238E27FC236}">
              <a16:creationId xmlns:a16="http://schemas.microsoft.com/office/drawing/2014/main" id="{15ABAD8A-A15D-354D-AE94-530903732F80}"/>
            </a:ext>
          </a:extLst>
        </cdr:cNvPr>
        <cdr:cNvCxnSpPr/>
      </cdr:nvCxnSpPr>
      <cdr:spPr>
        <a:xfrm xmlns:a="http://schemas.openxmlformats.org/drawingml/2006/main">
          <a:off x="901629" y="569019"/>
          <a:ext cx="1580861" cy="0"/>
        </a:xfrm>
        <a:prstGeom xmlns:a="http://schemas.openxmlformats.org/drawingml/2006/main" prst="line">
          <a:avLst/>
        </a:prstGeom>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relSizeAnchor>
</c:userShapes>
</file>

<file path=ppt/drawings/drawing2.xml><?xml version="1.0" encoding="utf-8"?>
<c:userShapes xmlns:c="http://schemas.openxmlformats.org/drawingml/2006/chart">
  <cdr:relSizeAnchor xmlns:cdr="http://schemas.openxmlformats.org/drawingml/2006/chartDrawing">
    <cdr:from>
      <cdr:x>0.2078</cdr:x>
      <cdr:y>0.26358</cdr:y>
    </cdr:from>
    <cdr:to>
      <cdr:x>0.58683</cdr:x>
      <cdr:y>0.26358</cdr:y>
    </cdr:to>
    <cdr:cxnSp macro="">
      <cdr:nvCxnSpPr>
        <cdr:cNvPr id="2" name="Straight Connector 1">
          <a:extLst xmlns:a="http://schemas.openxmlformats.org/drawingml/2006/main">
            <a:ext uri="{FF2B5EF4-FFF2-40B4-BE49-F238E27FC236}">
              <a16:creationId xmlns:a16="http://schemas.microsoft.com/office/drawing/2014/main" id="{24E6D7A4-3E18-544C-8BA2-2EF84DBD15D8}"/>
            </a:ext>
          </a:extLst>
        </cdr:cNvPr>
        <cdr:cNvCxnSpPr/>
      </cdr:nvCxnSpPr>
      <cdr:spPr>
        <a:xfrm xmlns:a="http://schemas.openxmlformats.org/drawingml/2006/main">
          <a:off x="950077" y="723055"/>
          <a:ext cx="1732896" cy="0"/>
        </a:xfrm>
        <a:prstGeom xmlns:a="http://schemas.openxmlformats.org/drawingml/2006/main" prst="line">
          <a:avLst/>
        </a:prstGeom>
        <a:ln xmlns:a="http://schemas.openxmlformats.org/drawingml/2006/main">
          <a:solidFill>
            <a:srgbClr val="FF0080"/>
          </a:solidFill>
        </a:l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relSizeAnchor>
  <cdr:relSizeAnchor xmlns:cdr="http://schemas.openxmlformats.org/drawingml/2006/chartDrawing">
    <cdr:from>
      <cdr:x>0.37953</cdr:x>
      <cdr:y>0.11542</cdr:y>
    </cdr:from>
    <cdr:to>
      <cdr:x>0.45919</cdr:x>
      <cdr:y>0.30616</cdr:y>
    </cdr:to>
    <cdr:sp macro="" textlink="">
      <cdr:nvSpPr>
        <cdr:cNvPr id="3" name="TextBox 2"/>
        <cdr:cNvSpPr txBox="1"/>
      </cdr:nvSpPr>
      <cdr:spPr>
        <a:xfrm xmlns:a="http://schemas.openxmlformats.org/drawingml/2006/main">
          <a:off x="1735221" y="316631"/>
          <a:ext cx="364202" cy="523220"/>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2800" dirty="0">
              <a:solidFill>
                <a:srgbClr val="FF0080"/>
              </a:solidFill>
            </a:rPr>
            <a:t>*</a:t>
          </a:r>
        </a:p>
      </cdr:txBody>
    </cdr:sp>
  </cdr:relSizeAnchor>
</c:userShapes>
</file>

<file path=ppt/drawings/drawing3.xml><?xml version="1.0" encoding="utf-8"?>
<c:userShapes xmlns:c="http://schemas.openxmlformats.org/drawingml/2006/chart">
  <cdr:relSizeAnchor xmlns:cdr="http://schemas.openxmlformats.org/drawingml/2006/chartDrawing">
    <cdr:from>
      <cdr:x>0.39583</cdr:x>
      <cdr:y>0.16123</cdr:y>
    </cdr:from>
    <cdr:to>
      <cdr:x>0.47241</cdr:x>
      <cdr:y>0.32283</cdr:y>
    </cdr:to>
    <cdr:sp macro="" textlink="">
      <cdr:nvSpPr>
        <cdr:cNvPr id="2" name="TextBox 1"/>
        <cdr:cNvSpPr txBox="1"/>
      </cdr:nvSpPr>
      <cdr:spPr>
        <a:xfrm xmlns:a="http://schemas.openxmlformats.org/drawingml/2006/main">
          <a:off x="1882275" y="521999"/>
          <a:ext cx="364202" cy="523220"/>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2800" b="1" dirty="0">
              <a:solidFill>
                <a:srgbClr val="FF0099"/>
              </a:solidFill>
            </a:rPr>
            <a:t>*</a:t>
          </a:r>
        </a:p>
      </cdr:txBody>
    </cdr:sp>
  </cdr:relSizeAnchor>
  <cdr:relSizeAnchor xmlns:cdr="http://schemas.openxmlformats.org/drawingml/2006/chartDrawing">
    <cdr:from>
      <cdr:x>0.26426</cdr:x>
      <cdr:y>0.28644</cdr:y>
    </cdr:from>
    <cdr:to>
      <cdr:x>0.62691</cdr:x>
      <cdr:y>0.28644</cdr:y>
    </cdr:to>
    <cdr:cxnSp macro="">
      <cdr:nvCxnSpPr>
        <cdr:cNvPr id="4" name="Straight Connector 3">
          <a:extLst xmlns:a="http://schemas.openxmlformats.org/drawingml/2006/main">
            <a:ext uri="{FF2B5EF4-FFF2-40B4-BE49-F238E27FC236}">
              <a16:creationId xmlns:a16="http://schemas.microsoft.com/office/drawing/2014/main" id="{C4AB0D4D-6285-4747-8EAA-954FD555BF8F}"/>
            </a:ext>
          </a:extLst>
        </cdr:cNvPr>
        <cdr:cNvCxnSpPr/>
      </cdr:nvCxnSpPr>
      <cdr:spPr>
        <a:xfrm xmlns:a="http://schemas.openxmlformats.org/drawingml/2006/main">
          <a:off x="1256633" y="927386"/>
          <a:ext cx="1724526" cy="0"/>
        </a:xfrm>
        <a:prstGeom xmlns:a="http://schemas.openxmlformats.org/drawingml/2006/main" prst="line">
          <a:avLst/>
        </a:prstGeom>
        <a:ln xmlns:a="http://schemas.openxmlformats.org/drawingml/2006/main">
          <a:solidFill>
            <a:srgbClr val="FF0099"/>
          </a:solidFill>
        </a:l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PK"/>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CA61A97-890C-A846-A515-8294CE502442}" type="datetimeFigureOut">
              <a:rPr lang="en-PK" smtClean="0"/>
              <a:t>11/05/2020</a:t>
            </a:fld>
            <a:endParaRPr lang="en-PK"/>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PK"/>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PK"/>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PK"/>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CEEDB17-054D-8C44-87DE-E07DBAB032B8}" type="slidenum">
              <a:rPr lang="en-PK" smtClean="0"/>
              <a:t>‹#›</a:t>
            </a:fld>
            <a:endParaRPr lang="en-PK"/>
          </a:p>
        </p:txBody>
      </p:sp>
    </p:spTree>
    <p:extLst>
      <p:ext uri="{BB962C8B-B14F-4D97-AF65-F5344CB8AC3E}">
        <p14:creationId xmlns:p14="http://schemas.microsoft.com/office/powerpoint/2010/main" val="41571445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defTabSz="457125">
              <a:defRPr/>
            </a:pPr>
            <a:r>
              <a:rPr lang="en-US" dirty="0"/>
              <a:t>Numbers</a:t>
            </a:r>
            <a:r>
              <a:rPr lang="en-US" baseline="0" dirty="0"/>
              <a:t> in day to day life: playing games,</a:t>
            </a:r>
            <a:r>
              <a:rPr lang="en-US" dirty="0"/>
              <a:t> todays temperature, time,</a:t>
            </a:r>
            <a:r>
              <a:rPr lang="en-US" baseline="0" dirty="0"/>
              <a:t> combination of your locker, money you carry, number of , chairs </a:t>
            </a:r>
            <a:r>
              <a:rPr lang="en-US" b="1" baseline="0" dirty="0">
                <a:solidFill>
                  <a:srgbClr val="AD0101"/>
                </a:solidFill>
              </a:rPr>
              <a:t>why all these matters?</a:t>
            </a:r>
            <a:r>
              <a:rPr lang="en-US" b="1" dirty="0">
                <a:solidFill>
                  <a:srgbClr val="AD0101"/>
                </a:solidFill>
              </a:rPr>
              <a:t> Numbers simplify our world,”, "We want to believe that there's a way to be faster, better or smarter-and numbers seem to be able to help us do that."</a:t>
            </a:r>
          </a:p>
          <a:p>
            <a:endParaRPr lang="en-US" dirty="0"/>
          </a:p>
        </p:txBody>
      </p:sp>
      <p:sp>
        <p:nvSpPr>
          <p:cNvPr id="4" name="Footer Placeholder 3"/>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14457715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I am going to show you non-symbolic approximate addition task-explain how approximately less or more</a:t>
            </a:r>
          </a:p>
        </p:txBody>
      </p:sp>
      <p:sp>
        <p:nvSpPr>
          <p:cNvPr id="4" name="Footer Placeholder 3"/>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21798349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AD0101"/>
                </a:solidFill>
              </a:rPr>
              <a:t>I will show u in next slides how this task looks like</a:t>
            </a:r>
          </a:p>
        </p:txBody>
      </p:sp>
      <p:sp>
        <p:nvSpPr>
          <p:cNvPr id="4" name="Footer Placeholder 3"/>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21537193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Add analysis of</a:t>
            </a:r>
            <a:r>
              <a:rPr lang="en-US" baseline="0" dirty="0"/>
              <a:t> covariates just to show that difference in training task was not cause of </a:t>
            </a:r>
            <a:r>
              <a:rPr lang="en-US" baseline="0" dirty="0" err="1"/>
              <a:t>dif</a:t>
            </a:r>
            <a:endParaRPr lang="en-US" dirty="0"/>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6967492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defTabSz="457125">
              <a:defRPr/>
            </a:pPr>
            <a:r>
              <a:rPr lang="en-US" dirty="0">
                <a:solidFill>
                  <a:schemeClr val="bg1">
                    <a:lumMod val="50000"/>
                  </a:schemeClr>
                </a:solidFill>
              </a:rPr>
              <a:t>If the mechanism of enhancement on test problems is prior engagement of cognitive mechanisms for addition, then that act of adding itself, regardless of whether the addition is performed over numbers or not, should enhance performance on exact symbolic math.  </a:t>
            </a:r>
          </a:p>
          <a:p>
            <a:endParaRPr lang="en-US" dirty="0"/>
          </a:p>
        </p:txBody>
      </p:sp>
      <p:sp>
        <p:nvSpPr>
          <p:cNvPr id="4" name="Footer Placeholder 3"/>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20211658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On the other hand, if more general motivational or reasoning factors are driving the enhancement, improved performance should be observed on both the symbolic math problems and the sentence completion problems in the group of children performing the approximate addition training but not in children performing a control training task (brightness control.</a:t>
            </a:r>
          </a:p>
        </p:txBody>
      </p:sp>
      <p:sp>
        <p:nvSpPr>
          <p:cNvPr id="4" name="Footer Placeholder 3"/>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31182134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41484888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defTabSz="457125">
              <a:defRPr/>
            </a:pPr>
            <a:r>
              <a:rPr lang="en-US" dirty="0"/>
              <a:t>To distinguish between these explanations, we devised a training task involving approximate numerical comparison and compared performance on the same exact symbolic arithmetic problems of those trained on the new numerical comparison training task to the previous results </a:t>
            </a:r>
          </a:p>
          <a:p>
            <a:endParaRPr lang="en-US" dirty="0"/>
          </a:p>
        </p:txBody>
      </p:sp>
      <p:sp>
        <p:nvSpPr>
          <p:cNvPr id="4" name="Footer Placeholder 3"/>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26019473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we kept </a:t>
            </a:r>
            <a:r>
              <a:rPr lang="en-US" dirty="0" err="1"/>
              <a:t>design,tasks</a:t>
            </a:r>
            <a:r>
              <a:rPr lang="en-US" dirty="0"/>
              <a:t> </a:t>
            </a:r>
            <a:r>
              <a:rPr lang="en-US" dirty="0" err="1"/>
              <a:t>similiar</a:t>
            </a:r>
            <a:r>
              <a:rPr lang="en-US" dirty="0"/>
              <a:t> to see whether training would benefit children in </a:t>
            </a:r>
            <a:r>
              <a:rPr lang="en-US" dirty="0" err="1"/>
              <a:t>pakistan</a:t>
            </a:r>
            <a:r>
              <a:rPr lang="en-US" dirty="0"/>
              <a:t>?</a:t>
            </a:r>
          </a:p>
        </p:txBody>
      </p:sp>
      <p:sp>
        <p:nvSpPr>
          <p:cNvPr id="4" name="Footer Placeholder 3"/>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36949888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experimental manipulation of training condition had a significant effect on the time it took to participants to complete exact symbolic addition problems even after accounting for differences in reaction time and accuracy on the immediately previous training task.</a:t>
            </a:r>
            <a:r>
              <a:rPr lang="en-US" dirty="0">
                <a:effectLst/>
              </a:rPr>
              <a:t> </a:t>
            </a:r>
            <a:endParaRPr lang="en-US" dirty="0"/>
          </a:p>
        </p:txBody>
      </p:sp>
      <p:sp>
        <p:nvSpPr>
          <p:cNvPr id="4" name="Footer Placeholder 3"/>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35592894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Results of experiment 2 of phase 1 (data collected from USA), has shown that non-symbolic addition practices enhance symbolic addition but not a non-mathematical task, like reading. So</a:t>
            </a:r>
          </a:p>
        </p:txBody>
      </p:sp>
      <p:sp>
        <p:nvSpPr>
          <p:cNvPr id="4" name="Footer Placeholder 3"/>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1735699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defTabSz="457125">
              <a:defRPr/>
            </a:pPr>
            <a:endParaRPr lang="en-US" dirty="0"/>
          </a:p>
        </p:txBody>
      </p:sp>
      <p:sp>
        <p:nvSpPr>
          <p:cNvPr id="4" name="Slide Number Placeholder 3"/>
          <p:cNvSpPr>
            <a:spLocks noGrp="1"/>
          </p:cNvSpPr>
          <p:nvPr>
            <p:ph type="sldNum" sz="quarter" idx="10"/>
          </p:nvPr>
        </p:nvSpPr>
        <p:spPr/>
        <p:txBody>
          <a:bodyPr/>
          <a:lstStyle/>
          <a:p>
            <a:fld id="{DD7D2AD7-BD31-48B9-8C8A-7D4EAE7F6485}" type="slidenum">
              <a:rPr lang="en-US" smtClean="0"/>
              <a:t>5</a:t>
            </a:fld>
            <a:endParaRPr lang="en-US"/>
          </a:p>
        </p:txBody>
      </p:sp>
    </p:spTree>
    <p:extLst>
      <p:ext uri="{BB962C8B-B14F-4D97-AF65-F5344CB8AC3E}">
        <p14:creationId xmlns:p14="http://schemas.microsoft.com/office/powerpoint/2010/main" val="40173743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22561055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a:solidFill>
                  <a:schemeClr val="tx1"/>
                </a:solidFill>
              </a:rPr>
              <a:t>experiments provide evidence that brief practice on a non-symbolic approximate numerical task enhances the performance o 6-7 year old children on a subsequent test of exact, symbolic arithmetic. </a:t>
            </a:r>
          </a:p>
          <a:p>
            <a:endParaRPr lang="en-US" dirty="0">
              <a:solidFill>
                <a:srgbClr val="0066FF"/>
              </a:solidFill>
            </a:endParaRPr>
          </a:p>
          <a:p>
            <a:r>
              <a:rPr lang="en-US" dirty="0"/>
              <a:t>How are the findings related to the conceptual framework from the literature?</a:t>
            </a:r>
          </a:p>
          <a:p>
            <a:endParaRPr lang="en-US" dirty="0"/>
          </a:p>
        </p:txBody>
      </p:sp>
      <p:sp>
        <p:nvSpPr>
          <p:cNvPr id="4" name="Footer Placeholder 3"/>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31270136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B891980-0BF3-461C-95D4-87E094E9751C}" type="slidenum">
              <a:rPr lang="en-US" smtClean="0">
                <a:solidFill>
                  <a:prstClr val="black"/>
                </a:solidFill>
              </a:rPr>
              <a:pPr/>
              <a:t>76</a:t>
            </a:fld>
            <a:endParaRPr lang="en-US" dirty="0">
              <a:solidFill>
                <a:prstClr val="black"/>
              </a:solidFill>
            </a:endParaRPr>
          </a:p>
        </p:txBody>
      </p:sp>
    </p:spTree>
    <p:extLst>
      <p:ext uri="{BB962C8B-B14F-4D97-AF65-F5344CB8AC3E}">
        <p14:creationId xmlns:p14="http://schemas.microsoft.com/office/powerpoint/2010/main" val="7326443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57125">
              <a:defRPr/>
            </a:pPr>
            <a:r>
              <a:rPr lang="en-US" dirty="0"/>
              <a:t>We used an experimental procedure to test the extent to which engaging the ANS causally enhances subsequent symbolic arithmetic. By systematically manipulating the content of exp. tasks and analyzing the resulting effects, we also begin to clarify the specificity of the relationship between the ANS and symbolic mathematics.</a:t>
            </a:r>
          </a:p>
          <a:p>
            <a:endParaRPr lang="en-US" dirty="0"/>
          </a:p>
        </p:txBody>
      </p:sp>
      <p:sp>
        <p:nvSpPr>
          <p:cNvPr id="4" name="Footer Placeholder 3"/>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2158547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AD0101"/>
                </a:solidFill>
              </a:rPr>
              <a:t>A wealth of research provides evidence </a:t>
            </a:r>
          </a:p>
        </p:txBody>
      </p:sp>
      <p:sp>
        <p:nvSpPr>
          <p:cNvPr id="4" name="Footer Placeholder 3"/>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12220290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3789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r>
              <a:rPr lang="en-US" dirty="0">
                <a:latin typeface="Calibri" charset="0"/>
              </a:rPr>
              <a:t>Precision of numerical quantities keeps more sophisticated over the development</a:t>
            </a:r>
          </a:p>
        </p:txBody>
      </p:sp>
    </p:spTree>
    <p:extLst>
      <p:ext uri="{BB962C8B-B14F-4D97-AF65-F5344CB8AC3E}">
        <p14:creationId xmlns:p14="http://schemas.microsoft.com/office/powerpoint/2010/main" val="31705046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defTabSz="457125">
              <a:defRPr/>
            </a:pPr>
            <a:r>
              <a:rPr lang="en-US" dirty="0"/>
              <a:t>the first core system captures cardinal information, but only does so imprecisely, whereas the second system captures the exact number of individuals in an array, but only when those numbers are small. </a:t>
            </a:r>
          </a:p>
          <a:p>
            <a:endParaRPr lang="en-US" dirty="0"/>
          </a:p>
        </p:txBody>
      </p:sp>
      <p:sp>
        <p:nvSpPr>
          <p:cNvPr id="4" name="Footer Placeholder 3"/>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31232875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B26CD33-4337-4529-948A-94F6960B2374}" type="slidenum">
              <a:rPr lang="en-US" smtClean="0"/>
              <a:pPr/>
              <a:t>21</a:t>
            </a:fld>
            <a:endParaRPr lang="en-US" dirty="0"/>
          </a:p>
        </p:txBody>
      </p:sp>
    </p:spTree>
    <p:extLst>
      <p:ext uri="{BB962C8B-B14F-4D97-AF65-F5344CB8AC3E}">
        <p14:creationId xmlns:p14="http://schemas.microsoft.com/office/powerpoint/2010/main" val="33872115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same magnitudes of difficulty  (7:4 ratio comparisons and 7:5 ratio comparisons), timing, and total number of practice and real  trials in all tasks</a:t>
            </a:r>
          </a:p>
        </p:txBody>
      </p:sp>
      <p:sp>
        <p:nvSpPr>
          <p:cNvPr id="4" name="Footer Placeholder 3"/>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7304043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children saw a collection of yellow </a:t>
            </a:r>
            <a:r>
              <a:rPr lang="en-US" dirty="0" err="1"/>
              <a:t>dots,associated</a:t>
            </a:r>
            <a:r>
              <a:rPr lang="en-US" dirty="0"/>
              <a:t> with a yellow cartoon character, and a collection of blue dots, associated with a blue cartoon character, simultaneously presented on a </a:t>
            </a:r>
          </a:p>
        </p:txBody>
      </p:sp>
      <p:sp>
        <p:nvSpPr>
          <p:cNvPr id="4" name="Footer Placeholder 3"/>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7342943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B16970-4104-DC4A-A97C-B62076FD6C0C}"/>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PK"/>
          </a:p>
        </p:txBody>
      </p:sp>
      <p:sp>
        <p:nvSpPr>
          <p:cNvPr id="3" name="Subtitle 2">
            <a:extLst>
              <a:ext uri="{FF2B5EF4-FFF2-40B4-BE49-F238E27FC236}">
                <a16:creationId xmlns:a16="http://schemas.microsoft.com/office/drawing/2014/main" id="{5781EF66-5AA6-3E42-B268-7F0B31199E3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PK"/>
          </a:p>
        </p:txBody>
      </p:sp>
      <p:sp>
        <p:nvSpPr>
          <p:cNvPr id="4" name="Date Placeholder 3">
            <a:extLst>
              <a:ext uri="{FF2B5EF4-FFF2-40B4-BE49-F238E27FC236}">
                <a16:creationId xmlns:a16="http://schemas.microsoft.com/office/drawing/2014/main" id="{F28B0510-F8A8-4E44-A2C2-FF7EC5E975EF}"/>
              </a:ext>
            </a:extLst>
          </p:cNvPr>
          <p:cNvSpPr>
            <a:spLocks noGrp="1"/>
          </p:cNvSpPr>
          <p:nvPr>
            <p:ph type="dt" sz="half" idx="10"/>
          </p:nvPr>
        </p:nvSpPr>
        <p:spPr/>
        <p:txBody>
          <a:bodyPr/>
          <a:lstStyle/>
          <a:p>
            <a:fld id="{96697858-2754-EA4D-85CB-559C388423E2}" type="datetimeFigureOut">
              <a:rPr lang="en-PK" smtClean="0"/>
              <a:t>11/05/2020</a:t>
            </a:fld>
            <a:endParaRPr lang="en-PK"/>
          </a:p>
        </p:txBody>
      </p:sp>
      <p:sp>
        <p:nvSpPr>
          <p:cNvPr id="5" name="Footer Placeholder 4">
            <a:extLst>
              <a:ext uri="{FF2B5EF4-FFF2-40B4-BE49-F238E27FC236}">
                <a16:creationId xmlns:a16="http://schemas.microsoft.com/office/drawing/2014/main" id="{C6840A9E-B318-D948-B85B-DB77EFA67E16}"/>
              </a:ext>
            </a:extLst>
          </p:cNvPr>
          <p:cNvSpPr>
            <a:spLocks noGrp="1"/>
          </p:cNvSpPr>
          <p:nvPr>
            <p:ph type="ftr" sz="quarter" idx="11"/>
          </p:nvPr>
        </p:nvSpPr>
        <p:spPr/>
        <p:txBody>
          <a:bodyPr/>
          <a:lstStyle/>
          <a:p>
            <a:endParaRPr lang="en-PK"/>
          </a:p>
        </p:txBody>
      </p:sp>
      <p:sp>
        <p:nvSpPr>
          <p:cNvPr id="6" name="Slide Number Placeholder 5">
            <a:extLst>
              <a:ext uri="{FF2B5EF4-FFF2-40B4-BE49-F238E27FC236}">
                <a16:creationId xmlns:a16="http://schemas.microsoft.com/office/drawing/2014/main" id="{A24A3C99-82FA-3242-8B99-F160C1B4BBDC}"/>
              </a:ext>
            </a:extLst>
          </p:cNvPr>
          <p:cNvSpPr>
            <a:spLocks noGrp="1"/>
          </p:cNvSpPr>
          <p:nvPr>
            <p:ph type="sldNum" sz="quarter" idx="12"/>
          </p:nvPr>
        </p:nvSpPr>
        <p:spPr/>
        <p:txBody>
          <a:bodyPr/>
          <a:lstStyle/>
          <a:p>
            <a:fld id="{6A3CFE73-778D-C04D-9327-D23E8267C4BB}" type="slidenum">
              <a:rPr lang="en-PK" smtClean="0"/>
              <a:t>‹#›</a:t>
            </a:fld>
            <a:endParaRPr lang="en-PK"/>
          </a:p>
        </p:txBody>
      </p:sp>
    </p:spTree>
    <p:extLst>
      <p:ext uri="{BB962C8B-B14F-4D97-AF65-F5344CB8AC3E}">
        <p14:creationId xmlns:p14="http://schemas.microsoft.com/office/powerpoint/2010/main" val="19933283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606E97-1C29-D545-BA02-2E059310A6AD}"/>
              </a:ext>
            </a:extLst>
          </p:cNvPr>
          <p:cNvSpPr>
            <a:spLocks noGrp="1"/>
          </p:cNvSpPr>
          <p:nvPr>
            <p:ph type="title"/>
          </p:nvPr>
        </p:nvSpPr>
        <p:spPr/>
        <p:txBody>
          <a:bodyPr/>
          <a:lstStyle/>
          <a:p>
            <a:r>
              <a:rPr lang="en-GB"/>
              <a:t>Click to edit Master title style</a:t>
            </a:r>
            <a:endParaRPr lang="en-PK"/>
          </a:p>
        </p:txBody>
      </p:sp>
      <p:sp>
        <p:nvSpPr>
          <p:cNvPr id="3" name="Vertical Text Placeholder 2">
            <a:extLst>
              <a:ext uri="{FF2B5EF4-FFF2-40B4-BE49-F238E27FC236}">
                <a16:creationId xmlns:a16="http://schemas.microsoft.com/office/drawing/2014/main" id="{B41AFE03-60FE-C140-AFA5-44764E80013C}"/>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PK"/>
          </a:p>
        </p:txBody>
      </p:sp>
      <p:sp>
        <p:nvSpPr>
          <p:cNvPr id="4" name="Date Placeholder 3">
            <a:extLst>
              <a:ext uri="{FF2B5EF4-FFF2-40B4-BE49-F238E27FC236}">
                <a16:creationId xmlns:a16="http://schemas.microsoft.com/office/drawing/2014/main" id="{0272B70E-F6F6-4144-A712-86C0F5684703}"/>
              </a:ext>
            </a:extLst>
          </p:cNvPr>
          <p:cNvSpPr>
            <a:spLocks noGrp="1"/>
          </p:cNvSpPr>
          <p:nvPr>
            <p:ph type="dt" sz="half" idx="10"/>
          </p:nvPr>
        </p:nvSpPr>
        <p:spPr/>
        <p:txBody>
          <a:bodyPr/>
          <a:lstStyle/>
          <a:p>
            <a:fld id="{96697858-2754-EA4D-85CB-559C388423E2}" type="datetimeFigureOut">
              <a:rPr lang="en-PK" smtClean="0"/>
              <a:t>11/05/2020</a:t>
            </a:fld>
            <a:endParaRPr lang="en-PK"/>
          </a:p>
        </p:txBody>
      </p:sp>
      <p:sp>
        <p:nvSpPr>
          <p:cNvPr id="5" name="Footer Placeholder 4">
            <a:extLst>
              <a:ext uri="{FF2B5EF4-FFF2-40B4-BE49-F238E27FC236}">
                <a16:creationId xmlns:a16="http://schemas.microsoft.com/office/drawing/2014/main" id="{2CEA323D-2968-024D-8C5A-0343CEAEBA83}"/>
              </a:ext>
            </a:extLst>
          </p:cNvPr>
          <p:cNvSpPr>
            <a:spLocks noGrp="1"/>
          </p:cNvSpPr>
          <p:nvPr>
            <p:ph type="ftr" sz="quarter" idx="11"/>
          </p:nvPr>
        </p:nvSpPr>
        <p:spPr/>
        <p:txBody>
          <a:bodyPr/>
          <a:lstStyle/>
          <a:p>
            <a:endParaRPr lang="en-PK"/>
          </a:p>
        </p:txBody>
      </p:sp>
      <p:sp>
        <p:nvSpPr>
          <p:cNvPr id="6" name="Slide Number Placeholder 5">
            <a:extLst>
              <a:ext uri="{FF2B5EF4-FFF2-40B4-BE49-F238E27FC236}">
                <a16:creationId xmlns:a16="http://schemas.microsoft.com/office/drawing/2014/main" id="{1AD5AA4D-B5F7-F24E-89E5-3867A9E2BAF8}"/>
              </a:ext>
            </a:extLst>
          </p:cNvPr>
          <p:cNvSpPr>
            <a:spLocks noGrp="1"/>
          </p:cNvSpPr>
          <p:nvPr>
            <p:ph type="sldNum" sz="quarter" idx="12"/>
          </p:nvPr>
        </p:nvSpPr>
        <p:spPr/>
        <p:txBody>
          <a:bodyPr/>
          <a:lstStyle/>
          <a:p>
            <a:fld id="{6A3CFE73-778D-C04D-9327-D23E8267C4BB}" type="slidenum">
              <a:rPr lang="en-PK" smtClean="0"/>
              <a:t>‹#›</a:t>
            </a:fld>
            <a:endParaRPr lang="en-PK"/>
          </a:p>
        </p:txBody>
      </p:sp>
    </p:spTree>
    <p:extLst>
      <p:ext uri="{BB962C8B-B14F-4D97-AF65-F5344CB8AC3E}">
        <p14:creationId xmlns:p14="http://schemas.microsoft.com/office/powerpoint/2010/main" val="28941277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EAEC9F7-4007-3841-BC0A-F52CEBAF9E29}"/>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PK"/>
          </a:p>
        </p:txBody>
      </p:sp>
      <p:sp>
        <p:nvSpPr>
          <p:cNvPr id="3" name="Vertical Text Placeholder 2">
            <a:extLst>
              <a:ext uri="{FF2B5EF4-FFF2-40B4-BE49-F238E27FC236}">
                <a16:creationId xmlns:a16="http://schemas.microsoft.com/office/drawing/2014/main" id="{B029F4CC-70EE-834C-9F26-BB72FB905AE5}"/>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PK"/>
          </a:p>
        </p:txBody>
      </p:sp>
      <p:sp>
        <p:nvSpPr>
          <p:cNvPr id="4" name="Date Placeholder 3">
            <a:extLst>
              <a:ext uri="{FF2B5EF4-FFF2-40B4-BE49-F238E27FC236}">
                <a16:creationId xmlns:a16="http://schemas.microsoft.com/office/drawing/2014/main" id="{81E344F1-CA98-8D46-B552-DA506F4C3F19}"/>
              </a:ext>
            </a:extLst>
          </p:cNvPr>
          <p:cNvSpPr>
            <a:spLocks noGrp="1"/>
          </p:cNvSpPr>
          <p:nvPr>
            <p:ph type="dt" sz="half" idx="10"/>
          </p:nvPr>
        </p:nvSpPr>
        <p:spPr/>
        <p:txBody>
          <a:bodyPr/>
          <a:lstStyle/>
          <a:p>
            <a:fld id="{96697858-2754-EA4D-85CB-559C388423E2}" type="datetimeFigureOut">
              <a:rPr lang="en-PK" smtClean="0"/>
              <a:t>11/05/2020</a:t>
            </a:fld>
            <a:endParaRPr lang="en-PK"/>
          </a:p>
        </p:txBody>
      </p:sp>
      <p:sp>
        <p:nvSpPr>
          <p:cNvPr id="5" name="Footer Placeholder 4">
            <a:extLst>
              <a:ext uri="{FF2B5EF4-FFF2-40B4-BE49-F238E27FC236}">
                <a16:creationId xmlns:a16="http://schemas.microsoft.com/office/drawing/2014/main" id="{B58065F9-8644-1F4C-BC47-FAA11D203746}"/>
              </a:ext>
            </a:extLst>
          </p:cNvPr>
          <p:cNvSpPr>
            <a:spLocks noGrp="1"/>
          </p:cNvSpPr>
          <p:nvPr>
            <p:ph type="ftr" sz="quarter" idx="11"/>
          </p:nvPr>
        </p:nvSpPr>
        <p:spPr/>
        <p:txBody>
          <a:bodyPr/>
          <a:lstStyle/>
          <a:p>
            <a:endParaRPr lang="en-PK"/>
          </a:p>
        </p:txBody>
      </p:sp>
      <p:sp>
        <p:nvSpPr>
          <p:cNvPr id="6" name="Slide Number Placeholder 5">
            <a:extLst>
              <a:ext uri="{FF2B5EF4-FFF2-40B4-BE49-F238E27FC236}">
                <a16:creationId xmlns:a16="http://schemas.microsoft.com/office/drawing/2014/main" id="{046A12E1-C3C8-FF49-9931-07B58647430C}"/>
              </a:ext>
            </a:extLst>
          </p:cNvPr>
          <p:cNvSpPr>
            <a:spLocks noGrp="1"/>
          </p:cNvSpPr>
          <p:nvPr>
            <p:ph type="sldNum" sz="quarter" idx="12"/>
          </p:nvPr>
        </p:nvSpPr>
        <p:spPr/>
        <p:txBody>
          <a:bodyPr/>
          <a:lstStyle/>
          <a:p>
            <a:fld id="{6A3CFE73-778D-C04D-9327-D23E8267C4BB}" type="slidenum">
              <a:rPr lang="en-PK" smtClean="0"/>
              <a:t>‹#›</a:t>
            </a:fld>
            <a:endParaRPr lang="en-PK"/>
          </a:p>
        </p:txBody>
      </p:sp>
    </p:spTree>
    <p:extLst>
      <p:ext uri="{BB962C8B-B14F-4D97-AF65-F5344CB8AC3E}">
        <p14:creationId xmlns:p14="http://schemas.microsoft.com/office/powerpoint/2010/main" val="2244815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Photo Grid with Captions">
    <p:spTree>
      <p:nvGrpSpPr>
        <p:cNvPr id="1" name=""/>
        <p:cNvGrpSpPr/>
        <p:nvPr/>
      </p:nvGrpSpPr>
      <p:grpSpPr>
        <a:xfrm>
          <a:off x="0" y="0"/>
          <a:ext cx="0" cy="0"/>
          <a:chOff x="0" y="0"/>
          <a:chExt cx="0" cy="0"/>
        </a:xfrm>
      </p:grpSpPr>
      <p:sp>
        <p:nvSpPr>
          <p:cNvPr id="65" name="Rectangle 64"/>
          <p:cNvSpPr/>
          <p:nvPr userDrawn="1"/>
        </p:nvSpPr>
        <p:spPr>
          <a:xfrm>
            <a:off x="6197600" y="4558211"/>
            <a:ext cx="2743200" cy="199499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6" name="Text Placeholder 25"/>
          <p:cNvSpPr>
            <a:spLocks noGrp="1"/>
          </p:cNvSpPr>
          <p:nvPr>
            <p:ph type="body" sz="quarter" idx="31" hasCustomPrompt="1"/>
          </p:nvPr>
        </p:nvSpPr>
        <p:spPr>
          <a:xfrm>
            <a:off x="6299200" y="4710613"/>
            <a:ext cx="2540000" cy="366889"/>
          </a:xfrm>
        </p:spPr>
        <p:txBody>
          <a:bodyPr>
            <a:normAutofit/>
          </a:bodyPr>
          <a:lstStyle>
            <a:lvl1pPr algn="l">
              <a:buNone/>
              <a:defRPr sz="1600" b="1" baseline="0">
                <a:solidFill>
                  <a:srgbClr val="FC7500"/>
                </a:solidFill>
              </a:defRPr>
            </a:lvl1pPr>
          </a:lstStyle>
          <a:p>
            <a:pPr lvl="0"/>
            <a:r>
              <a:rPr lang="en-US" dirty="0"/>
              <a:t>CLICK TO ADD TITLE</a:t>
            </a:r>
          </a:p>
        </p:txBody>
      </p:sp>
      <p:sp>
        <p:nvSpPr>
          <p:cNvPr id="67" name="Text Placeholder 28"/>
          <p:cNvSpPr>
            <a:spLocks noGrp="1"/>
          </p:cNvSpPr>
          <p:nvPr>
            <p:ph type="body" sz="quarter" idx="32" hasCustomPrompt="1"/>
          </p:nvPr>
        </p:nvSpPr>
        <p:spPr>
          <a:xfrm>
            <a:off x="6299200" y="5167811"/>
            <a:ext cx="2540000" cy="1247423"/>
          </a:xfrm>
        </p:spPr>
        <p:txBody>
          <a:bodyPr>
            <a:normAutofit/>
          </a:bodyPr>
          <a:lstStyle>
            <a:lvl1pPr marL="0" indent="0" algn="l">
              <a:buNone/>
              <a:defRPr sz="1800" baseline="0">
                <a:solidFill>
                  <a:schemeClr val="tx1">
                    <a:lumMod val="65000"/>
                    <a:lumOff val="35000"/>
                  </a:schemeClr>
                </a:solidFill>
              </a:defRPr>
            </a:lvl1pPr>
          </a:lstStyle>
          <a:p>
            <a:pPr lvl="0"/>
            <a:r>
              <a:rPr lang="en-US" dirty="0"/>
              <a:t>Click to add text for the picture to the right</a:t>
            </a:r>
          </a:p>
        </p:txBody>
      </p:sp>
      <p:sp>
        <p:nvSpPr>
          <p:cNvPr id="33" name="Rectangle 32"/>
          <p:cNvSpPr/>
          <p:nvPr userDrawn="1"/>
        </p:nvSpPr>
        <p:spPr>
          <a:xfrm>
            <a:off x="6197600" y="291011"/>
            <a:ext cx="2743200" cy="199499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4" name="Text Placeholder 25"/>
          <p:cNvSpPr>
            <a:spLocks noGrp="1"/>
          </p:cNvSpPr>
          <p:nvPr>
            <p:ph type="body" sz="quarter" idx="19" hasCustomPrompt="1"/>
          </p:nvPr>
        </p:nvSpPr>
        <p:spPr>
          <a:xfrm>
            <a:off x="6299200" y="443413"/>
            <a:ext cx="2540000" cy="366889"/>
          </a:xfrm>
        </p:spPr>
        <p:txBody>
          <a:bodyPr>
            <a:normAutofit/>
          </a:bodyPr>
          <a:lstStyle>
            <a:lvl1pPr algn="l">
              <a:buNone/>
              <a:defRPr sz="1600" b="1" baseline="0">
                <a:solidFill>
                  <a:srgbClr val="FC7500"/>
                </a:solidFill>
              </a:defRPr>
            </a:lvl1pPr>
          </a:lstStyle>
          <a:p>
            <a:pPr lvl="0"/>
            <a:r>
              <a:rPr lang="en-US" dirty="0"/>
              <a:t>CLICK TO ADD TITLE</a:t>
            </a:r>
          </a:p>
        </p:txBody>
      </p:sp>
      <p:sp>
        <p:nvSpPr>
          <p:cNvPr id="35" name="Text Placeholder 28"/>
          <p:cNvSpPr>
            <a:spLocks noGrp="1"/>
          </p:cNvSpPr>
          <p:nvPr>
            <p:ph type="body" sz="quarter" idx="20" hasCustomPrompt="1"/>
          </p:nvPr>
        </p:nvSpPr>
        <p:spPr>
          <a:xfrm>
            <a:off x="6299200" y="900611"/>
            <a:ext cx="2540000" cy="1247423"/>
          </a:xfrm>
        </p:spPr>
        <p:txBody>
          <a:bodyPr>
            <a:normAutofit/>
          </a:bodyPr>
          <a:lstStyle>
            <a:lvl1pPr marL="0" indent="0" algn="l">
              <a:buNone/>
              <a:defRPr sz="1800" baseline="0">
                <a:solidFill>
                  <a:schemeClr val="tx1">
                    <a:lumMod val="65000"/>
                    <a:lumOff val="35000"/>
                  </a:schemeClr>
                </a:solidFill>
              </a:defRPr>
            </a:lvl1pPr>
          </a:lstStyle>
          <a:p>
            <a:pPr lvl="0"/>
            <a:r>
              <a:rPr lang="en-US" dirty="0"/>
              <a:t>Click to add text for the picture to the right</a:t>
            </a:r>
          </a:p>
        </p:txBody>
      </p:sp>
      <p:sp>
        <p:nvSpPr>
          <p:cNvPr id="27" name="Rectangle 26"/>
          <p:cNvSpPr/>
          <p:nvPr userDrawn="1"/>
        </p:nvSpPr>
        <p:spPr>
          <a:xfrm>
            <a:off x="304800" y="291011"/>
            <a:ext cx="2743200" cy="199499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Picture Placeholder 11"/>
          <p:cNvSpPr>
            <a:spLocks noGrp="1"/>
          </p:cNvSpPr>
          <p:nvPr>
            <p:ph type="pic" sz="quarter" idx="13"/>
          </p:nvPr>
        </p:nvSpPr>
        <p:spPr>
          <a:xfrm>
            <a:off x="3251200" y="291011"/>
            <a:ext cx="2746477" cy="1981200"/>
          </a:xfrm>
          <a:solidFill>
            <a:srgbClr val="F0F0F0"/>
          </a:solidFill>
        </p:spPr>
        <p:txBody>
          <a:bodyPr>
            <a:normAutofit/>
          </a:bodyPr>
          <a:lstStyle>
            <a:lvl1pPr algn="ctr">
              <a:buNone/>
              <a:defRPr sz="1800">
                <a:solidFill>
                  <a:schemeClr val="tx1">
                    <a:lumMod val="75000"/>
                    <a:lumOff val="25000"/>
                  </a:schemeClr>
                </a:solidFill>
              </a:defRPr>
            </a:lvl1pPr>
          </a:lstStyle>
          <a:p>
            <a:r>
              <a:rPr lang="en-US"/>
              <a:t>Drag picture to placeholder or click icon to add</a:t>
            </a:r>
            <a:endParaRPr lang="en-US" dirty="0"/>
          </a:p>
        </p:txBody>
      </p:sp>
      <p:sp>
        <p:nvSpPr>
          <p:cNvPr id="24" name="Picture Placeholder 11"/>
          <p:cNvSpPr>
            <a:spLocks noGrp="1"/>
          </p:cNvSpPr>
          <p:nvPr>
            <p:ph type="pic" sz="quarter" idx="16"/>
          </p:nvPr>
        </p:nvSpPr>
        <p:spPr>
          <a:xfrm>
            <a:off x="9144000" y="291011"/>
            <a:ext cx="2746477" cy="1981200"/>
          </a:xfrm>
          <a:solidFill>
            <a:srgbClr val="F0F0F0"/>
          </a:solidFill>
        </p:spPr>
        <p:txBody>
          <a:bodyPr>
            <a:normAutofit/>
          </a:bodyPr>
          <a:lstStyle>
            <a:lvl1pPr algn="ctr">
              <a:buNone/>
              <a:defRPr sz="1800">
                <a:solidFill>
                  <a:schemeClr val="tx1">
                    <a:lumMod val="75000"/>
                    <a:lumOff val="25000"/>
                  </a:schemeClr>
                </a:solidFill>
              </a:defRPr>
            </a:lvl1pPr>
          </a:lstStyle>
          <a:p>
            <a:r>
              <a:rPr lang="en-US"/>
              <a:t>Drag picture to placeholder or click icon to add</a:t>
            </a:r>
            <a:endParaRPr lang="en-US" dirty="0"/>
          </a:p>
        </p:txBody>
      </p:sp>
      <p:sp>
        <p:nvSpPr>
          <p:cNvPr id="26" name="Text Placeholder 25"/>
          <p:cNvSpPr>
            <a:spLocks noGrp="1"/>
          </p:cNvSpPr>
          <p:nvPr>
            <p:ph type="body" sz="quarter" idx="17" hasCustomPrompt="1"/>
          </p:nvPr>
        </p:nvSpPr>
        <p:spPr>
          <a:xfrm>
            <a:off x="406400" y="443413"/>
            <a:ext cx="2540000" cy="366889"/>
          </a:xfrm>
        </p:spPr>
        <p:txBody>
          <a:bodyPr>
            <a:normAutofit/>
          </a:bodyPr>
          <a:lstStyle>
            <a:lvl1pPr algn="l">
              <a:buNone/>
              <a:defRPr sz="1600" b="1" baseline="0">
                <a:solidFill>
                  <a:srgbClr val="FC7500"/>
                </a:solidFill>
              </a:defRPr>
            </a:lvl1pPr>
          </a:lstStyle>
          <a:p>
            <a:pPr lvl="0"/>
            <a:r>
              <a:rPr lang="en-US" dirty="0"/>
              <a:t>CLICK TO ADD TITLE</a:t>
            </a:r>
          </a:p>
        </p:txBody>
      </p:sp>
      <p:sp>
        <p:nvSpPr>
          <p:cNvPr id="29" name="Text Placeholder 28"/>
          <p:cNvSpPr>
            <a:spLocks noGrp="1"/>
          </p:cNvSpPr>
          <p:nvPr>
            <p:ph type="body" sz="quarter" idx="18" hasCustomPrompt="1"/>
          </p:nvPr>
        </p:nvSpPr>
        <p:spPr>
          <a:xfrm>
            <a:off x="406400" y="900611"/>
            <a:ext cx="2540000" cy="1247423"/>
          </a:xfrm>
        </p:spPr>
        <p:txBody>
          <a:bodyPr>
            <a:normAutofit/>
          </a:bodyPr>
          <a:lstStyle>
            <a:lvl1pPr marL="0" indent="0" algn="l">
              <a:buNone/>
              <a:defRPr sz="1800" baseline="0">
                <a:solidFill>
                  <a:schemeClr val="tx1">
                    <a:lumMod val="65000"/>
                    <a:lumOff val="35000"/>
                  </a:schemeClr>
                </a:solidFill>
              </a:defRPr>
            </a:lvl1pPr>
          </a:lstStyle>
          <a:p>
            <a:pPr lvl="0"/>
            <a:r>
              <a:rPr lang="en-US" dirty="0"/>
              <a:t>Click to add text for the picture to the right</a:t>
            </a:r>
          </a:p>
        </p:txBody>
      </p:sp>
      <p:sp>
        <p:nvSpPr>
          <p:cNvPr id="52" name="Rectangle 51"/>
          <p:cNvSpPr/>
          <p:nvPr userDrawn="1"/>
        </p:nvSpPr>
        <p:spPr>
          <a:xfrm>
            <a:off x="3254476" y="2424611"/>
            <a:ext cx="2743200" cy="199499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3" name="Picture Placeholder 11"/>
          <p:cNvSpPr>
            <a:spLocks noGrp="1"/>
          </p:cNvSpPr>
          <p:nvPr>
            <p:ph type="pic" sz="quarter" idx="21"/>
          </p:nvPr>
        </p:nvSpPr>
        <p:spPr>
          <a:xfrm>
            <a:off x="304800" y="2424611"/>
            <a:ext cx="2746477" cy="1981200"/>
          </a:xfrm>
          <a:solidFill>
            <a:srgbClr val="F0F0F0"/>
          </a:solidFill>
        </p:spPr>
        <p:txBody>
          <a:bodyPr>
            <a:normAutofit/>
          </a:bodyPr>
          <a:lstStyle>
            <a:lvl1pPr algn="ctr">
              <a:buNone/>
              <a:defRPr sz="1800">
                <a:solidFill>
                  <a:schemeClr val="tx1">
                    <a:lumMod val="75000"/>
                    <a:lumOff val="25000"/>
                  </a:schemeClr>
                </a:solidFill>
              </a:defRPr>
            </a:lvl1pPr>
          </a:lstStyle>
          <a:p>
            <a:r>
              <a:rPr lang="en-US"/>
              <a:t>Drag picture to placeholder or click icon to add</a:t>
            </a:r>
            <a:endParaRPr lang="en-US" dirty="0"/>
          </a:p>
        </p:txBody>
      </p:sp>
      <p:sp>
        <p:nvSpPr>
          <p:cNvPr id="54" name="Picture Placeholder 11"/>
          <p:cNvSpPr>
            <a:spLocks noGrp="1"/>
          </p:cNvSpPr>
          <p:nvPr>
            <p:ph type="pic" sz="quarter" idx="22"/>
          </p:nvPr>
        </p:nvSpPr>
        <p:spPr>
          <a:xfrm>
            <a:off x="6200876" y="2424611"/>
            <a:ext cx="2746477" cy="1981200"/>
          </a:xfrm>
          <a:solidFill>
            <a:srgbClr val="F0F0F0"/>
          </a:solidFill>
        </p:spPr>
        <p:txBody>
          <a:bodyPr>
            <a:normAutofit/>
          </a:bodyPr>
          <a:lstStyle>
            <a:lvl1pPr algn="ctr">
              <a:buNone/>
              <a:defRPr sz="1800">
                <a:solidFill>
                  <a:schemeClr val="tx1">
                    <a:lumMod val="75000"/>
                    <a:lumOff val="25000"/>
                  </a:schemeClr>
                </a:solidFill>
              </a:defRPr>
            </a:lvl1pPr>
          </a:lstStyle>
          <a:p>
            <a:r>
              <a:rPr lang="en-US"/>
              <a:t>Drag picture to placeholder or click icon to add</a:t>
            </a:r>
            <a:endParaRPr lang="en-US" dirty="0"/>
          </a:p>
        </p:txBody>
      </p:sp>
      <p:sp>
        <p:nvSpPr>
          <p:cNvPr id="55" name="Text Placeholder 25"/>
          <p:cNvSpPr>
            <a:spLocks noGrp="1"/>
          </p:cNvSpPr>
          <p:nvPr>
            <p:ph type="body" sz="quarter" idx="23" hasCustomPrompt="1"/>
          </p:nvPr>
        </p:nvSpPr>
        <p:spPr>
          <a:xfrm>
            <a:off x="3356076" y="2577013"/>
            <a:ext cx="2540000" cy="366889"/>
          </a:xfrm>
        </p:spPr>
        <p:txBody>
          <a:bodyPr>
            <a:normAutofit/>
          </a:bodyPr>
          <a:lstStyle>
            <a:lvl1pPr algn="l">
              <a:buNone/>
              <a:defRPr sz="1600" b="1" baseline="0">
                <a:solidFill>
                  <a:srgbClr val="FC7500"/>
                </a:solidFill>
              </a:defRPr>
            </a:lvl1pPr>
          </a:lstStyle>
          <a:p>
            <a:pPr lvl="0"/>
            <a:r>
              <a:rPr lang="en-US" dirty="0"/>
              <a:t>CLICK TO ADD TITLE</a:t>
            </a:r>
          </a:p>
        </p:txBody>
      </p:sp>
      <p:sp>
        <p:nvSpPr>
          <p:cNvPr id="56" name="Text Placeholder 28"/>
          <p:cNvSpPr>
            <a:spLocks noGrp="1"/>
          </p:cNvSpPr>
          <p:nvPr>
            <p:ph type="body" sz="quarter" idx="24" hasCustomPrompt="1"/>
          </p:nvPr>
        </p:nvSpPr>
        <p:spPr>
          <a:xfrm>
            <a:off x="3356076" y="3034211"/>
            <a:ext cx="2540000" cy="1247423"/>
          </a:xfrm>
        </p:spPr>
        <p:txBody>
          <a:bodyPr>
            <a:normAutofit/>
          </a:bodyPr>
          <a:lstStyle>
            <a:lvl1pPr marL="0" indent="0" algn="l">
              <a:buNone/>
              <a:defRPr sz="1800" baseline="0">
                <a:solidFill>
                  <a:schemeClr val="tx1">
                    <a:lumMod val="65000"/>
                    <a:lumOff val="35000"/>
                  </a:schemeClr>
                </a:solidFill>
              </a:defRPr>
            </a:lvl1pPr>
          </a:lstStyle>
          <a:p>
            <a:pPr lvl="0"/>
            <a:r>
              <a:rPr lang="en-US" dirty="0"/>
              <a:t>Click to add text for the picture to the left</a:t>
            </a:r>
          </a:p>
        </p:txBody>
      </p:sp>
      <p:sp>
        <p:nvSpPr>
          <p:cNvPr id="57" name="Rectangle 56"/>
          <p:cNvSpPr/>
          <p:nvPr userDrawn="1"/>
        </p:nvSpPr>
        <p:spPr>
          <a:xfrm>
            <a:off x="9147276" y="2424611"/>
            <a:ext cx="2743200" cy="199499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8" name="Text Placeholder 25"/>
          <p:cNvSpPr>
            <a:spLocks noGrp="1"/>
          </p:cNvSpPr>
          <p:nvPr>
            <p:ph type="body" sz="quarter" idx="25" hasCustomPrompt="1"/>
          </p:nvPr>
        </p:nvSpPr>
        <p:spPr>
          <a:xfrm>
            <a:off x="9248876" y="2577013"/>
            <a:ext cx="2540000" cy="366889"/>
          </a:xfrm>
        </p:spPr>
        <p:txBody>
          <a:bodyPr>
            <a:normAutofit/>
          </a:bodyPr>
          <a:lstStyle>
            <a:lvl1pPr algn="l">
              <a:buNone/>
              <a:defRPr sz="1600" b="1" baseline="0">
                <a:solidFill>
                  <a:srgbClr val="FC7500"/>
                </a:solidFill>
              </a:defRPr>
            </a:lvl1pPr>
          </a:lstStyle>
          <a:p>
            <a:pPr lvl="0"/>
            <a:r>
              <a:rPr lang="en-US" dirty="0"/>
              <a:t>CLICK TO ADD TITLE</a:t>
            </a:r>
          </a:p>
        </p:txBody>
      </p:sp>
      <p:sp>
        <p:nvSpPr>
          <p:cNvPr id="59" name="Text Placeholder 28"/>
          <p:cNvSpPr>
            <a:spLocks noGrp="1"/>
          </p:cNvSpPr>
          <p:nvPr>
            <p:ph type="body" sz="quarter" idx="26" hasCustomPrompt="1"/>
          </p:nvPr>
        </p:nvSpPr>
        <p:spPr>
          <a:xfrm>
            <a:off x="9248876" y="3034211"/>
            <a:ext cx="2540000" cy="1247423"/>
          </a:xfrm>
        </p:spPr>
        <p:txBody>
          <a:bodyPr>
            <a:normAutofit/>
          </a:bodyPr>
          <a:lstStyle>
            <a:lvl1pPr marL="0" indent="0" algn="l">
              <a:buNone/>
              <a:defRPr sz="1800" baseline="0">
                <a:solidFill>
                  <a:schemeClr val="tx1">
                    <a:lumMod val="65000"/>
                    <a:lumOff val="35000"/>
                  </a:schemeClr>
                </a:solidFill>
              </a:defRPr>
            </a:lvl1pPr>
          </a:lstStyle>
          <a:p>
            <a:pPr lvl="0"/>
            <a:r>
              <a:rPr lang="en-US" dirty="0"/>
              <a:t>Click to add text for the picture to the left</a:t>
            </a:r>
          </a:p>
        </p:txBody>
      </p:sp>
      <p:sp>
        <p:nvSpPr>
          <p:cNvPr id="60" name="Rectangle 59"/>
          <p:cNvSpPr/>
          <p:nvPr userDrawn="1"/>
        </p:nvSpPr>
        <p:spPr>
          <a:xfrm>
            <a:off x="304800" y="4558211"/>
            <a:ext cx="2743200" cy="199499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1" name="Picture Placeholder 11"/>
          <p:cNvSpPr>
            <a:spLocks noGrp="1"/>
          </p:cNvSpPr>
          <p:nvPr>
            <p:ph type="pic" sz="quarter" idx="27"/>
          </p:nvPr>
        </p:nvSpPr>
        <p:spPr>
          <a:xfrm>
            <a:off x="3247923" y="4558209"/>
            <a:ext cx="2746477" cy="1981200"/>
          </a:xfrm>
          <a:solidFill>
            <a:srgbClr val="F0F0F0"/>
          </a:solidFill>
        </p:spPr>
        <p:txBody>
          <a:bodyPr>
            <a:normAutofit/>
          </a:bodyPr>
          <a:lstStyle>
            <a:lvl1pPr algn="ctr">
              <a:buNone/>
              <a:defRPr sz="1800">
                <a:solidFill>
                  <a:schemeClr val="tx1">
                    <a:lumMod val="75000"/>
                    <a:lumOff val="25000"/>
                  </a:schemeClr>
                </a:solidFill>
              </a:defRPr>
            </a:lvl1pPr>
          </a:lstStyle>
          <a:p>
            <a:r>
              <a:rPr lang="en-US"/>
              <a:t>Drag picture to placeholder or click icon to add</a:t>
            </a:r>
            <a:endParaRPr lang="en-US" dirty="0"/>
          </a:p>
        </p:txBody>
      </p:sp>
      <p:sp>
        <p:nvSpPr>
          <p:cNvPr id="62" name="Picture Placeholder 11"/>
          <p:cNvSpPr>
            <a:spLocks noGrp="1"/>
          </p:cNvSpPr>
          <p:nvPr>
            <p:ph type="pic" sz="quarter" idx="28"/>
          </p:nvPr>
        </p:nvSpPr>
        <p:spPr>
          <a:xfrm>
            <a:off x="9140723" y="4558209"/>
            <a:ext cx="2746477" cy="1981200"/>
          </a:xfrm>
          <a:solidFill>
            <a:srgbClr val="F0F0F0"/>
          </a:solidFill>
        </p:spPr>
        <p:txBody>
          <a:bodyPr>
            <a:normAutofit/>
          </a:bodyPr>
          <a:lstStyle>
            <a:lvl1pPr algn="ctr">
              <a:buNone/>
              <a:defRPr sz="1800">
                <a:solidFill>
                  <a:schemeClr val="tx1">
                    <a:lumMod val="75000"/>
                    <a:lumOff val="25000"/>
                  </a:schemeClr>
                </a:solidFill>
              </a:defRPr>
            </a:lvl1pPr>
          </a:lstStyle>
          <a:p>
            <a:r>
              <a:rPr lang="en-US"/>
              <a:t>Drag picture to placeholder or click icon to add</a:t>
            </a:r>
            <a:endParaRPr lang="en-US" dirty="0"/>
          </a:p>
        </p:txBody>
      </p:sp>
      <p:sp>
        <p:nvSpPr>
          <p:cNvPr id="63" name="Text Placeholder 25"/>
          <p:cNvSpPr>
            <a:spLocks noGrp="1"/>
          </p:cNvSpPr>
          <p:nvPr>
            <p:ph type="body" sz="quarter" idx="29" hasCustomPrompt="1"/>
          </p:nvPr>
        </p:nvSpPr>
        <p:spPr>
          <a:xfrm>
            <a:off x="406400" y="4710613"/>
            <a:ext cx="2540000" cy="366889"/>
          </a:xfrm>
        </p:spPr>
        <p:txBody>
          <a:bodyPr>
            <a:normAutofit/>
          </a:bodyPr>
          <a:lstStyle>
            <a:lvl1pPr algn="l">
              <a:buNone/>
              <a:defRPr sz="1600" b="1" baseline="0">
                <a:solidFill>
                  <a:srgbClr val="FC7500"/>
                </a:solidFill>
              </a:defRPr>
            </a:lvl1pPr>
          </a:lstStyle>
          <a:p>
            <a:pPr lvl="0"/>
            <a:r>
              <a:rPr lang="en-US" dirty="0"/>
              <a:t>CLICK TO ADD TITLE</a:t>
            </a:r>
          </a:p>
        </p:txBody>
      </p:sp>
      <p:sp>
        <p:nvSpPr>
          <p:cNvPr id="64" name="Text Placeholder 28"/>
          <p:cNvSpPr>
            <a:spLocks noGrp="1"/>
          </p:cNvSpPr>
          <p:nvPr>
            <p:ph type="body" sz="quarter" idx="30" hasCustomPrompt="1"/>
          </p:nvPr>
        </p:nvSpPr>
        <p:spPr>
          <a:xfrm>
            <a:off x="406400" y="5167811"/>
            <a:ext cx="2540000" cy="1247423"/>
          </a:xfrm>
        </p:spPr>
        <p:txBody>
          <a:bodyPr>
            <a:normAutofit/>
          </a:bodyPr>
          <a:lstStyle>
            <a:lvl1pPr marL="0" indent="0" algn="l">
              <a:buNone/>
              <a:defRPr sz="1800" baseline="0">
                <a:solidFill>
                  <a:schemeClr val="tx1">
                    <a:lumMod val="65000"/>
                    <a:lumOff val="35000"/>
                  </a:schemeClr>
                </a:solidFill>
              </a:defRPr>
            </a:lvl1pPr>
          </a:lstStyle>
          <a:p>
            <a:pPr lvl="0"/>
            <a:r>
              <a:rPr lang="en-US" dirty="0"/>
              <a:t>Click to add text for the picture to the right</a:t>
            </a:r>
          </a:p>
        </p:txBody>
      </p:sp>
      <p:sp>
        <p:nvSpPr>
          <p:cNvPr id="28" name="Date Placeholder 6"/>
          <p:cNvSpPr>
            <a:spLocks noGrp="1"/>
          </p:cNvSpPr>
          <p:nvPr>
            <p:ph type="dt" sz="half" idx="10"/>
          </p:nvPr>
        </p:nvSpPr>
        <p:spPr>
          <a:xfrm>
            <a:off x="609600" y="6553200"/>
            <a:ext cx="2844800" cy="304800"/>
          </a:xfrm>
        </p:spPr>
        <p:txBody>
          <a:bodyPr/>
          <a:lstStyle/>
          <a:p>
            <a:fld id="{CD4A2798-F158-7D41-A95E-A5E134758878}" type="datetime8">
              <a:rPr lang="en-US" smtClean="0"/>
              <a:t>11/5/2020 2:42 PM</a:t>
            </a:fld>
            <a:endParaRPr lang="en-US"/>
          </a:p>
        </p:txBody>
      </p:sp>
      <p:sp>
        <p:nvSpPr>
          <p:cNvPr id="30" name="Footer Placeholder 7"/>
          <p:cNvSpPr>
            <a:spLocks noGrp="1"/>
          </p:cNvSpPr>
          <p:nvPr>
            <p:ph type="ftr" sz="quarter" idx="11"/>
          </p:nvPr>
        </p:nvSpPr>
        <p:spPr>
          <a:xfrm>
            <a:off x="4165600" y="6553200"/>
            <a:ext cx="3860800" cy="304800"/>
          </a:xfrm>
        </p:spPr>
        <p:txBody>
          <a:bodyPr/>
          <a:lstStyle/>
          <a:p>
            <a:endParaRPr lang="en-US"/>
          </a:p>
        </p:txBody>
      </p:sp>
      <p:sp>
        <p:nvSpPr>
          <p:cNvPr id="31" name="Slide Number Placeholder 8"/>
          <p:cNvSpPr>
            <a:spLocks noGrp="1"/>
          </p:cNvSpPr>
          <p:nvPr>
            <p:ph type="sldNum" sz="quarter" idx="12"/>
          </p:nvPr>
        </p:nvSpPr>
        <p:spPr>
          <a:xfrm>
            <a:off x="8737600" y="6553200"/>
            <a:ext cx="2844800" cy="304800"/>
          </a:xfrm>
        </p:spPr>
        <p:txBody>
          <a:bodyPr/>
          <a:lstStyle/>
          <a:p>
            <a:fld id="{80F88FF4-1BD9-4AA8-B980-C7776087ABAF}" type="slidenum">
              <a:rPr lang="en-US" smtClean="0"/>
              <a:t>‹#›</a:t>
            </a:fld>
            <a:endParaRPr lang="en-US"/>
          </a:p>
        </p:txBody>
      </p:sp>
    </p:spTree>
    <p:extLst>
      <p:ext uri="{BB962C8B-B14F-4D97-AF65-F5344CB8AC3E}">
        <p14:creationId xmlns:p14="http://schemas.microsoft.com/office/powerpoint/2010/main" val="41887057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Album Section">
    <p:spTree>
      <p:nvGrpSpPr>
        <p:cNvPr id="1" name=""/>
        <p:cNvGrpSpPr/>
        <p:nvPr/>
      </p:nvGrpSpPr>
      <p:grpSpPr>
        <a:xfrm>
          <a:off x="0" y="0"/>
          <a:ext cx="0" cy="0"/>
          <a:chOff x="0" y="0"/>
          <a:chExt cx="0" cy="0"/>
        </a:xfrm>
      </p:grpSpPr>
      <p:sp>
        <p:nvSpPr>
          <p:cNvPr id="17" name="Rectangle 2"/>
          <p:cNvSpPr>
            <a:spLocks noGrp="1"/>
          </p:cNvSpPr>
          <p:nvPr>
            <p:ph type="title" hasCustomPrompt="1"/>
          </p:nvPr>
        </p:nvSpPr>
        <p:spPr>
          <a:xfrm>
            <a:off x="1003560" y="4572000"/>
            <a:ext cx="10375640" cy="990600"/>
          </a:xfrm>
        </p:spPr>
        <p:txBody>
          <a:bodyPr vert="horz" bIns="0" anchor="b" anchorCtr="0"/>
          <a:lstStyle>
            <a:lvl1pPr>
              <a:defRPr baseline="0"/>
            </a:lvl1pPr>
            <a:extLst/>
          </a:lstStyle>
          <a:p>
            <a:r>
              <a:rPr lang="en-US" dirty="0"/>
              <a:t>Click to add section title</a:t>
            </a:r>
          </a:p>
        </p:txBody>
      </p:sp>
      <p:sp>
        <p:nvSpPr>
          <p:cNvPr id="27" name="Rectangle 11"/>
          <p:cNvSpPr>
            <a:spLocks noGrp="1"/>
          </p:cNvSpPr>
          <p:nvPr>
            <p:ph type="body" sz="quarter" idx="14" hasCustomPrompt="1"/>
          </p:nvPr>
        </p:nvSpPr>
        <p:spPr>
          <a:xfrm>
            <a:off x="1003560" y="5600700"/>
            <a:ext cx="10363200" cy="838200"/>
          </a:xfrm>
        </p:spPr>
        <p:txBody>
          <a:bodyPr vert="horz" tIns="0"/>
          <a:lstStyle>
            <a:lvl1pPr>
              <a:buFontTx/>
              <a:buNone/>
              <a:defRPr sz="1800"/>
            </a:lvl1pPr>
            <a:extLst/>
          </a:lstStyle>
          <a:p>
            <a:pPr lvl="0"/>
            <a:r>
              <a:rPr lang="en-US" dirty="0"/>
              <a:t>Click to add subtitle</a:t>
            </a:r>
          </a:p>
        </p:txBody>
      </p:sp>
      <p:sp>
        <p:nvSpPr>
          <p:cNvPr id="7" name="Rectangle 6"/>
          <p:cNvSpPr>
            <a:spLocks noGrp="1"/>
          </p:cNvSpPr>
          <p:nvPr>
            <p:ph type="pic" sz="quarter" idx="11"/>
          </p:nvPr>
        </p:nvSpPr>
        <p:spPr>
          <a:xfrm>
            <a:off x="1048451" y="2140695"/>
            <a:ext cx="3048000" cy="22860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vert="horz"/>
          <a:lstStyle/>
          <a:p>
            <a:pPr algn="ctr">
              <a:buFontTx/>
              <a:buNone/>
            </a:pPr>
            <a:r>
              <a:rPr lang="en-US" sz="2000"/>
              <a:t>Drag picture to placeholder or click icon to add</a:t>
            </a:r>
            <a:endParaRPr lang="en-US" sz="2000" dirty="0"/>
          </a:p>
        </p:txBody>
      </p:sp>
      <p:sp>
        <p:nvSpPr>
          <p:cNvPr id="18" name="Rectangle 6"/>
          <p:cNvSpPr>
            <a:spLocks noGrp="1"/>
          </p:cNvSpPr>
          <p:nvPr>
            <p:ph type="pic" sz="quarter" idx="15"/>
          </p:nvPr>
        </p:nvSpPr>
        <p:spPr>
          <a:xfrm>
            <a:off x="4632805" y="2140695"/>
            <a:ext cx="3048000" cy="22860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vert="horz"/>
          <a:lstStyle/>
          <a:p>
            <a:pPr algn="ctr">
              <a:buFontTx/>
              <a:buNone/>
            </a:pPr>
            <a:r>
              <a:rPr lang="en-US" sz="2000"/>
              <a:t>Drag picture to placeholder or click icon to add</a:t>
            </a:r>
            <a:endParaRPr lang="en-US" sz="2000" dirty="0"/>
          </a:p>
        </p:txBody>
      </p:sp>
      <p:sp>
        <p:nvSpPr>
          <p:cNvPr id="2" name="Rectangle 6"/>
          <p:cNvSpPr>
            <a:spLocks noGrp="1"/>
          </p:cNvSpPr>
          <p:nvPr>
            <p:ph type="pic" sz="quarter" idx="16"/>
          </p:nvPr>
        </p:nvSpPr>
        <p:spPr>
          <a:xfrm>
            <a:off x="8217160" y="2140695"/>
            <a:ext cx="3048000" cy="22860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vert="horz"/>
          <a:lstStyle/>
          <a:p>
            <a:pPr algn="ctr">
              <a:buFontTx/>
              <a:buNone/>
            </a:pPr>
            <a:r>
              <a:rPr lang="en-US" sz="2000"/>
              <a:t>Drag picture to placeholder or click icon to add</a:t>
            </a:r>
            <a:endParaRPr lang="en-US" sz="2000" dirty="0"/>
          </a:p>
        </p:txBody>
      </p:sp>
      <p:sp>
        <p:nvSpPr>
          <p:cNvPr id="8" name="Rectangle 7"/>
          <p:cNvSpPr>
            <a:spLocks noGrp="1"/>
          </p:cNvSpPr>
          <p:nvPr>
            <p:ph type="dt" sz="half" idx="17"/>
          </p:nvPr>
        </p:nvSpPr>
        <p:spPr/>
        <p:txBody>
          <a:bodyPr/>
          <a:lstStyle/>
          <a:p>
            <a:fld id="{F30C84A2-23CF-44F5-B813-5187ED5C7D1C}" type="datetimeFigureOut">
              <a:rPr lang="en-US" sz="1200" smtClean="0">
                <a:solidFill>
                  <a:schemeClr val="tx2"/>
                </a:solidFill>
              </a:rPr>
              <a:pPr/>
              <a:t>11/5/2020</a:t>
            </a:fld>
            <a:endParaRPr lang="en-US" dirty="0"/>
          </a:p>
        </p:txBody>
      </p:sp>
      <p:sp>
        <p:nvSpPr>
          <p:cNvPr id="9" name="Rectangle 8"/>
          <p:cNvSpPr>
            <a:spLocks noGrp="1"/>
          </p:cNvSpPr>
          <p:nvPr>
            <p:ph type="sldNum" sz="quarter" idx="18"/>
          </p:nvPr>
        </p:nvSpPr>
        <p:spPr/>
        <p:txBody>
          <a:bodyPr/>
          <a:lstStyle/>
          <a:p>
            <a:pPr algn="r"/>
            <a:fld id="{F99EC173-99AE-4773-AB25-02E469A13EAE}" type="slidenum">
              <a:rPr lang="en-US" sz="1200" smtClean="0">
                <a:solidFill>
                  <a:schemeClr val="tx2"/>
                </a:solidFill>
              </a:rPr>
              <a:pPr algn="r"/>
              <a:t>‹#›</a:t>
            </a:fld>
            <a:endParaRPr lang="en-US" dirty="0"/>
          </a:p>
        </p:txBody>
      </p:sp>
      <p:sp>
        <p:nvSpPr>
          <p:cNvPr id="10" name="Rectangle 9"/>
          <p:cNvSpPr>
            <a:spLocks noGrp="1"/>
          </p:cNvSpPr>
          <p:nvPr>
            <p:ph type="ftr" sz="quarter" idx="19"/>
          </p:nvPr>
        </p:nvSpPr>
        <p:spPr/>
        <p:txBody>
          <a:bodyPr/>
          <a:lstStyle/>
          <a:p>
            <a:endParaRPr lang="en-US" dirty="0"/>
          </a:p>
        </p:txBody>
      </p:sp>
    </p:spTree>
    <p:extLst>
      <p:ext uri="{BB962C8B-B14F-4D97-AF65-F5344CB8AC3E}">
        <p14:creationId xmlns:p14="http://schemas.microsoft.com/office/powerpoint/2010/main" val="859846378"/>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DA7577-8B1E-674E-8ED5-0DF3234C7C8F}"/>
              </a:ext>
            </a:extLst>
          </p:cNvPr>
          <p:cNvSpPr>
            <a:spLocks noGrp="1"/>
          </p:cNvSpPr>
          <p:nvPr>
            <p:ph type="title"/>
          </p:nvPr>
        </p:nvSpPr>
        <p:spPr/>
        <p:txBody>
          <a:bodyPr/>
          <a:lstStyle/>
          <a:p>
            <a:r>
              <a:rPr lang="en-GB"/>
              <a:t>Click to edit Master title style</a:t>
            </a:r>
            <a:endParaRPr lang="en-PK"/>
          </a:p>
        </p:txBody>
      </p:sp>
      <p:sp>
        <p:nvSpPr>
          <p:cNvPr id="3" name="Content Placeholder 2">
            <a:extLst>
              <a:ext uri="{FF2B5EF4-FFF2-40B4-BE49-F238E27FC236}">
                <a16:creationId xmlns:a16="http://schemas.microsoft.com/office/drawing/2014/main" id="{BB72B962-6823-7844-8918-BE6A311C1622}"/>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PK"/>
          </a:p>
        </p:txBody>
      </p:sp>
      <p:sp>
        <p:nvSpPr>
          <p:cNvPr id="4" name="Date Placeholder 3">
            <a:extLst>
              <a:ext uri="{FF2B5EF4-FFF2-40B4-BE49-F238E27FC236}">
                <a16:creationId xmlns:a16="http://schemas.microsoft.com/office/drawing/2014/main" id="{CFD9E0AF-F440-454C-AF16-FAE92EF7646A}"/>
              </a:ext>
            </a:extLst>
          </p:cNvPr>
          <p:cNvSpPr>
            <a:spLocks noGrp="1"/>
          </p:cNvSpPr>
          <p:nvPr>
            <p:ph type="dt" sz="half" idx="10"/>
          </p:nvPr>
        </p:nvSpPr>
        <p:spPr/>
        <p:txBody>
          <a:bodyPr/>
          <a:lstStyle/>
          <a:p>
            <a:fld id="{96697858-2754-EA4D-85CB-559C388423E2}" type="datetimeFigureOut">
              <a:rPr lang="en-PK" smtClean="0"/>
              <a:t>11/05/2020</a:t>
            </a:fld>
            <a:endParaRPr lang="en-PK"/>
          </a:p>
        </p:txBody>
      </p:sp>
      <p:sp>
        <p:nvSpPr>
          <p:cNvPr id="5" name="Footer Placeholder 4">
            <a:extLst>
              <a:ext uri="{FF2B5EF4-FFF2-40B4-BE49-F238E27FC236}">
                <a16:creationId xmlns:a16="http://schemas.microsoft.com/office/drawing/2014/main" id="{6658FA76-2EC2-9B4E-BCAC-31A1CF1DCC04}"/>
              </a:ext>
            </a:extLst>
          </p:cNvPr>
          <p:cNvSpPr>
            <a:spLocks noGrp="1"/>
          </p:cNvSpPr>
          <p:nvPr>
            <p:ph type="ftr" sz="quarter" idx="11"/>
          </p:nvPr>
        </p:nvSpPr>
        <p:spPr/>
        <p:txBody>
          <a:bodyPr/>
          <a:lstStyle/>
          <a:p>
            <a:endParaRPr lang="en-PK"/>
          </a:p>
        </p:txBody>
      </p:sp>
      <p:sp>
        <p:nvSpPr>
          <p:cNvPr id="6" name="Slide Number Placeholder 5">
            <a:extLst>
              <a:ext uri="{FF2B5EF4-FFF2-40B4-BE49-F238E27FC236}">
                <a16:creationId xmlns:a16="http://schemas.microsoft.com/office/drawing/2014/main" id="{6D9BEF6A-0786-3D41-AF70-184472B7DB3B}"/>
              </a:ext>
            </a:extLst>
          </p:cNvPr>
          <p:cNvSpPr>
            <a:spLocks noGrp="1"/>
          </p:cNvSpPr>
          <p:nvPr>
            <p:ph type="sldNum" sz="quarter" idx="12"/>
          </p:nvPr>
        </p:nvSpPr>
        <p:spPr/>
        <p:txBody>
          <a:bodyPr/>
          <a:lstStyle/>
          <a:p>
            <a:fld id="{6A3CFE73-778D-C04D-9327-D23E8267C4BB}" type="slidenum">
              <a:rPr lang="en-PK" smtClean="0"/>
              <a:t>‹#›</a:t>
            </a:fld>
            <a:endParaRPr lang="en-PK"/>
          </a:p>
        </p:txBody>
      </p:sp>
    </p:spTree>
    <p:extLst>
      <p:ext uri="{BB962C8B-B14F-4D97-AF65-F5344CB8AC3E}">
        <p14:creationId xmlns:p14="http://schemas.microsoft.com/office/powerpoint/2010/main" val="24539555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936985-12A2-5D45-B5E0-C45DD96E4449}"/>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PK"/>
          </a:p>
        </p:txBody>
      </p:sp>
      <p:sp>
        <p:nvSpPr>
          <p:cNvPr id="3" name="Text Placeholder 2">
            <a:extLst>
              <a:ext uri="{FF2B5EF4-FFF2-40B4-BE49-F238E27FC236}">
                <a16:creationId xmlns:a16="http://schemas.microsoft.com/office/drawing/2014/main" id="{56FAFC4A-DF3A-AE47-BD0B-D256368CCEF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559FEF01-3B63-6447-A149-EA0ED527E977}"/>
              </a:ext>
            </a:extLst>
          </p:cNvPr>
          <p:cNvSpPr>
            <a:spLocks noGrp="1"/>
          </p:cNvSpPr>
          <p:nvPr>
            <p:ph type="dt" sz="half" idx="10"/>
          </p:nvPr>
        </p:nvSpPr>
        <p:spPr/>
        <p:txBody>
          <a:bodyPr/>
          <a:lstStyle/>
          <a:p>
            <a:fld id="{96697858-2754-EA4D-85CB-559C388423E2}" type="datetimeFigureOut">
              <a:rPr lang="en-PK" smtClean="0"/>
              <a:t>11/05/2020</a:t>
            </a:fld>
            <a:endParaRPr lang="en-PK"/>
          </a:p>
        </p:txBody>
      </p:sp>
      <p:sp>
        <p:nvSpPr>
          <p:cNvPr id="5" name="Footer Placeholder 4">
            <a:extLst>
              <a:ext uri="{FF2B5EF4-FFF2-40B4-BE49-F238E27FC236}">
                <a16:creationId xmlns:a16="http://schemas.microsoft.com/office/drawing/2014/main" id="{83C62232-B4E2-E44A-9F20-E8D9C8458464}"/>
              </a:ext>
            </a:extLst>
          </p:cNvPr>
          <p:cNvSpPr>
            <a:spLocks noGrp="1"/>
          </p:cNvSpPr>
          <p:nvPr>
            <p:ph type="ftr" sz="quarter" idx="11"/>
          </p:nvPr>
        </p:nvSpPr>
        <p:spPr/>
        <p:txBody>
          <a:bodyPr/>
          <a:lstStyle/>
          <a:p>
            <a:endParaRPr lang="en-PK"/>
          </a:p>
        </p:txBody>
      </p:sp>
      <p:sp>
        <p:nvSpPr>
          <p:cNvPr id="6" name="Slide Number Placeholder 5">
            <a:extLst>
              <a:ext uri="{FF2B5EF4-FFF2-40B4-BE49-F238E27FC236}">
                <a16:creationId xmlns:a16="http://schemas.microsoft.com/office/drawing/2014/main" id="{123AAFBF-EB2C-604D-925E-B24AC7A85FF1}"/>
              </a:ext>
            </a:extLst>
          </p:cNvPr>
          <p:cNvSpPr>
            <a:spLocks noGrp="1"/>
          </p:cNvSpPr>
          <p:nvPr>
            <p:ph type="sldNum" sz="quarter" idx="12"/>
          </p:nvPr>
        </p:nvSpPr>
        <p:spPr/>
        <p:txBody>
          <a:bodyPr/>
          <a:lstStyle/>
          <a:p>
            <a:fld id="{6A3CFE73-778D-C04D-9327-D23E8267C4BB}" type="slidenum">
              <a:rPr lang="en-PK" smtClean="0"/>
              <a:t>‹#›</a:t>
            </a:fld>
            <a:endParaRPr lang="en-PK"/>
          </a:p>
        </p:txBody>
      </p:sp>
    </p:spTree>
    <p:extLst>
      <p:ext uri="{BB962C8B-B14F-4D97-AF65-F5344CB8AC3E}">
        <p14:creationId xmlns:p14="http://schemas.microsoft.com/office/powerpoint/2010/main" val="1190909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B18781-5E59-0449-B011-C4C70BD889BC}"/>
              </a:ext>
            </a:extLst>
          </p:cNvPr>
          <p:cNvSpPr>
            <a:spLocks noGrp="1"/>
          </p:cNvSpPr>
          <p:nvPr>
            <p:ph type="title"/>
          </p:nvPr>
        </p:nvSpPr>
        <p:spPr/>
        <p:txBody>
          <a:bodyPr/>
          <a:lstStyle/>
          <a:p>
            <a:r>
              <a:rPr lang="en-GB"/>
              <a:t>Click to edit Master title style</a:t>
            </a:r>
            <a:endParaRPr lang="en-PK"/>
          </a:p>
        </p:txBody>
      </p:sp>
      <p:sp>
        <p:nvSpPr>
          <p:cNvPr id="3" name="Content Placeholder 2">
            <a:extLst>
              <a:ext uri="{FF2B5EF4-FFF2-40B4-BE49-F238E27FC236}">
                <a16:creationId xmlns:a16="http://schemas.microsoft.com/office/drawing/2014/main" id="{58E26BB2-10AC-7247-B38C-A551FA0C4662}"/>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PK"/>
          </a:p>
        </p:txBody>
      </p:sp>
      <p:sp>
        <p:nvSpPr>
          <p:cNvPr id="4" name="Content Placeholder 3">
            <a:extLst>
              <a:ext uri="{FF2B5EF4-FFF2-40B4-BE49-F238E27FC236}">
                <a16:creationId xmlns:a16="http://schemas.microsoft.com/office/drawing/2014/main" id="{B4F41B97-2E44-9F41-B0BC-CFA6AB14795E}"/>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PK"/>
          </a:p>
        </p:txBody>
      </p:sp>
      <p:sp>
        <p:nvSpPr>
          <p:cNvPr id="5" name="Date Placeholder 4">
            <a:extLst>
              <a:ext uri="{FF2B5EF4-FFF2-40B4-BE49-F238E27FC236}">
                <a16:creationId xmlns:a16="http://schemas.microsoft.com/office/drawing/2014/main" id="{67BF6AB8-F593-5240-80F2-2ED4E96DB906}"/>
              </a:ext>
            </a:extLst>
          </p:cNvPr>
          <p:cNvSpPr>
            <a:spLocks noGrp="1"/>
          </p:cNvSpPr>
          <p:nvPr>
            <p:ph type="dt" sz="half" idx="10"/>
          </p:nvPr>
        </p:nvSpPr>
        <p:spPr/>
        <p:txBody>
          <a:bodyPr/>
          <a:lstStyle/>
          <a:p>
            <a:fld id="{96697858-2754-EA4D-85CB-559C388423E2}" type="datetimeFigureOut">
              <a:rPr lang="en-PK" smtClean="0"/>
              <a:t>11/05/2020</a:t>
            </a:fld>
            <a:endParaRPr lang="en-PK"/>
          </a:p>
        </p:txBody>
      </p:sp>
      <p:sp>
        <p:nvSpPr>
          <p:cNvPr id="6" name="Footer Placeholder 5">
            <a:extLst>
              <a:ext uri="{FF2B5EF4-FFF2-40B4-BE49-F238E27FC236}">
                <a16:creationId xmlns:a16="http://schemas.microsoft.com/office/drawing/2014/main" id="{994FAD7F-6452-F844-89A6-2821475D1901}"/>
              </a:ext>
            </a:extLst>
          </p:cNvPr>
          <p:cNvSpPr>
            <a:spLocks noGrp="1"/>
          </p:cNvSpPr>
          <p:nvPr>
            <p:ph type="ftr" sz="quarter" idx="11"/>
          </p:nvPr>
        </p:nvSpPr>
        <p:spPr/>
        <p:txBody>
          <a:bodyPr/>
          <a:lstStyle/>
          <a:p>
            <a:endParaRPr lang="en-PK"/>
          </a:p>
        </p:txBody>
      </p:sp>
      <p:sp>
        <p:nvSpPr>
          <p:cNvPr id="7" name="Slide Number Placeholder 6">
            <a:extLst>
              <a:ext uri="{FF2B5EF4-FFF2-40B4-BE49-F238E27FC236}">
                <a16:creationId xmlns:a16="http://schemas.microsoft.com/office/drawing/2014/main" id="{A138E4BD-A8A2-2646-ABFD-2C820775E62C}"/>
              </a:ext>
            </a:extLst>
          </p:cNvPr>
          <p:cNvSpPr>
            <a:spLocks noGrp="1"/>
          </p:cNvSpPr>
          <p:nvPr>
            <p:ph type="sldNum" sz="quarter" idx="12"/>
          </p:nvPr>
        </p:nvSpPr>
        <p:spPr/>
        <p:txBody>
          <a:bodyPr/>
          <a:lstStyle/>
          <a:p>
            <a:fld id="{6A3CFE73-778D-C04D-9327-D23E8267C4BB}" type="slidenum">
              <a:rPr lang="en-PK" smtClean="0"/>
              <a:t>‹#›</a:t>
            </a:fld>
            <a:endParaRPr lang="en-PK"/>
          </a:p>
        </p:txBody>
      </p:sp>
    </p:spTree>
    <p:extLst>
      <p:ext uri="{BB962C8B-B14F-4D97-AF65-F5344CB8AC3E}">
        <p14:creationId xmlns:p14="http://schemas.microsoft.com/office/powerpoint/2010/main" val="37159444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4EEDA0-C72C-9B4A-862B-108420E84C64}"/>
              </a:ext>
            </a:extLst>
          </p:cNvPr>
          <p:cNvSpPr>
            <a:spLocks noGrp="1"/>
          </p:cNvSpPr>
          <p:nvPr>
            <p:ph type="title"/>
          </p:nvPr>
        </p:nvSpPr>
        <p:spPr>
          <a:xfrm>
            <a:off x="839788" y="365125"/>
            <a:ext cx="10515600" cy="1325563"/>
          </a:xfrm>
        </p:spPr>
        <p:txBody>
          <a:bodyPr/>
          <a:lstStyle/>
          <a:p>
            <a:r>
              <a:rPr lang="en-GB"/>
              <a:t>Click to edit Master title style</a:t>
            </a:r>
            <a:endParaRPr lang="en-PK"/>
          </a:p>
        </p:txBody>
      </p:sp>
      <p:sp>
        <p:nvSpPr>
          <p:cNvPr id="3" name="Text Placeholder 2">
            <a:extLst>
              <a:ext uri="{FF2B5EF4-FFF2-40B4-BE49-F238E27FC236}">
                <a16:creationId xmlns:a16="http://schemas.microsoft.com/office/drawing/2014/main" id="{1BBBDE9F-1D7A-1B4B-875C-2792241BE69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54FA6674-6945-DB44-9403-7DB6C01E1D51}"/>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PK"/>
          </a:p>
        </p:txBody>
      </p:sp>
      <p:sp>
        <p:nvSpPr>
          <p:cNvPr id="5" name="Text Placeholder 4">
            <a:extLst>
              <a:ext uri="{FF2B5EF4-FFF2-40B4-BE49-F238E27FC236}">
                <a16:creationId xmlns:a16="http://schemas.microsoft.com/office/drawing/2014/main" id="{CB94BD32-7B2E-F54B-BF22-59DA2472F4C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183F0714-5525-034A-8C26-9C7F6D1E3F06}"/>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PK"/>
          </a:p>
        </p:txBody>
      </p:sp>
      <p:sp>
        <p:nvSpPr>
          <p:cNvPr id="7" name="Date Placeholder 6">
            <a:extLst>
              <a:ext uri="{FF2B5EF4-FFF2-40B4-BE49-F238E27FC236}">
                <a16:creationId xmlns:a16="http://schemas.microsoft.com/office/drawing/2014/main" id="{1303BDBE-2766-DB4D-B32C-2EDD06AE1F35}"/>
              </a:ext>
            </a:extLst>
          </p:cNvPr>
          <p:cNvSpPr>
            <a:spLocks noGrp="1"/>
          </p:cNvSpPr>
          <p:nvPr>
            <p:ph type="dt" sz="half" idx="10"/>
          </p:nvPr>
        </p:nvSpPr>
        <p:spPr/>
        <p:txBody>
          <a:bodyPr/>
          <a:lstStyle/>
          <a:p>
            <a:fld id="{96697858-2754-EA4D-85CB-559C388423E2}" type="datetimeFigureOut">
              <a:rPr lang="en-PK" smtClean="0"/>
              <a:t>11/05/2020</a:t>
            </a:fld>
            <a:endParaRPr lang="en-PK"/>
          </a:p>
        </p:txBody>
      </p:sp>
      <p:sp>
        <p:nvSpPr>
          <p:cNvPr id="8" name="Footer Placeholder 7">
            <a:extLst>
              <a:ext uri="{FF2B5EF4-FFF2-40B4-BE49-F238E27FC236}">
                <a16:creationId xmlns:a16="http://schemas.microsoft.com/office/drawing/2014/main" id="{69FBA8BC-ED4B-B74D-99EB-12C260495D7E}"/>
              </a:ext>
            </a:extLst>
          </p:cNvPr>
          <p:cNvSpPr>
            <a:spLocks noGrp="1"/>
          </p:cNvSpPr>
          <p:nvPr>
            <p:ph type="ftr" sz="quarter" idx="11"/>
          </p:nvPr>
        </p:nvSpPr>
        <p:spPr/>
        <p:txBody>
          <a:bodyPr/>
          <a:lstStyle/>
          <a:p>
            <a:endParaRPr lang="en-PK"/>
          </a:p>
        </p:txBody>
      </p:sp>
      <p:sp>
        <p:nvSpPr>
          <p:cNvPr id="9" name="Slide Number Placeholder 8">
            <a:extLst>
              <a:ext uri="{FF2B5EF4-FFF2-40B4-BE49-F238E27FC236}">
                <a16:creationId xmlns:a16="http://schemas.microsoft.com/office/drawing/2014/main" id="{97776D3C-4C7F-E745-821E-BCE04DEB44E3}"/>
              </a:ext>
            </a:extLst>
          </p:cNvPr>
          <p:cNvSpPr>
            <a:spLocks noGrp="1"/>
          </p:cNvSpPr>
          <p:nvPr>
            <p:ph type="sldNum" sz="quarter" idx="12"/>
          </p:nvPr>
        </p:nvSpPr>
        <p:spPr/>
        <p:txBody>
          <a:bodyPr/>
          <a:lstStyle/>
          <a:p>
            <a:fld id="{6A3CFE73-778D-C04D-9327-D23E8267C4BB}" type="slidenum">
              <a:rPr lang="en-PK" smtClean="0"/>
              <a:t>‹#›</a:t>
            </a:fld>
            <a:endParaRPr lang="en-PK"/>
          </a:p>
        </p:txBody>
      </p:sp>
    </p:spTree>
    <p:extLst>
      <p:ext uri="{BB962C8B-B14F-4D97-AF65-F5344CB8AC3E}">
        <p14:creationId xmlns:p14="http://schemas.microsoft.com/office/powerpoint/2010/main" val="25752634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BA132B-E543-674C-BAD7-2793397F8574}"/>
              </a:ext>
            </a:extLst>
          </p:cNvPr>
          <p:cNvSpPr>
            <a:spLocks noGrp="1"/>
          </p:cNvSpPr>
          <p:nvPr>
            <p:ph type="title"/>
          </p:nvPr>
        </p:nvSpPr>
        <p:spPr/>
        <p:txBody>
          <a:bodyPr/>
          <a:lstStyle/>
          <a:p>
            <a:r>
              <a:rPr lang="en-GB"/>
              <a:t>Click to edit Master title style</a:t>
            </a:r>
            <a:endParaRPr lang="en-PK"/>
          </a:p>
        </p:txBody>
      </p:sp>
      <p:sp>
        <p:nvSpPr>
          <p:cNvPr id="3" name="Date Placeholder 2">
            <a:extLst>
              <a:ext uri="{FF2B5EF4-FFF2-40B4-BE49-F238E27FC236}">
                <a16:creationId xmlns:a16="http://schemas.microsoft.com/office/drawing/2014/main" id="{064267DB-AA93-7D44-A500-05000FD2ABB1}"/>
              </a:ext>
            </a:extLst>
          </p:cNvPr>
          <p:cNvSpPr>
            <a:spLocks noGrp="1"/>
          </p:cNvSpPr>
          <p:nvPr>
            <p:ph type="dt" sz="half" idx="10"/>
          </p:nvPr>
        </p:nvSpPr>
        <p:spPr/>
        <p:txBody>
          <a:bodyPr/>
          <a:lstStyle/>
          <a:p>
            <a:fld id="{96697858-2754-EA4D-85CB-559C388423E2}" type="datetimeFigureOut">
              <a:rPr lang="en-PK" smtClean="0"/>
              <a:t>11/05/2020</a:t>
            </a:fld>
            <a:endParaRPr lang="en-PK"/>
          </a:p>
        </p:txBody>
      </p:sp>
      <p:sp>
        <p:nvSpPr>
          <p:cNvPr id="4" name="Footer Placeholder 3">
            <a:extLst>
              <a:ext uri="{FF2B5EF4-FFF2-40B4-BE49-F238E27FC236}">
                <a16:creationId xmlns:a16="http://schemas.microsoft.com/office/drawing/2014/main" id="{101C0773-4AE6-DA45-9167-E462CC5300FD}"/>
              </a:ext>
            </a:extLst>
          </p:cNvPr>
          <p:cNvSpPr>
            <a:spLocks noGrp="1"/>
          </p:cNvSpPr>
          <p:nvPr>
            <p:ph type="ftr" sz="quarter" idx="11"/>
          </p:nvPr>
        </p:nvSpPr>
        <p:spPr/>
        <p:txBody>
          <a:bodyPr/>
          <a:lstStyle/>
          <a:p>
            <a:endParaRPr lang="en-PK"/>
          </a:p>
        </p:txBody>
      </p:sp>
      <p:sp>
        <p:nvSpPr>
          <p:cNvPr id="5" name="Slide Number Placeholder 4">
            <a:extLst>
              <a:ext uri="{FF2B5EF4-FFF2-40B4-BE49-F238E27FC236}">
                <a16:creationId xmlns:a16="http://schemas.microsoft.com/office/drawing/2014/main" id="{F95F7AD2-4DBA-8B42-8D62-2E5847F3E0DC}"/>
              </a:ext>
            </a:extLst>
          </p:cNvPr>
          <p:cNvSpPr>
            <a:spLocks noGrp="1"/>
          </p:cNvSpPr>
          <p:nvPr>
            <p:ph type="sldNum" sz="quarter" idx="12"/>
          </p:nvPr>
        </p:nvSpPr>
        <p:spPr/>
        <p:txBody>
          <a:bodyPr/>
          <a:lstStyle/>
          <a:p>
            <a:fld id="{6A3CFE73-778D-C04D-9327-D23E8267C4BB}" type="slidenum">
              <a:rPr lang="en-PK" smtClean="0"/>
              <a:t>‹#›</a:t>
            </a:fld>
            <a:endParaRPr lang="en-PK"/>
          </a:p>
        </p:txBody>
      </p:sp>
    </p:spTree>
    <p:extLst>
      <p:ext uri="{BB962C8B-B14F-4D97-AF65-F5344CB8AC3E}">
        <p14:creationId xmlns:p14="http://schemas.microsoft.com/office/powerpoint/2010/main" val="34250382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99D374E-2061-0F44-B61B-E9FED6B95EE8}"/>
              </a:ext>
            </a:extLst>
          </p:cNvPr>
          <p:cNvSpPr>
            <a:spLocks noGrp="1"/>
          </p:cNvSpPr>
          <p:nvPr>
            <p:ph type="dt" sz="half" idx="10"/>
          </p:nvPr>
        </p:nvSpPr>
        <p:spPr/>
        <p:txBody>
          <a:bodyPr/>
          <a:lstStyle/>
          <a:p>
            <a:fld id="{96697858-2754-EA4D-85CB-559C388423E2}" type="datetimeFigureOut">
              <a:rPr lang="en-PK" smtClean="0"/>
              <a:t>11/05/2020</a:t>
            </a:fld>
            <a:endParaRPr lang="en-PK"/>
          </a:p>
        </p:txBody>
      </p:sp>
      <p:sp>
        <p:nvSpPr>
          <p:cNvPr id="3" name="Footer Placeholder 2">
            <a:extLst>
              <a:ext uri="{FF2B5EF4-FFF2-40B4-BE49-F238E27FC236}">
                <a16:creationId xmlns:a16="http://schemas.microsoft.com/office/drawing/2014/main" id="{AE4B8DE3-FB12-E246-A1BE-F8FE83C3C39A}"/>
              </a:ext>
            </a:extLst>
          </p:cNvPr>
          <p:cNvSpPr>
            <a:spLocks noGrp="1"/>
          </p:cNvSpPr>
          <p:nvPr>
            <p:ph type="ftr" sz="quarter" idx="11"/>
          </p:nvPr>
        </p:nvSpPr>
        <p:spPr/>
        <p:txBody>
          <a:bodyPr/>
          <a:lstStyle/>
          <a:p>
            <a:endParaRPr lang="en-PK"/>
          </a:p>
        </p:txBody>
      </p:sp>
      <p:sp>
        <p:nvSpPr>
          <p:cNvPr id="4" name="Slide Number Placeholder 3">
            <a:extLst>
              <a:ext uri="{FF2B5EF4-FFF2-40B4-BE49-F238E27FC236}">
                <a16:creationId xmlns:a16="http://schemas.microsoft.com/office/drawing/2014/main" id="{90C5E771-7C7F-7145-832A-FEE273CE4900}"/>
              </a:ext>
            </a:extLst>
          </p:cNvPr>
          <p:cNvSpPr>
            <a:spLocks noGrp="1"/>
          </p:cNvSpPr>
          <p:nvPr>
            <p:ph type="sldNum" sz="quarter" idx="12"/>
          </p:nvPr>
        </p:nvSpPr>
        <p:spPr/>
        <p:txBody>
          <a:bodyPr/>
          <a:lstStyle/>
          <a:p>
            <a:fld id="{6A3CFE73-778D-C04D-9327-D23E8267C4BB}" type="slidenum">
              <a:rPr lang="en-PK" smtClean="0"/>
              <a:t>‹#›</a:t>
            </a:fld>
            <a:endParaRPr lang="en-PK"/>
          </a:p>
        </p:txBody>
      </p:sp>
    </p:spTree>
    <p:extLst>
      <p:ext uri="{BB962C8B-B14F-4D97-AF65-F5344CB8AC3E}">
        <p14:creationId xmlns:p14="http://schemas.microsoft.com/office/powerpoint/2010/main" val="36174111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4D5B07-6983-694C-9CD6-02ADD4A7D8C2}"/>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PK"/>
          </a:p>
        </p:txBody>
      </p:sp>
      <p:sp>
        <p:nvSpPr>
          <p:cNvPr id="3" name="Content Placeholder 2">
            <a:extLst>
              <a:ext uri="{FF2B5EF4-FFF2-40B4-BE49-F238E27FC236}">
                <a16:creationId xmlns:a16="http://schemas.microsoft.com/office/drawing/2014/main" id="{3999D83E-E5AC-AC4E-8084-8D40CF27809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PK"/>
          </a:p>
        </p:txBody>
      </p:sp>
      <p:sp>
        <p:nvSpPr>
          <p:cNvPr id="4" name="Text Placeholder 3">
            <a:extLst>
              <a:ext uri="{FF2B5EF4-FFF2-40B4-BE49-F238E27FC236}">
                <a16:creationId xmlns:a16="http://schemas.microsoft.com/office/drawing/2014/main" id="{93A8A7D0-31D9-3847-8385-EC5E7530ED0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C2CF366F-6F4F-3241-8E24-BDEC08DA3F3A}"/>
              </a:ext>
            </a:extLst>
          </p:cNvPr>
          <p:cNvSpPr>
            <a:spLocks noGrp="1"/>
          </p:cNvSpPr>
          <p:nvPr>
            <p:ph type="dt" sz="half" idx="10"/>
          </p:nvPr>
        </p:nvSpPr>
        <p:spPr/>
        <p:txBody>
          <a:bodyPr/>
          <a:lstStyle/>
          <a:p>
            <a:fld id="{96697858-2754-EA4D-85CB-559C388423E2}" type="datetimeFigureOut">
              <a:rPr lang="en-PK" smtClean="0"/>
              <a:t>11/05/2020</a:t>
            </a:fld>
            <a:endParaRPr lang="en-PK"/>
          </a:p>
        </p:txBody>
      </p:sp>
      <p:sp>
        <p:nvSpPr>
          <p:cNvPr id="6" name="Footer Placeholder 5">
            <a:extLst>
              <a:ext uri="{FF2B5EF4-FFF2-40B4-BE49-F238E27FC236}">
                <a16:creationId xmlns:a16="http://schemas.microsoft.com/office/drawing/2014/main" id="{FCDB6166-E3C8-B046-8332-3C30EB6596F4}"/>
              </a:ext>
            </a:extLst>
          </p:cNvPr>
          <p:cNvSpPr>
            <a:spLocks noGrp="1"/>
          </p:cNvSpPr>
          <p:nvPr>
            <p:ph type="ftr" sz="quarter" idx="11"/>
          </p:nvPr>
        </p:nvSpPr>
        <p:spPr/>
        <p:txBody>
          <a:bodyPr/>
          <a:lstStyle/>
          <a:p>
            <a:endParaRPr lang="en-PK"/>
          </a:p>
        </p:txBody>
      </p:sp>
      <p:sp>
        <p:nvSpPr>
          <p:cNvPr id="7" name="Slide Number Placeholder 6">
            <a:extLst>
              <a:ext uri="{FF2B5EF4-FFF2-40B4-BE49-F238E27FC236}">
                <a16:creationId xmlns:a16="http://schemas.microsoft.com/office/drawing/2014/main" id="{67280084-73FB-C44F-B998-F4931506DD99}"/>
              </a:ext>
            </a:extLst>
          </p:cNvPr>
          <p:cNvSpPr>
            <a:spLocks noGrp="1"/>
          </p:cNvSpPr>
          <p:nvPr>
            <p:ph type="sldNum" sz="quarter" idx="12"/>
          </p:nvPr>
        </p:nvSpPr>
        <p:spPr/>
        <p:txBody>
          <a:bodyPr/>
          <a:lstStyle/>
          <a:p>
            <a:fld id="{6A3CFE73-778D-C04D-9327-D23E8267C4BB}" type="slidenum">
              <a:rPr lang="en-PK" smtClean="0"/>
              <a:t>‹#›</a:t>
            </a:fld>
            <a:endParaRPr lang="en-PK"/>
          </a:p>
        </p:txBody>
      </p:sp>
    </p:spTree>
    <p:extLst>
      <p:ext uri="{BB962C8B-B14F-4D97-AF65-F5344CB8AC3E}">
        <p14:creationId xmlns:p14="http://schemas.microsoft.com/office/powerpoint/2010/main" val="18743020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0EE541-3FB1-4C43-A25C-67ED4F5B0C95}"/>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PK"/>
          </a:p>
        </p:txBody>
      </p:sp>
      <p:sp>
        <p:nvSpPr>
          <p:cNvPr id="3" name="Picture Placeholder 2">
            <a:extLst>
              <a:ext uri="{FF2B5EF4-FFF2-40B4-BE49-F238E27FC236}">
                <a16:creationId xmlns:a16="http://schemas.microsoft.com/office/drawing/2014/main" id="{ED8332C3-1382-8F4E-8FFB-4BD02ADA0D3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PK"/>
          </a:p>
        </p:txBody>
      </p:sp>
      <p:sp>
        <p:nvSpPr>
          <p:cNvPr id="4" name="Text Placeholder 3">
            <a:extLst>
              <a:ext uri="{FF2B5EF4-FFF2-40B4-BE49-F238E27FC236}">
                <a16:creationId xmlns:a16="http://schemas.microsoft.com/office/drawing/2014/main" id="{FEF06F4F-C32B-6548-BB42-2A2D422E1D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01AF9BF0-BF00-B643-9522-45A3F201D3D1}"/>
              </a:ext>
            </a:extLst>
          </p:cNvPr>
          <p:cNvSpPr>
            <a:spLocks noGrp="1"/>
          </p:cNvSpPr>
          <p:nvPr>
            <p:ph type="dt" sz="half" idx="10"/>
          </p:nvPr>
        </p:nvSpPr>
        <p:spPr/>
        <p:txBody>
          <a:bodyPr/>
          <a:lstStyle/>
          <a:p>
            <a:fld id="{96697858-2754-EA4D-85CB-559C388423E2}" type="datetimeFigureOut">
              <a:rPr lang="en-PK" smtClean="0"/>
              <a:t>11/05/2020</a:t>
            </a:fld>
            <a:endParaRPr lang="en-PK"/>
          </a:p>
        </p:txBody>
      </p:sp>
      <p:sp>
        <p:nvSpPr>
          <p:cNvPr id="6" name="Footer Placeholder 5">
            <a:extLst>
              <a:ext uri="{FF2B5EF4-FFF2-40B4-BE49-F238E27FC236}">
                <a16:creationId xmlns:a16="http://schemas.microsoft.com/office/drawing/2014/main" id="{FB56418A-6B45-8449-9D7C-328E642C7084}"/>
              </a:ext>
            </a:extLst>
          </p:cNvPr>
          <p:cNvSpPr>
            <a:spLocks noGrp="1"/>
          </p:cNvSpPr>
          <p:nvPr>
            <p:ph type="ftr" sz="quarter" idx="11"/>
          </p:nvPr>
        </p:nvSpPr>
        <p:spPr/>
        <p:txBody>
          <a:bodyPr/>
          <a:lstStyle/>
          <a:p>
            <a:endParaRPr lang="en-PK"/>
          </a:p>
        </p:txBody>
      </p:sp>
      <p:sp>
        <p:nvSpPr>
          <p:cNvPr id="7" name="Slide Number Placeholder 6">
            <a:extLst>
              <a:ext uri="{FF2B5EF4-FFF2-40B4-BE49-F238E27FC236}">
                <a16:creationId xmlns:a16="http://schemas.microsoft.com/office/drawing/2014/main" id="{BE828848-0BCF-4045-B8A3-A0F7B6B5AF9A}"/>
              </a:ext>
            </a:extLst>
          </p:cNvPr>
          <p:cNvSpPr>
            <a:spLocks noGrp="1"/>
          </p:cNvSpPr>
          <p:nvPr>
            <p:ph type="sldNum" sz="quarter" idx="12"/>
          </p:nvPr>
        </p:nvSpPr>
        <p:spPr/>
        <p:txBody>
          <a:bodyPr/>
          <a:lstStyle/>
          <a:p>
            <a:fld id="{6A3CFE73-778D-C04D-9327-D23E8267C4BB}" type="slidenum">
              <a:rPr lang="en-PK" smtClean="0"/>
              <a:t>‹#›</a:t>
            </a:fld>
            <a:endParaRPr lang="en-PK"/>
          </a:p>
        </p:txBody>
      </p:sp>
    </p:spTree>
    <p:extLst>
      <p:ext uri="{BB962C8B-B14F-4D97-AF65-F5344CB8AC3E}">
        <p14:creationId xmlns:p14="http://schemas.microsoft.com/office/powerpoint/2010/main" val="10573365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BC771E3-BF5C-6B4D-8613-F9C96EDBAE2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PK"/>
          </a:p>
        </p:txBody>
      </p:sp>
      <p:sp>
        <p:nvSpPr>
          <p:cNvPr id="3" name="Text Placeholder 2">
            <a:extLst>
              <a:ext uri="{FF2B5EF4-FFF2-40B4-BE49-F238E27FC236}">
                <a16:creationId xmlns:a16="http://schemas.microsoft.com/office/drawing/2014/main" id="{5D077F18-8561-8345-B476-61DE72DD2D1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PK"/>
          </a:p>
        </p:txBody>
      </p:sp>
      <p:sp>
        <p:nvSpPr>
          <p:cNvPr id="4" name="Date Placeholder 3">
            <a:extLst>
              <a:ext uri="{FF2B5EF4-FFF2-40B4-BE49-F238E27FC236}">
                <a16:creationId xmlns:a16="http://schemas.microsoft.com/office/drawing/2014/main" id="{532C43BC-32B2-E24F-B5E3-AAF41E2E39D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6697858-2754-EA4D-85CB-559C388423E2}" type="datetimeFigureOut">
              <a:rPr lang="en-PK" smtClean="0"/>
              <a:t>11/05/2020</a:t>
            </a:fld>
            <a:endParaRPr lang="en-PK"/>
          </a:p>
        </p:txBody>
      </p:sp>
      <p:sp>
        <p:nvSpPr>
          <p:cNvPr id="5" name="Footer Placeholder 4">
            <a:extLst>
              <a:ext uri="{FF2B5EF4-FFF2-40B4-BE49-F238E27FC236}">
                <a16:creationId xmlns:a16="http://schemas.microsoft.com/office/drawing/2014/main" id="{AF93393C-F215-F047-A737-947CC9E56A8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PK"/>
          </a:p>
        </p:txBody>
      </p:sp>
      <p:sp>
        <p:nvSpPr>
          <p:cNvPr id="6" name="Slide Number Placeholder 5">
            <a:extLst>
              <a:ext uri="{FF2B5EF4-FFF2-40B4-BE49-F238E27FC236}">
                <a16:creationId xmlns:a16="http://schemas.microsoft.com/office/drawing/2014/main" id="{E050C5F5-9AA9-C344-A0F9-F36113D4698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A3CFE73-778D-C04D-9327-D23E8267C4BB}" type="slidenum">
              <a:rPr lang="en-PK" smtClean="0"/>
              <a:t>‹#›</a:t>
            </a:fld>
            <a:endParaRPr lang="en-PK"/>
          </a:p>
        </p:txBody>
      </p:sp>
    </p:spTree>
    <p:extLst>
      <p:ext uri="{BB962C8B-B14F-4D97-AF65-F5344CB8AC3E}">
        <p14:creationId xmlns:p14="http://schemas.microsoft.com/office/powerpoint/2010/main" val="250537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P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tif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4.xml"/><Relationship Id="rId5" Type="http://schemas.microsoft.com/office/2007/relationships/hdphoto" Target="../media/hdphoto1.wdp"/><Relationship Id="rId4" Type="http://schemas.openxmlformats.org/officeDocument/2006/relationships/image" Target="../media/image30.jpeg"/></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hyperlink" Target="Numerical-Change-Detection-SD-1sb8zpx.mp4" TargetMode="External"/><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image" Target="../media/image49.png"/><Relationship Id="rId11" Type="http://schemas.openxmlformats.org/officeDocument/2006/relationships/image" Target="../media/image54.png"/><Relationship Id="rId5" Type="http://schemas.openxmlformats.org/officeDocument/2006/relationships/image" Target="../media/image48.png"/><Relationship Id="rId10" Type="http://schemas.openxmlformats.org/officeDocument/2006/relationships/image" Target="../media/image53.png"/><Relationship Id="rId4" Type="http://schemas.openxmlformats.org/officeDocument/2006/relationships/image" Target="../media/image47.png"/><Relationship Id="rId9" Type="http://schemas.openxmlformats.org/officeDocument/2006/relationships/image" Target="../media/image52.png"/></Relationships>
</file>

<file path=ppt/slides/_rels/slide33.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image" Target="../media/image55.png"/><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3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64.tif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image" Target="../media/image67.tiff"/><Relationship Id="rId4" Type="http://schemas.openxmlformats.org/officeDocument/2006/relationships/image" Target="../media/image66.tiff"/></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hyperlink" Target="file:///\\Users\Saeeda\Desktop\Seminar,25th%20Nov,2013.final\Non-symbolic%20addition.mov" TargetMode="External"/><Relationship Id="rId4" Type="http://schemas.openxmlformats.org/officeDocument/2006/relationships/diagramLayout" Target="../diagrams/layout1.xml"/><Relationship Id="rId9" Type="http://schemas.openxmlformats.org/officeDocument/2006/relationships/image" Target="../media/image70.png"/></Relationships>
</file>

<file path=ppt/slides/_rels/slide4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 Id="rId5" Type="http://schemas.openxmlformats.org/officeDocument/2006/relationships/image" Target="../media/image74.png"/><Relationship Id="rId4" Type="http://schemas.openxmlformats.org/officeDocument/2006/relationships/image" Target="../media/image73.png"/></Relationships>
</file>

<file path=ppt/slides/_rels/slide45.xml.rels><?xml version="1.0" encoding="UTF-8" standalone="yes"?>
<Relationships xmlns="http://schemas.openxmlformats.org/package/2006/relationships"><Relationship Id="rId3" Type="http://schemas.openxmlformats.org/officeDocument/2006/relationships/package" Target="../embeddings/Microsoft_Word_Document.docx"/><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75.emf"/></Relationships>
</file>

<file path=ppt/slides/_rels/slide46.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chart" Target="../charts/chart4.xml"/><Relationship Id="rId5" Type="http://schemas.openxmlformats.org/officeDocument/2006/relationships/chart" Target="../charts/chart3.xml"/><Relationship Id="rId4" Type="http://schemas.openxmlformats.org/officeDocument/2006/relationships/chart" Target="../charts/chart2.xml"/></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18" Type="http://schemas.openxmlformats.org/officeDocument/2006/relationships/image" Target="../media/image22.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png"/><Relationship Id="rId17" Type="http://schemas.openxmlformats.org/officeDocument/2006/relationships/image" Target="../media/image21.jpeg"/><Relationship Id="rId2" Type="http://schemas.openxmlformats.org/officeDocument/2006/relationships/notesSlide" Target="../notesSlides/notesSlide2.xml"/><Relationship Id="rId16" Type="http://schemas.openxmlformats.org/officeDocument/2006/relationships/image" Target="../media/image20.jpeg"/><Relationship Id="rId1" Type="http://schemas.openxmlformats.org/officeDocument/2006/relationships/slideLayout" Target="../slideLayouts/slideLayout12.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5" Type="http://schemas.openxmlformats.org/officeDocument/2006/relationships/image" Target="../media/image19.jpe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18.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package" Target="../embeddings/Microsoft_Word_Document1.docx"/><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78.png"/><Relationship Id="rId5" Type="http://schemas.openxmlformats.org/officeDocument/2006/relationships/package" Target="../embeddings/Microsoft_Word_Document2.docx"/><Relationship Id="rId4" Type="http://schemas.openxmlformats.org/officeDocument/2006/relationships/image" Target="../media/image77.emf"/></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chart" Target="../charts/chart5.xml"/><Relationship Id="rId7" Type="http://schemas.openxmlformats.org/officeDocument/2006/relationships/hyperlink" Target="file:///\\Users\saeedakhanum\Desktop\Seminar,25th%20Nov,2013\Exp.2%20training%20as%20covariate.docx"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chart" Target="../charts/chart8.xml"/><Relationship Id="rId5" Type="http://schemas.openxmlformats.org/officeDocument/2006/relationships/chart" Target="../charts/chart7.xml"/><Relationship Id="rId4" Type="http://schemas.openxmlformats.org/officeDocument/2006/relationships/chart" Target="../charts/chart6.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diagramLayout" Target="../diagrams/layout2.xml"/><Relationship Id="rId7" Type="http://schemas.openxmlformats.org/officeDocument/2006/relationships/image" Target="../media/image79.pn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chart" Target="../charts/chart9.xml"/><Relationship Id="rId1" Type="http://schemas.openxmlformats.org/officeDocument/2006/relationships/slideLayout" Target="../slideLayouts/slideLayout2.xml"/><Relationship Id="rId5" Type="http://schemas.openxmlformats.org/officeDocument/2006/relationships/chart" Target="../charts/chart12.xml"/><Relationship Id="rId4" Type="http://schemas.openxmlformats.org/officeDocument/2006/relationships/chart" Target="../charts/chart1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 Id="rId9" Type="http://schemas.openxmlformats.org/officeDocument/2006/relationships/image" Target="../media/image80.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chart" Target="../charts/chart13.xml"/><Relationship Id="rId1" Type="http://schemas.openxmlformats.org/officeDocument/2006/relationships/slideLayout" Target="../slideLayouts/slideLayout2.xml"/><Relationship Id="rId5" Type="http://schemas.openxmlformats.org/officeDocument/2006/relationships/chart" Target="../charts/chart16.xml"/><Relationship Id="rId4" Type="http://schemas.openxmlformats.org/officeDocument/2006/relationships/chart" Target="../charts/chart15.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69.png"/><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chart" Target="../charts/chart17.xml"/><Relationship Id="rId1" Type="http://schemas.openxmlformats.org/officeDocument/2006/relationships/slideLayout" Target="../slideLayouts/slideLayout2.xml"/><Relationship Id="rId6" Type="http://schemas.openxmlformats.org/officeDocument/2006/relationships/chart" Target="../charts/chart21.xml"/><Relationship Id="rId5" Type="http://schemas.openxmlformats.org/officeDocument/2006/relationships/chart" Target="../charts/chart20.xml"/><Relationship Id="rId4" Type="http://schemas.openxmlformats.org/officeDocument/2006/relationships/chart" Target="../charts/chart19.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image" Target="../media/image2.tiff"/><Relationship Id="rId1" Type="http://schemas.openxmlformats.org/officeDocument/2006/relationships/slideLayout" Target="../slideLayouts/slideLayout2.xml"/><Relationship Id="rId6" Type="http://schemas.openxmlformats.org/officeDocument/2006/relationships/image" Target="../media/image85.tiff"/><Relationship Id="rId5" Type="http://schemas.openxmlformats.org/officeDocument/2006/relationships/image" Target="../media/image84.tiff"/><Relationship Id="rId4" Type="http://schemas.openxmlformats.org/officeDocument/2006/relationships/image" Target="../media/image83.tiff"/></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6.xml"/><Relationship Id="rId1" Type="http://schemas.openxmlformats.org/officeDocument/2006/relationships/tags" Target="../tags/tag1.xml"/><Relationship Id="rId5" Type="http://schemas.openxmlformats.org/officeDocument/2006/relationships/image" Target="../media/image87.jpg"/><Relationship Id="rId4" Type="http://schemas.openxmlformats.org/officeDocument/2006/relationships/image" Target="../media/image86.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7.xml"/><Relationship Id="rId4" Type="http://schemas.openxmlformats.org/officeDocument/2006/relationships/hyperlink" Target="http://www.thenumberrace.com/nr/nr_bgnd.php?lang=en"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F95C1F-3572-AA46-A01A-21B60F8A6506}"/>
              </a:ext>
            </a:extLst>
          </p:cNvPr>
          <p:cNvSpPr>
            <a:spLocks noGrp="1"/>
          </p:cNvSpPr>
          <p:nvPr>
            <p:ph type="ctrTitle"/>
          </p:nvPr>
        </p:nvSpPr>
        <p:spPr>
          <a:xfrm>
            <a:off x="1501697" y="241417"/>
            <a:ext cx="9144000" cy="2387600"/>
          </a:xfrm>
        </p:spPr>
        <p:txBody>
          <a:bodyPr>
            <a:normAutofit/>
          </a:bodyPr>
          <a:lstStyle/>
          <a:p>
            <a:r>
              <a:rPr lang="en-GB" sz="3200" b="1" dirty="0">
                <a:latin typeface="+mn-lt"/>
              </a:rPr>
              <a:t>IMPROVING CHILDREN’S MATH PERFORMANCE THROUGH EVIDENCE BASED TRAINING</a:t>
            </a:r>
            <a:endParaRPr lang="en-PK" sz="3200" b="1" dirty="0">
              <a:latin typeface="+mn-lt"/>
            </a:endParaRPr>
          </a:p>
        </p:txBody>
      </p:sp>
      <p:sp>
        <p:nvSpPr>
          <p:cNvPr id="3" name="Subtitle 2">
            <a:extLst>
              <a:ext uri="{FF2B5EF4-FFF2-40B4-BE49-F238E27FC236}">
                <a16:creationId xmlns:a16="http://schemas.microsoft.com/office/drawing/2014/main" id="{71A14D88-0C50-C946-BA6F-7E6937AED749}"/>
              </a:ext>
            </a:extLst>
          </p:cNvPr>
          <p:cNvSpPr>
            <a:spLocks noGrp="1"/>
          </p:cNvSpPr>
          <p:nvPr>
            <p:ph type="subTitle" idx="1"/>
          </p:nvPr>
        </p:nvSpPr>
        <p:spPr/>
        <p:txBody>
          <a:bodyPr>
            <a:noAutofit/>
          </a:bodyPr>
          <a:lstStyle/>
          <a:p>
            <a:r>
              <a:rPr lang="en-GB" cap="all" dirty="0" err="1"/>
              <a:t>Dr.</a:t>
            </a:r>
            <a:r>
              <a:rPr lang="en-GB" cap="all" dirty="0"/>
              <a:t> </a:t>
            </a:r>
            <a:r>
              <a:rPr lang="en-GB" cap="all" dirty="0" err="1"/>
              <a:t>Saeeda</a:t>
            </a:r>
            <a:r>
              <a:rPr lang="en-GB" cap="all" dirty="0"/>
              <a:t> Khanum</a:t>
            </a:r>
          </a:p>
          <a:p>
            <a:r>
              <a:rPr lang="en-GB" cap="all" dirty="0"/>
              <a:t>Fulbright Postdoctoral fellow at LDS, Harvard  Psychology Department</a:t>
            </a:r>
          </a:p>
          <a:p>
            <a:r>
              <a:rPr lang="en-GB" cap="all" dirty="0"/>
              <a:t>03.11.2020</a:t>
            </a:r>
            <a:endParaRPr lang="en-PK" dirty="0"/>
          </a:p>
        </p:txBody>
      </p:sp>
      <p:pic>
        <p:nvPicPr>
          <p:cNvPr id="11" name="Picture 10">
            <a:extLst>
              <a:ext uri="{FF2B5EF4-FFF2-40B4-BE49-F238E27FC236}">
                <a16:creationId xmlns:a16="http://schemas.microsoft.com/office/drawing/2014/main" id="{F5BCFEBF-1A97-1A40-899C-DC44AB63496E}"/>
              </a:ext>
            </a:extLst>
          </p:cNvPr>
          <p:cNvPicPr>
            <a:picLocks noChangeAspect="1"/>
          </p:cNvPicPr>
          <p:nvPr/>
        </p:nvPicPr>
        <p:blipFill>
          <a:blip r:embed="rId2"/>
          <a:stretch>
            <a:fillRect/>
          </a:stretch>
        </p:blipFill>
        <p:spPr>
          <a:xfrm>
            <a:off x="66908" y="6323794"/>
            <a:ext cx="2653990" cy="500753"/>
          </a:xfrm>
          <a:prstGeom prst="rect">
            <a:avLst/>
          </a:prstGeom>
        </p:spPr>
      </p:pic>
      <p:pic>
        <p:nvPicPr>
          <p:cNvPr id="5" name="Picture 4">
            <a:extLst>
              <a:ext uri="{FF2B5EF4-FFF2-40B4-BE49-F238E27FC236}">
                <a16:creationId xmlns:a16="http://schemas.microsoft.com/office/drawing/2014/main" id="{4584A291-1CAF-124B-86B9-44B1C911BD4F}"/>
              </a:ext>
            </a:extLst>
          </p:cNvPr>
          <p:cNvPicPr>
            <a:picLocks noChangeAspect="1"/>
          </p:cNvPicPr>
          <p:nvPr/>
        </p:nvPicPr>
        <p:blipFill>
          <a:blip r:embed="rId3"/>
          <a:stretch>
            <a:fillRect/>
          </a:stretch>
        </p:blipFill>
        <p:spPr>
          <a:xfrm>
            <a:off x="11110331" y="5673573"/>
            <a:ext cx="1081669" cy="1184427"/>
          </a:xfrm>
          <a:prstGeom prst="rect">
            <a:avLst/>
          </a:prstGeom>
        </p:spPr>
      </p:pic>
    </p:spTree>
    <p:extLst>
      <p:ext uri="{BB962C8B-B14F-4D97-AF65-F5344CB8AC3E}">
        <p14:creationId xmlns:p14="http://schemas.microsoft.com/office/powerpoint/2010/main" val="10584331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5999" y="27690"/>
            <a:ext cx="7329906" cy="607344"/>
          </a:xfrm>
        </p:spPr>
        <p:txBody>
          <a:bodyPr>
            <a:normAutofit/>
          </a:bodyPr>
          <a:lstStyle/>
          <a:p>
            <a:r>
              <a:rPr lang="en-US" sz="3200" b="1" dirty="0"/>
              <a:t>Main Variables</a:t>
            </a:r>
          </a:p>
        </p:txBody>
      </p:sp>
      <p:sp>
        <p:nvSpPr>
          <p:cNvPr id="3" name="Content Placeholder 2"/>
          <p:cNvSpPr>
            <a:spLocks noGrp="1"/>
          </p:cNvSpPr>
          <p:nvPr>
            <p:ph sz="half" idx="1"/>
          </p:nvPr>
        </p:nvSpPr>
        <p:spPr>
          <a:xfrm>
            <a:off x="1834091" y="999014"/>
            <a:ext cx="4109508" cy="3793684"/>
          </a:xfrm>
        </p:spPr>
        <p:txBody>
          <a:bodyPr>
            <a:normAutofit fontScale="92500" lnSpcReduction="20000"/>
          </a:bodyPr>
          <a:lstStyle/>
          <a:p>
            <a:pPr marL="0" indent="0">
              <a:buNone/>
            </a:pPr>
            <a:r>
              <a:rPr lang="en-US" b="1" dirty="0">
                <a:solidFill>
                  <a:srgbClr val="FF0000"/>
                </a:solidFill>
              </a:rPr>
              <a:t>Non-symbolic numbers </a:t>
            </a:r>
            <a:r>
              <a:rPr lang="en-US" b="1" dirty="0"/>
              <a:t>(arrays of dots, sequence of sounds/tones)</a:t>
            </a:r>
          </a:p>
          <a:p>
            <a:pPr marL="0" indent="0">
              <a:buNone/>
            </a:pPr>
            <a:endParaRPr lang="en-US" b="1" dirty="0">
              <a:solidFill>
                <a:srgbClr val="262626"/>
              </a:solidFill>
            </a:endParaRPr>
          </a:p>
          <a:p>
            <a:pPr marL="0" indent="0">
              <a:buNone/>
            </a:pPr>
            <a:r>
              <a:rPr lang="en-US" dirty="0">
                <a:solidFill>
                  <a:srgbClr val="262626"/>
                </a:solidFill>
              </a:rPr>
              <a:t>Children, adults can </a:t>
            </a:r>
            <a:r>
              <a:rPr lang="en-US" dirty="0">
                <a:solidFill>
                  <a:srgbClr val="FF0033"/>
                </a:solidFill>
              </a:rPr>
              <a:t>add, subtract, compare pair of dot arrays when approximate accuracy </a:t>
            </a:r>
            <a:r>
              <a:rPr lang="en-US" dirty="0"/>
              <a:t>is required</a:t>
            </a:r>
            <a:r>
              <a:rPr lang="en-US" sz="3200" dirty="0">
                <a:solidFill>
                  <a:schemeClr val="bg1">
                    <a:lumMod val="50000"/>
                  </a:schemeClr>
                </a:solidFill>
              </a:rPr>
              <a:t> </a:t>
            </a:r>
            <a:r>
              <a:rPr lang="en-US" dirty="0">
                <a:solidFill>
                  <a:schemeClr val="bg1">
                    <a:lumMod val="50000"/>
                  </a:schemeClr>
                </a:solidFill>
              </a:rPr>
              <a:t>(</a:t>
            </a:r>
            <a:r>
              <a:rPr lang="en-US" dirty="0" err="1">
                <a:solidFill>
                  <a:schemeClr val="bg1">
                    <a:lumMod val="50000"/>
                  </a:schemeClr>
                </a:solidFill>
              </a:rPr>
              <a:t>McCrink</a:t>
            </a:r>
            <a:r>
              <a:rPr lang="en-US" dirty="0">
                <a:solidFill>
                  <a:schemeClr val="bg1">
                    <a:lumMod val="50000"/>
                  </a:schemeClr>
                </a:solidFill>
              </a:rPr>
              <a:t> &amp; Wynn,2004, Barth et al, 2005,2006).</a:t>
            </a:r>
            <a:endParaRPr lang="en-US" dirty="0"/>
          </a:p>
        </p:txBody>
      </p:sp>
      <p:sp>
        <p:nvSpPr>
          <p:cNvPr id="4" name="Content Placeholder 3"/>
          <p:cNvSpPr>
            <a:spLocks noGrp="1"/>
          </p:cNvSpPr>
          <p:nvPr>
            <p:ph sz="half" idx="2"/>
          </p:nvPr>
        </p:nvSpPr>
        <p:spPr>
          <a:xfrm>
            <a:off x="6296165" y="999014"/>
            <a:ext cx="4109508" cy="3820040"/>
          </a:xfrm>
        </p:spPr>
        <p:txBody>
          <a:bodyPr>
            <a:normAutofit fontScale="92500" lnSpcReduction="20000"/>
          </a:bodyPr>
          <a:lstStyle/>
          <a:p>
            <a:pPr marL="0" indent="0">
              <a:buNone/>
            </a:pPr>
            <a:r>
              <a:rPr lang="en-US" b="1" dirty="0">
                <a:solidFill>
                  <a:srgbClr val="FF0000"/>
                </a:solidFill>
              </a:rPr>
              <a:t>Symbolic numbers</a:t>
            </a:r>
          </a:p>
          <a:p>
            <a:pPr marL="0" indent="0">
              <a:buNone/>
            </a:pPr>
            <a:endParaRPr lang="en-US" dirty="0"/>
          </a:p>
          <a:p>
            <a:pPr marL="0" indent="0">
              <a:buNone/>
            </a:pPr>
            <a:endParaRPr lang="en-US" dirty="0"/>
          </a:p>
          <a:p>
            <a:pPr marL="0" indent="0">
              <a:buNone/>
            </a:pPr>
            <a:r>
              <a:rPr lang="en-US" dirty="0"/>
              <a:t>Symbolic numbers can be presented </a:t>
            </a:r>
            <a:r>
              <a:rPr lang="en-US" dirty="0">
                <a:solidFill>
                  <a:srgbClr val="FF0033"/>
                </a:solidFill>
              </a:rPr>
              <a:t>as number symbols e.g., Arabic numbers, like 1, 2 3</a:t>
            </a:r>
            <a:r>
              <a:rPr lang="en-US" dirty="0"/>
              <a:t> or number words like one, two, three, etc.</a:t>
            </a:r>
          </a:p>
        </p:txBody>
      </p:sp>
      <p:sp>
        <p:nvSpPr>
          <p:cNvPr id="5" name="TextBox 4"/>
          <p:cNvSpPr txBox="1"/>
          <p:nvPr/>
        </p:nvSpPr>
        <p:spPr>
          <a:xfrm>
            <a:off x="8580893" y="5294276"/>
            <a:ext cx="2220004" cy="400110"/>
          </a:xfrm>
          <a:prstGeom prst="rect">
            <a:avLst/>
          </a:prstGeom>
          <a:noFill/>
        </p:spPr>
        <p:txBody>
          <a:bodyPr wrap="none" rtlCol="0">
            <a:spAutoFit/>
          </a:bodyPr>
          <a:lstStyle/>
          <a:p>
            <a:r>
              <a:rPr lang="en-US" sz="2000" b="1" dirty="0">
                <a:solidFill>
                  <a:srgbClr val="FF00FF"/>
                </a:solidFill>
              </a:rPr>
              <a:t>One</a:t>
            </a:r>
            <a:r>
              <a:rPr lang="en-US" dirty="0"/>
              <a:t>, </a:t>
            </a:r>
            <a:r>
              <a:rPr lang="en-US" sz="2000" b="1" dirty="0">
                <a:solidFill>
                  <a:srgbClr val="800080"/>
                </a:solidFill>
              </a:rPr>
              <a:t>two</a:t>
            </a:r>
            <a:r>
              <a:rPr lang="en-US" dirty="0"/>
              <a:t>, </a:t>
            </a:r>
            <a:r>
              <a:rPr lang="en-US" sz="2000" b="1" dirty="0">
                <a:solidFill>
                  <a:srgbClr val="66CCFF"/>
                </a:solidFill>
              </a:rPr>
              <a:t>three</a:t>
            </a:r>
            <a:r>
              <a:rPr lang="en-US" sz="2000" b="1" dirty="0">
                <a:solidFill>
                  <a:schemeClr val="accent1"/>
                </a:solidFill>
              </a:rPr>
              <a:t>…..</a:t>
            </a:r>
            <a:endParaRPr lang="en-US" b="1" dirty="0">
              <a:solidFill>
                <a:schemeClr val="accent1"/>
              </a:solidFill>
            </a:endParaRPr>
          </a:p>
        </p:txBody>
      </p:sp>
      <p:pic>
        <p:nvPicPr>
          <p:cNvPr id="6" name="Picture 5"/>
          <p:cNvPicPr>
            <a:picLocks noChangeAspect="1"/>
          </p:cNvPicPr>
          <p:nvPr/>
        </p:nvPicPr>
        <p:blipFill>
          <a:blip r:embed="rId2"/>
          <a:stretch>
            <a:fillRect/>
          </a:stretch>
        </p:blipFill>
        <p:spPr>
          <a:xfrm>
            <a:off x="6799787" y="5123898"/>
            <a:ext cx="1781106" cy="1256905"/>
          </a:xfrm>
          <a:prstGeom prst="rect">
            <a:avLst/>
          </a:prstGeom>
        </p:spPr>
      </p:pic>
      <p:pic>
        <p:nvPicPr>
          <p:cNvPr id="7" name="Picture 4"/>
          <p:cNvPicPr>
            <a:picLocks noChangeAspect="1" noChangeArrowheads="1"/>
          </p:cNvPicPr>
          <p:nvPr/>
        </p:nvPicPr>
        <p:blipFill>
          <a:blip r:embed="rId3" cstate="print">
            <a:duotone>
              <a:schemeClr val="accent5">
                <a:shade val="45000"/>
                <a:satMod val="135000"/>
              </a:schemeClr>
              <a:prstClr val="white"/>
            </a:duotone>
          </a:blip>
          <a:srcRect/>
          <a:stretch>
            <a:fillRect/>
          </a:stretch>
        </p:blipFill>
        <p:spPr bwMode="auto">
          <a:xfrm>
            <a:off x="4015506" y="5123898"/>
            <a:ext cx="1249287" cy="1256905"/>
          </a:xfrm>
          <a:prstGeom prst="rect">
            <a:avLst/>
          </a:prstGeom>
          <a:noFill/>
          <a:ln w="9525">
            <a:solidFill>
              <a:srgbClr val="FFFFFF"/>
            </a:solidFill>
            <a:miter lim="800000"/>
            <a:headEnd/>
            <a:tailEnd/>
          </a:ln>
        </p:spPr>
      </p:pic>
      <p:pic>
        <p:nvPicPr>
          <p:cNvPr id="8" name="Picture 7"/>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2286000" y="4983350"/>
            <a:ext cx="1397452" cy="1397452"/>
          </a:xfrm>
          <a:prstGeom prst="rect">
            <a:avLst/>
          </a:prstGeom>
        </p:spPr>
      </p:pic>
    </p:spTree>
    <p:extLst>
      <p:ext uri="{BB962C8B-B14F-4D97-AF65-F5344CB8AC3E}">
        <p14:creationId xmlns:p14="http://schemas.microsoft.com/office/powerpoint/2010/main" val="2336548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par>
                                <p:cTn id="8" presetID="5" presetClass="entr" presetSubtype="1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heckerboard(across)">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dissolve">
                                      <p:cBhvr>
                                        <p:cTn id="15" dur="500"/>
                                        <p:tgtEl>
                                          <p:spTgt spid="4">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4">
                                            <p:txEl>
                                              <p:pRg st="3" end="3"/>
                                            </p:txEl>
                                          </p:spTgt>
                                        </p:tgtEl>
                                        <p:attrNameLst>
                                          <p:attrName>style.visibility</p:attrName>
                                        </p:attrNameLst>
                                      </p:cBhvr>
                                      <p:to>
                                        <p:strVal val="visible"/>
                                      </p:to>
                                    </p:set>
                                    <p:animEffect transition="in" filter="dissolve">
                                      <p:cBhvr>
                                        <p:cTn id="20" dur="500"/>
                                        <p:tgtEl>
                                          <p:spTgt spid="4">
                                            <p:txEl>
                                              <p:pRg st="3" end="3"/>
                                            </p:txEl>
                                          </p:spTgt>
                                        </p:tgtEl>
                                      </p:cBhvr>
                                    </p:animEffect>
                                  </p:childTnLst>
                                </p:cTn>
                              </p:par>
                              <p:par>
                                <p:cTn id="21" presetID="9"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dissolve">
                                      <p:cBhvr>
                                        <p:cTn id="23" dur="500"/>
                                        <p:tgtEl>
                                          <p:spTgt spid="6"/>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dissolve">
                                      <p:cBhvr>
                                        <p:cTn id="2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ound Diagonal Corner Rectangle 26"/>
          <p:cNvSpPr/>
          <p:nvPr/>
        </p:nvSpPr>
        <p:spPr>
          <a:xfrm>
            <a:off x="1642131" y="871954"/>
            <a:ext cx="8830217" cy="5906666"/>
          </a:xfrm>
          <a:prstGeom prst="round2DiagRect">
            <a:avLst>
              <a:gd name="adj1" fmla="val 0"/>
              <a:gd name="adj2" fmla="val 16670"/>
            </a:avLst>
          </a:prstGeom>
          <a:ln/>
        </p:spPr>
        <p:style>
          <a:lnRef idx="2">
            <a:schemeClr val="accent1"/>
          </a:lnRef>
          <a:fillRef idx="1">
            <a:schemeClr val="lt1"/>
          </a:fillRef>
          <a:effectRef idx="0">
            <a:schemeClr val="accent1"/>
          </a:effectRef>
          <a:fontRef idx="minor">
            <a:schemeClr val="dk1"/>
          </a:fontRef>
        </p:style>
      </p:sp>
      <p:sp>
        <p:nvSpPr>
          <p:cNvPr id="33" name="Title 1"/>
          <p:cNvSpPr txBox="1">
            <a:spLocks/>
          </p:cNvSpPr>
          <p:nvPr/>
        </p:nvSpPr>
        <p:spPr>
          <a:xfrm>
            <a:off x="8015455" y="2597921"/>
            <a:ext cx="1918881" cy="2555824"/>
          </a:xfrm>
          <a:prstGeom prst="rect">
            <a:avLst/>
          </a:prstGeom>
          <a:ln>
            <a:solidFill>
              <a:srgbClr val="AD0101"/>
            </a:solidFill>
          </a:ln>
        </p:spPr>
        <p:txBody>
          <a:bodyPr vert="horz" lIns="91440" tIns="45720" rIns="91440" bIns="45720" rtlCol="0" anchor="b" anchorCtr="0">
            <a:normAutofit fontScale="97500"/>
          </a:bodyPr>
          <a:lstStyle>
            <a:lvl1pPr algn="l" defTabSz="9144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t>    12</a:t>
            </a:r>
            <a:br>
              <a:rPr lang="en-US" dirty="0"/>
            </a:br>
            <a:r>
              <a:rPr lang="en-US" dirty="0"/>
              <a:t>+    7</a:t>
            </a:r>
            <a:r>
              <a:rPr lang="en-US" u="sng" dirty="0"/>
              <a:t> </a:t>
            </a:r>
          </a:p>
          <a:p>
            <a:endParaRPr lang="en-US" u="sng" dirty="0"/>
          </a:p>
        </p:txBody>
      </p:sp>
      <p:sp>
        <p:nvSpPr>
          <p:cNvPr id="34" name="Content Placeholder 2"/>
          <p:cNvSpPr txBox="1">
            <a:spLocks/>
          </p:cNvSpPr>
          <p:nvPr/>
        </p:nvSpPr>
        <p:spPr>
          <a:xfrm>
            <a:off x="1853604" y="113085"/>
            <a:ext cx="4476707" cy="481453"/>
          </a:xfrm>
          <a:prstGeom prst="rect">
            <a:avLst/>
          </a:prstGeom>
        </p:spPr>
        <p:txBody>
          <a:bodyPr vert="horz" lIns="91440" tIns="45720" rIns="91440" bIns="45720" rtlCol="0" anchor="ctr" anchorCtr="0">
            <a:normAutofit fontScale="25000" lnSpcReduction="20000"/>
          </a:bodyPr>
          <a:lstStyle>
            <a:lvl1pPr marL="274320" indent="-27432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594360" indent="-274320" algn="l" defTabSz="914400" rtl="0" eaLnBrk="1" latinLnBrk="0" hangingPunct="1">
              <a:spcBef>
                <a:spcPct val="20000"/>
              </a:spcBef>
              <a:buClr>
                <a:schemeClr val="accent1"/>
              </a:buClr>
              <a:buFont typeface="Arial" pitchFamily="34" charset="0"/>
              <a:buChar char="•"/>
              <a:defRPr sz="2200" kern="1200">
                <a:solidFill>
                  <a:schemeClr val="tx2"/>
                </a:solidFill>
                <a:latin typeface="+mn-lt"/>
                <a:ea typeface="+mn-ea"/>
                <a:cs typeface="+mn-cs"/>
              </a:defRPr>
            </a:lvl2pPr>
            <a:lvl3pPr marL="868680" indent="-228600" algn="l" defTabSz="914400" rtl="0" eaLnBrk="1" latinLnBrk="0" hangingPunct="1">
              <a:spcBef>
                <a:spcPct val="20000"/>
              </a:spcBef>
              <a:buClr>
                <a:schemeClr val="accent1"/>
              </a:buClr>
              <a:buFont typeface="Arial" pitchFamily="34" charset="0"/>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Font typeface="Arial" pitchFamily="34" charset="0"/>
              <a:buChar char="•"/>
              <a:defRPr sz="1800" kern="1200">
                <a:solidFill>
                  <a:schemeClr val="tx2"/>
                </a:solidFill>
                <a:latin typeface="+mn-lt"/>
                <a:ea typeface="+mn-ea"/>
                <a:cs typeface="+mn-cs"/>
              </a:defRPr>
            </a:lvl4pPr>
            <a:lvl5pPr marL="1371600" indent="-228600" algn="l" defTabSz="914400" rtl="0" eaLnBrk="1" latinLnBrk="0" hangingPunct="1">
              <a:spcBef>
                <a:spcPct val="20000"/>
              </a:spcBef>
              <a:buClr>
                <a:schemeClr val="accent1"/>
              </a:buClr>
              <a:buFont typeface="Arial" pitchFamily="34" charset="0"/>
              <a:buChar char="•"/>
              <a:defRPr sz="1800" kern="1200" baseline="0">
                <a:solidFill>
                  <a:schemeClr val="tx2"/>
                </a:solidFill>
                <a:latin typeface="+mn-lt"/>
                <a:ea typeface="+mn-ea"/>
                <a:cs typeface="+mn-cs"/>
              </a:defRPr>
            </a:lvl5pPr>
            <a:lvl6pPr marL="164592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6pPr>
            <a:lvl7pPr marL="1901952"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7pPr>
            <a:lvl8pPr marL="219456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8pPr>
            <a:lvl9pPr marL="246888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9pPr>
          </a:lstStyle>
          <a:p>
            <a:pPr marL="0" indent="0">
              <a:buNone/>
            </a:pPr>
            <a:endParaRPr lang="en-US" sz="2800" b="1" dirty="0"/>
          </a:p>
          <a:p>
            <a:pPr marL="0" indent="0">
              <a:buNone/>
            </a:pPr>
            <a:endParaRPr lang="en-US" sz="8000" b="1" dirty="0"/>
          </a:p>
          <a:p>
            <a:pPr marL="0" indent="0">
              <a:buNone/>
            </a:pPr>
            <a:r>
              <a:rPr lang="en-US" sz="12800" b="1" dirty="0">
                <a:solidFill>
                  <a:schemeClr val="tx1"/>
                </a:solidFill>
              </a:rPr>
              <a:t>Operational Definitions</a:t>
            </a:r>
          </a:p>
          <a:p>
            <a:pPr>
              <a:buFont typeface="Lucida Grande"/>
              <a:buChar char="❀"/>
            </a:pPr>
            <a:endParaRPr lang="en-US" sz="2800" dirty="0"/>
          </a:p>
          <a:p>
            <a:pPr>
              <a:buFont typeface="Lucida Grande"/>
              <a:buChar char="❀"/>
            </a:pPr>
            <a:endParaRPr lang="en-US" sz="2800" dirty="0"/>
          </a:p>
          <a:p>
            <a:pPr marL="0" indent="0">
              <a:buNone/>
            </a:pPr>
            <a:endParaRPr lang="en-US" sz="2800" dirty="0"/>
          </a:p>
        </p:txBody>
      </p:sp>
      <p:pic>
        <p:nvPicPr>
          <p:cNvPr id="35" name="Picture 34" descr="h_3.bmp"/>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486002" y="2842977"/>
            <a:ext cx="1130792" cy="1130792"/>
          </a:xfrm>
          <a:prstGeom prst="rect">
            <a:avLst/>
          </a:prstGeom>
        </p:spPr>
      </p:pic>
      <p:pic>
        <p:nvPicPr>
          <p:cNvPr id="36" name="Picture 35" descr="h_1.bmp"/>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2174709" y="2842977"/>
            <a:ext cx="1130792" cy="1130792"/>
          </a:xfrm>
          <a:prstGeom prst="rect">
            <a:avLst/>
          </a:prstGeom>
        </p:spPr>
      </p:pic>
      <p:pic>
        <p:nvPicPr>
          <p:cNvPr id="37" name="Picture 36" descr="d49_001.bmp"/>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3305501" y="4036884"/>
            <a:ext cx="1130792" cy="1130792"/>
          </a:xfrm>
          <a:prstGeom prst="rect">
            <a:avLst/>
          </a:prstGeom>
        </p:spPr>
      </p:pic>
      <p:sp>
        <p:nvSpPr>
          <p:cNvPr id="38" name="TextBox 37"/>
          <p:cNvSpPr txBox="1"/>
          <p:nvPr/>
        </p:nvSpPr>
        <p:spPr>
          <a:xfrm>
            <a:off x="3614994" y="3016374"/>
            <a:ext cx="554960" cy="707886"/>
          </a:xfrm>
          <a:prstGeom prst="rect">
            <a:avLst/>
          </a:prstGeom>
          <a:noFill/>
        </p:spPr>
        <p:txBody>
          <a:bodyPr wrap="none" rtlCol="0">
            <a:spAutoFit/>
          </a:bodyPr>
          <a:lstStyle/>
          <a:p>
            <a:r>
              <a:rPr lang="en-US" sz="4000" b="1" dirty="0"/>
              <a:t>+ </a:t>
            </a:r>
          </a:p>
        </p:txBody>
      </p:sp>
      <p:sp>
        <p:nvSpPr>
          <p:cNvPr id="39" name="TextBox 38"/>
          <p:cNvSpPr txBox="1"/>
          <p:nvPr/>
        </p:nvSpPr>
        <p:spPr>
          <a:xfrm>
            <a:off x="4718020" y="4243766"/>
            <a:ext cx="696216" cy="369332"/>
          </a:xfrm>
          <a:prstGeom prst="rect">
            <a:avLst/>
          </a:prstGeom>
          <a:noFill/>
        </p:spPr>
        <p:txBody>
          <a:bodyPr wrap="none" rtlCol="0">
            <a:spAutoFit/>
          </a:bodyPr>
          <a:lstStyle/>
          <a:p>
            <a:r>
              <a:rPr lang="en-US" dirty="0"/>
              <a:t>More</a:t>
            </a:r>
          </a:p>
        </p:txBody>
      </p:sp>
      <p:sp>
        <p:nvSpPr>
          <p:cNvPr id="40" name="Straight Connector 39"/>
          <p:cNvSpPr/>
          <p:nvPr/>
        </p:nvSpPr>
        <p:spPr>
          <a:xfrm>
            <a:off x="6071450" y="835265"/>
            <a:ext cx="0" cy="5884283"/>
          </a:xfrm>
          <a:prstGeom prst="line">
            <a:avLst/>
          </a:prstGeom>
          <a:ln w="38100" cmpd="dbl">
            <a:prstDash val="sysDash"/>
          </a:ln>
        </p:spPr>
        <p:style>
          <a:lnRef idx="2">
            <a:schemeClr val="accent1"/>
          </a:lnRef>
          <a:fillRef idx="0">
            <a:schemeClr val="accent1"/>
          </a:fillRef>
          <a:effectRef idx="1">
            <a:schemeClr val="accent1"/>
          </a:effectRef>
          <a:fontRef idx="minor">
            <a:schemeClr val="tx1"/>
          </a:fontRef>
        </p:style>
      </p:sp>
      <p:sp>
        <p:nvSpPr>
          <p:cNvPr id="41" name="TextBox 40"/>
          <p:cNvSpPr txBox="1"/>
          <p:nvPr/>
        </p:nvSpPr>
        <p:spPr>
          <a:xfrm>
            <a:off x="2032793" y="775015"/>
            <a:ext cx="4232973" cy="1892826"/>
          </a:xfrm>
          <a:prstGeom prst="rect">
            <a:avLst/>
          </a:prstGeom>
          <a:noFill/>
        </p:spPr>
        <p:txBody>
          <a:bodyPr wrap="square" rtlCol="0">
            <a:spAutoFit/>
          </a:bodyPr>
          <a:lstStyle/>
          <a:p>
            <a:pPr>
              <a:lnSpc>
                <a:spcPct val="150000"/>
              </a:lnSpc>
            </a:pPr>
            <a:r>
              <a:rPr lang="en-US" sz="2400" b="1" dirty="0"/>
              <a:t>Non-symbolic numbers </a:t>
            </a:r>
            <a:r>
              <a:rPr lang="en-US" sz="2400" dirty="0">
                <a:solidFill>
                  <a:schemeClr val="accent1"/>
                </a:solidFill>
              </a:rPr>
              <a:t>(approximate)</a:t>
            </a:r>
          </a:p>
          <a:p>
            <a:pPr>
              <a:lnSpc>
                <a:spcPct val="150000"/>
              </a:lnSpc>
            </a:pPr>
            <a:r>
              <a:rPr lang="en-US" dirty="0"/>
              <a:t>(addition / comparison of arrays of dots)</a:t>
            </a:r>
          </a:p>
          <a:p>
            <a:endParaRPr lang="en-US" dirty="0"/>
          </a:p>
        </p:txBody>
      </p:sp>
      <p:sp>
        <p:nvSpPr>
          <p:cNvPr id="42" name="TextBox 41"/>
          <p:cNvSpPr txBox="1"/>
          <p:nvPr/>
        </p:nvSpPr>
        <p:spPr>
          <a:xfrm>
            <a:off x="6265765" y="739033"/>
            <a:ext cx="3926023" cy="1754327"/>
          </a:xfrm>
          <a:prstGeom prst="rect">
            <a:avLst/>
          </a:prstGeom>
          <a:noFill/>
        </p:spPr>
        <p:txBody>
          <a:bodyPr wrap="square" rtlCol="0">
            <a:spAutoFit/>
          </a:bodyPr>
          <a:lstStyle/>
          <a:p>
            <a:pPr>
              <a:lnSpc>
                <a:spcPct val="150000"/>
              </a:lnSpc>
            </a:pPr>
            <a:r>
              <a:rPr lang="en-US" sz="2400" b="1" dirty="0"/>
              <a:t>Symbolic number</a:t>
            </a:r>
            <a:r>
              <a:rPr lang="en-US" b="1" dirty="0"/>
              <a:t> </a:t>
            </a:r>
            <a:r>
              <a:rPr lang="en-US" sz="2400" dirty="0">
                <a:solidFill>
                  <a:srgbClr val="AD0101"/>
                </a:solidFill>
              </a:rPr>
              <a:t>(Exact)</a:t>
            </a:r>
          </a:p>
          <a:p>
            <a:pPr>
              <a:lnSpc>
                <a:spcPct val="150000"/>
              </a:lnSpc>
            </a:pPr>
            <a:r>
              <a:rPr lang="en-US" dirty="0"/>
              <a:t>Addition problems (like kids do in the classroom)</a:t>
            </a:r>
          </a:p>
          <a:p>
            <a:endParaRPr lang="en-US" dirty="0"/>
          </a:p>
        </p:txBody>
      </p:sp>
      <p:pic>
        <p:nvPicPr>
          <p:cNvPr id="43" name="Picture 42" descr="h_2.bmp"/>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3302437" y="5258659"/>
            <a:ext cx="1133856" cy="1133856"/>
          </a:xfrm>
          <a:prstGeom prst="rect">
            <a:avLst/>
          </a:prstGeom>
        </p:spPr>
      </p:pic>
      <p:sp>
        <p:nvSpPr>
          <p:cNvPr id="44" name="TextBox 43"/>
          <p:cNvSpPr txBox="1"/>
          <p:nvPr/>
        </p:nvSpPr>
        <p:spPr>
          <a:xfrm>
            <a:off x="4730231" y="5689811"/>
            <a:ext cx="577402" cy="369332"/>
          </a:xfrm>
          <a:prstGeom prst="rect">
            <a:avLst/>
          </a:prstGeom>
          <a:noFill/>
        </p:spPr>
        <p:txBody>
          <a:bodyPr wrap="none" rtlCol="0">
            <a:spAutoFit/>
          </a:bodyPr>
          <a:lstStyle/>
          <a:p>
            <a:r>
              <a:rPr lang="en-US" dirty="0"/>
              <a:t>Less</a:t>
            </a:r>
          </a:p>
        </p:txBody>
      </p:sp>
      <p:cxnSp>
        <p:nvCxnSpPr>
          <p:cNvPr id="3" name="Straight Connector 2"/>
          <p:cNvCxnSpPr/>
          <p:nvPr/>
        </p:nvCxnSpPr>
        <p:spPr>
          <a:xfrm>
            <a:off x="8015455" y="4453094"/>
            <a:ext cx="191888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5" name="Straight Connector 4"/>
          <p:cNvCxnSpPr/>
          <p:nvPr/>
        </p:nvCxnSpPr>
        <p:spPr>
          <a:xfrm>
            <a:off x="8015455" y="5153745"/>
            <a:ext cx="1918881"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9159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subTnLst>
                                    <p:set>
                                      <p:cBhvr override="childStyle">
                                        <p:cTn dur="1" fill="hold" display="0" masterRel="nextClick" afterEffect="1"/>
                                        <p:tgtEl>
                                          <p:spTgt spid="37"/>
                                        </p:tgtEl>
                                        <p:attrNameLst>
                                          <p:attrName>style.visibility</p:attrName>
                                        </p:attrNameLst>
                                      </p:cBhvr>
                                      <p:to>
                                        <p:strVal val="hidden"/>
                                      </p:to>
                                    </p:set>
                                  </p:subTnLst>
                                </p:cTn>
                              </p:par>
                              <p:par>
                                <p:cTn id="7" presetID="1" presetClass="entr" presetSubtype="0" fill="hold" grpId="0" nodeType="withEffect">
                                  <p:stCondLst>
                                    <p:cond delay="0"/>
                                  </p:stCondLst>
                                  <p:childTnLst>
                                    <p:set>
                                      <p:cBhvr>
                                        <p:cTn id="8" dur="1" fill="hold">
                                          <p:stCondLst>
                                            <p:cond delay="0"/>
                                          </p:stCondLst>
                                        </p:cTn>
                                        <p:tgtEl>
                                          <p:spTgt spid="39"/>
                                        </p:tgtEl>
                                        <p:attrNameLst>
                                          <p:attrName>style.visibility</p:attrName>
                                        </p:attrNameLst>
                                      </p:cBhvr>
                                      <p:to>
                                        <p:strVal val="visible"/>
                                      </p:to>
                                    </p:set>
                                  </p:childTnLst>
                                  <p:subTnLst>
                                    <p:set>
                                      <p:cBhvr override="childStyle">
                                        <p:cTn dur="1" fill="hold" display="0" masterRel="nextClick" afterEffect="1"/>
                                        <p:tgtEl>
                                          <p:spTgt spid="39"/>
                                        </p:tgtEl>
                                        <p:attrNameLst>
                                          <p:attrName>style.visibility</p:attrName>
                                        </p:attrNameLst>
                                      </p:cBhvr>
                                      <p:to>
                                        <p:strVal val="hidden"/>
                                      </p:to>
                                    </p:set>
                                  </p:sub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blinds(horizontal)">
                                      <p:cBhvr>
                                        <p:cTn id="19" dur="500"/>
                                        <p:tgtEl>
                                          <p:spTgt spid="33"/>
                                        </p:tgtEl>
                                      </p:cBhvr>
                                    </p:animEffect>
                                  </p:childTnLst>
                                </p:cTn>
                              </p:par>
                              <p:par>
                                <p:cTn id="20" presetID="3" presetClass="entr" presetSubtype="10" fill="hold" grpId="0" nodeType="withEffect">
                                  <p:stCondLst>
                                    <p:cond delay="0"/>
                                  </p:stCondLst>
                                  <p:childTnLst>
                                    <p:set>
                                      <p:cBhvr>
                                        <p:cTn id="21" dur="1" fill="hold">
                                          <p:stCondLst>
                                            <p:cond delay="0"/>
                                          </p:stCondLst>
                                        </p:cTn>
                                        <p:tgtEl>
                                          <p:spTgt spid="42"/>
                                        </p:tgtEl>
                                        <p:attrNameLst>
                                          <p:attrName>style.visibility</p:attrName>
                                        </p:attrNameLst>
                                      </p:cBhvr>
                                      <p:to>
                                        <p:strVal val="visible"/>
                                      </p:to>
                                    </p:set>
                                    <p:animEffect transition="in" filter="blinds(horizontal)">
                                      <p:cBhvr>
                                        <p:cTn id="22"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9" grpId="0"/>
      <p:bldP spid="42" grpId="0"/>
      <p:bldP spid="4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Infants are sensitive to number</a:t>
            </a:r>
          </a:p>
        </p:txBody>
      </p:sp>
      <p:sp>
        <p:nvSpPr>
          <p:cNvPr id="3" name="Content Placeholder 2"/>
          <p:cNvSpPr>
            <a:spLocks noGrp="1"/>
          </p:cNvSpPr>
          <p:nvPr>
            <p:ph idx="1"/>
          </p:nvPr>
        </p:nvSpPr>
        <p:spPr/>
        <p:txBody>
          <a:bodyPr/>
          <a:lstStyle/>
          <a:p>
            <a:endParaRPr lang="en-US" dirty="0"/>
          </a:p>
        </p:txBody>
      </p:sp>
      <p:pic>
        <p:nvPicPr>
          <p:cNvPr id="8194" name="Picture 2" descr="C:\Users\admin\Desktop\22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3526" y="1532288"/>
            <a:ext cx="7153275" cy="5325713"/>
          </a:xfrm>
          <a:prstGeom prst="rect">
            <a:avLst/>
          </a:prstGeom>
          <a:noFill/>
          <a:extLst>
            <a:ext uri="{909E8E84-426E-40DD-AFC4-6F175D3DCCD1}">
              <a14:hiddenFill xmlns:a14="http://schemas.microsoft.com/office/drawing/2010/main">
                <a:solidFill>
                  <a:srgbClr val="FFFFFF"/>
                </a:solidFill>
              </a14:hiddenFill>
            </a:ext>
          </a:extLst>
        </p:spPr>
      </p:pic>
      <p:sp>
        <p:nvSpPr>
          <p:cNvPr id="5" name="Oval 4"/>
          <p:cNvSpPr/>
          <p:nvPr/>
        </p:nvSpPr>
        <p:spPr>
          <a:xfrm>
            <a:off x="7315200" y="990600"/>
            <a:ext cx="3200400" cy="11953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Numerical change detection. Brannon - </a:t>
            </a:r>
            <a:r>
              <a:rPr lang="en-US" dirty="0">
                <a:solidFill>
                  <a:schemeClr val="tx1"/>
                </a:solidFill>
                <a:hlinkClick r:id="rId3" action="ppaction://hlinkfile"/>
              </a:rPr>
              <a:t>preferential</a:t>
            </a:r>
            <a:r>
              <a:rPr lang="en-US" dirty="0">
                <a:solidFill>
                  <a:schemeClr val="tx1"/>
                </a:solidFill>
              </a:rPr>
              <a:t> looking time?</a:t>
            </a:r>
          </a:p>
        </p:txBody>
      </p:sp>
    </p:spTree>
    <p:extLst>
      <p:ext uri="{BB962C8B-B14F-4D97-AF65-F5344CB8AC3E}">
        <p14:creationId xmlns:p14="http://schemas.microsoft.com/office/powerpoint/2010/main" val="31640907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756870" y="144065"/>
            <a:ext cx="8377474" cy="805039"/>
          </a:xfrm>
        </p:spPr>
        <p:txBody>
          <a:bodyPr>
            <a:noAutofit/>
          </a:bodyPr>
          <a:lstStyle/>
          <a:p>
            <a:pPr algn="just"/>
            <a:r>
              <a:rPr lang="en-US" sz="3200" b="1" dirty="0">
                <a:latin typeface="+mn-lt"/>
              </a:rPr>
              <a:t>Two core systems of number representation</a:t>
            </a:r>
            <a:br>
              <a:rPr lang="en-US" sz="3200" b="1" dirty="0">
                <a:latin typeface="+mn-lt"/>
              </a:rPr>
            </a:br>
            <a:r>
              <a:rPr lang="en-US" sz="2800" b="1" dirty="0">
                <a:latin typeface="+mn-lt"/>
              </a:rPr>
              <a:t>(</a:t>
            </a:r>
            <a:r>
              <a:rPr lang="en-US" sz="2800" dirty="0">
                <a:solidFill>
                  <a:schemeClr val="accent1"/>
                </a:solidFill>
                <a:latin typeface="+mn-lt"/>
              </a:rPr>
              <a:t>innate systems with mathematical content</a:t>
            </a:r>
            <a:r>
              <a:rPr lang="en-US" sz="2800" dirty="0">
                <a:latin typeface="+mn-lt"/>
              </a:rPr>
              <a:t> </a:t>
            </a:r>
            <a:r>
              <a:rPr lang="en-US" sz="2800" b="1" dirty="0">
                <a:latin typeface="+mn-lt"/>
              </a:rPr>
              <a:t>)</a:t>
            </a:r>
          </a:p>
        </p:txBody>
      </p:sp>
      <p:sp>
        <p:nvSpPr>
          <p:cNvPr id="3" name="Content Placeholder 2"/>
          <p:cNvSpPr>
            <a:spLocks noGrp="1"/>
          </p:cNvSpPr>
          <p:nvPr>
            <p:ph idx="1"/>
          </p:nvPr>
        </p:nvSpPr>
        <p:spPr>
          <a:xfrm>
            <a:off x="1756870" y="1329301"/>
            <a:ext cx="8551298" cy="3765741"/>
          </a:xfrm>
        </p:spPr>
        <p:txBody>
          <a:bodyPr>
            <a:normAutofit fontScale="92500" lnSpcReduction="20000"/>
          </a:bodyPr>
          <a:lstStyle/>
          <a:p>
            <a:pPr marL="0" indent="0">
              <a:buNone/>
            </a:pPr>
            <a:endParaRPr lang="en-US" dirty="0"/>
          </a:p>
          <a:p>
            <a:pPr marL="457200" indent="-457200">
              <a:buClr>
                <a:srgbClr val="FF0000"/>
              </a:buClr>
              <a:buFont typeface="+mj-ea"/>
              <a:buAutoNum type="circleNumDbPlain"/>
            </a:pPr>
            <a:r>
              <a:rPr lang="en-US" dirty="0">
                <a:solidFill>
                  <a:srgbClr val="FF0033"/>
                </a:solidFill>
              </a:rPr>
              <a:t>Approximate number system</a:t>
            </a:r>
          </a:p>
          <a:p>
            <a:pPr marL="457200" indent="-457200">
              <a:buClr>
                <a:srgbClr val="FF0000"/>
              </a:buClr>
              <a:buFont typeface="+mj-ea"/>
              <a:buAutoNum type="circleNumDbPlain"/>
            </a:pPr>
            <a:endParaRPr lang="en-US" dirty="0">
              <a:solidFill>
                <a:srgbClr val="FF0033"/>
              </a:solidFill>
            </a:endParaRPr>
          </a:p>
          <a:p>
            <a:pPr marL="457200" indent="-457200">
              <a:buClr>
                <a:srgbClr val="FF0000"/>
              </a:buClr>
              <a:buFont typeface="+mj-ea"/>
              <a:buAutoNum type="circleNumDbPlain"/>
            </a:pPr>
            <a:r>
              <a:rPr lang="fr-FR" dirty="0">
                <a:solidFill>
                  <a:srgbClr val="0000FF"/>
                </a:solidFill>
              </a:rPr>
              <a:t>Object </a:t>
            </a:r>
            <a:r>
              <a:rPr lang="fr-FR" dirty="0" err="1">
                <a:solidFill>
                  <a:srgbClr val="0000FF"/>
                </a:solidFill>
              </a:rPr>
              <a:t>tracking</a:t>
            </a:r>
            <a:r>
              <a:rPr lang="fr-FR" dirty="0">
                <a:solidFill>
                  <a:srgbClr val="0000FF"/>
                </a:solidFill>
              </a:rPr>
              <a:t> system</a:t>
            </a:r>
          </a:p>
          <a:p>
            <a:pPr marL="457200" indent="-457200">
              <a:buClr>
                <a:srgbClr val="FF0000"/>
              </a:buClr>
              <a:buFont typeface="+mj-ea"/>
              <a:buAutoNum type="circleNumDbPlain"/>
            </a:pPr>
            <a:endParaRPr lang="en-US" dirty="0">
              <a:solidFill>
                <a:srgbClr val="0000FF"/>
              </a:solidFill>
            </a:endParaRPr>
          </a:p>
          <a:p>
            <a:pPr marL="0" indent="0" algn="just">
              <a:buClr>
                <a:srgbClr val="FF0000"/>
              </a:buClr>
              <a:buNone/>
            </a:pPr>
            <a:r>
              <a:rPr lang="en-US" sz="2600" dirty="0"/>
              <a:t>Two system view of numerical cognition (</a:t>
            </a:r>
            <a:r>
              <a:rPr lang="en-US" sz="2600" dirty="0" err="1">
                <a:solidFill>
                  <a:schemeClr val="bg1">
                    <a:lumMod val="50000"/>
                  </a:schemeClr>
                </a:solidFill>
              </a:rPr>
              <a:t>Feigenson</a:t>
            </a:r>
            <a:r>
              <a:rPr lang="en-US" sz="2600" dirty="0">
                <a:solidFill>
                  <a:schemeClr val="bg1">
                    <a:lumMod val="50000"/>
                  </a:schemeClr>
                </a:solidFill>
              </a:rPr>
              <a:t> et al,2004; Ansari, Lyons, Van </a:t>
            </a:r>
            <a:r>
              <a:rPr lang="en-US" sz="2600" dirty="0" err="1">
                <a:solidFill>
                  <a:schemeClr val="bg1">
                    <a:lumMod val="50000"/>
                  </a:schemeClr>
                </a:solidFill>
              </a:rPr>
              <a:t>Eimeren</a:t>
            </a:r>
            <a:r>
              <a:rPr lang="en-US" sz="2600" dirty="0">
                <a:solidFill>
                  <a:schemeClr val="bg1">
                    <a:lumMod val="50000"/>
                  </a:schemeClr>
                </a:solidFill>
              </a:rPr>
              <a:t>, &amp; Xu,2007; </a:t>
            </a:r>
            <a:r>
              <a:rPr lang="en-US" sz="2600" dirty="0" err="1">
                <a:solidFill>
                  <a:schemeClr val="bg1">
                    <a:lumMod val="50000"/>
                  </a:schemeClr>
                </a:solidFill>
              </a:rPr>
              <a:t>Feigenson</a:t>
            </a:r>
            <a:r>
              <a:rPr lang="en-US" sz="2600" dirty="0">
                <a:solidFill>
                  <a:schemeClr val="bg1">
                    <a:lumMod val="50000"/>
                  </a:schemeClr>
                </a:solidFill>
              </a:rPr>
              <a:t>, et al,2002; Lipton &amp; Spelke, 2004; Van </a:t>
            </a:r>
            <a:r>
              <a:rPr lang="en-US" sz="2600" dirty="0" err="1">
                <a:solidFill>
                  <a:schemeClr val="bg1">
                    <a:lumMod val="50000"/>
                  </a:schemeClr>
                </a:solidFill>
              </a:rPr>
              <a:t>Herwegen</a:t>
            </a:r>
            <a:r>
              <a:rPr lang="en-US" sz="2600" dirty="0">
                <a:solidFill>
                  <a:schemeClr val="bg1">
                    <a:lumMod val="50000"/>
                  </a:schemeClr>
                </a:solidFill>
              </a:rPr>
              <a:t>, Ansari, </a:t>
            </a:r>
            <a:r>
              <a:rPr lang="en-US" sz="2600" dirty="0" err="1">
                <a:solidFill>
                  <a:schemeClr val="bg1">
                    <a:lumMod val="50000"/>
                  </a:schemeClr>
                </a:solidFill>
              </a:rPr>
              <a:t>Xu</a:t>
            </a:r>
            <a:r>
              <a:rPr lang="en-US" sz="2600" dirty="0">
                <a:solidFill>
                  <a:schemeClr val="bg1">
                    <a:lumMod val="50000"/>
                  </a:schemeClr>
                </a:solidFill>
              </a:rPr>
              <a:t> &amp; Karmiloff-smith,2008; Simon, </a:t>
            </a:r>
            <a:r>
              <a:rPr lang="en-US" sz="2600" dirty="0" err="1">
                <a:solidFill>
                  <a:schemeClr val="bg1">
                    <a:lumMod val="50000"/>
                  </a:schemeClr>
                </a:solidFill>
              </a:rPr>
              <a:t>Hespos</a:t>
            </a:r>
            <a:r>
              <a:rPr lang="en-US" sz="2600" dirty="0">
                <a:solidFill>
                  <a:schemeClr val="bg1">
                    <a:lumMod val="50000"/>
                  </a:schemeClr>
                </a:solidFill>
              </a:rPr>
              <a:t> &amp; </a:t>
            </a:r>
            <a:r>
              <a:rPr lang="en-US" sz="2600" dirty="0" err="1">
                <a:solidFill>
                  <a:schemeClr val="bg1">
                    <a:lumMod val="50000"/>
                  </a:schemeClr>
                </a:solidFill>
              </a:rPr>
              <a:t>Rochat</a:t>
            </a:r>
            <a:r>
              <a:rPr lang="en-US" sz="2600" dirty="0">
                <a:solidFill>
                  <a:schemeClr val="bg1">
                    <a:lumMod val="50000"/>
                  </a:schemeClr>
                </a:solidFill>
              </a:rPr>
              <a:t>, </a:t>
            </a:r>
            <a:r>
              <a:rPr lang="en-US" sz="2600" dirty="0" err="1">
                <a:solidFill>
                  <a:schemeClr val="bg1">
                    <a:lumMod val="50000"/>
                  </a:schemeClr>
                </a:solidFill>
              </a:rPr>
              <a:t>Uller</a:t>
            </a:r>
            <a:r>
              <a:rPr lang="en-US" sz="2600" dirty="0">
                <a:solidFill>
                  <a:schemeClr val="bg1">
                    <a:lumMod val="50000"/>
                  </a:schemeClr>
                </a:solidFill>
              </a:rPr>
              <a:t>, Carey, Huntley-</a:t>
            </a:r>
            <a:r>
              <a:rPr lang="en-US" sz="2600" dirty="0" err="1">
                <a:solidFill>
                  <a:schemeClr val="bg1">
                    <a:lumMod val="50000"/>
                  </a:schemeClr>
                </a:solidFill>
              </a:rPr>
              <a:t>Fenner</a:t>
            </a:r>
            <a:r>
              <a:rPr lang="en-US" sz="2600" dirty="0">
                <a:solidFill>
                  <a:schemeClr val="bg1">
                    <a:lumMod val="50000"/>
                  </a:schemeClr>
                </a:solidFill>
              </a:rPr>
              <a:t> &amp; Klatt,1999; Xu,2003; Hyde &amp; </a:t>
            </a:r>
            <a:r>
              <a:rPr lang="en-US" sz="2600" dirty="0" err="1">
                <a:solidFill>
                  <a:schemeClr val="bg1">
                    <a:lumMod val="50000"/>
                  </a:schemeClr>
                </a:solidFill>
              </a:rPr>
              <a:t>Spelke</a:t>
            </a:r>
            <a:r>
              <a:rPr lang="en-US" sz="2600" dirty="0">
                <a:solidFill>
                  <a:schemeClr val="bg1">
                    <a:lumMod val="50000"/>
                  </a:schemeClr>
                </a:solidFill>
              </a:rPr>
              <a:t>, 2011).</a:t>
            </a:r>
          </a:p>
        </p:txBody>
      </p:sp>
      <p:sp>
        <p:nvSpPr>
          <p:cNvPr id="2" name="TextBox 1"/>
          <p:cNvSpPr txBox="1"/>
          <p:nvPr/>
        </p:nvSpPr>
        <p:spPr>
          <a:xfrm>
            <a:off x="2269066" y="3997867"/>
            <a:ext cx="184666" cy="369332"/>
          </a:xfrm>
          <a:prstGeom prst="rect">
            <a:avLst/>
          </a:prstGeom>
          <a:noFill/>
        </p:spPr>
        <p:txBody>
          <a:bodyPr wrap="none" rtlCol="0">
            <a:spAutoFit/>
          </a:bodyPr>
          <a:lstStyle/>
          <a:p>
            <a:endParaRPr lang="en-US" dirty="0"/>
          </a:p>
        </p:txBody>
      </p:sp>
      <p:sp>
        <p:nvSpPr>
          <p:cNvPr id="5" name="TextBox 4"/>
          <p:cNvSpPr txBox="1"/>
          <p:nvPr/>
        </p:nvSpPr>
        <p:spPr>
          <a:xfrm>
            <a:off x="1756870" y="5112156"/>
            <a:ext cx="8377474" cy="1569660"/>
          </a:xfrm>
          <a:prstGeom prst="rect">
            <a:avLst/>
          </a:prstGeom>
          <a:noFill/>
        </p:spPr>
        <p:txBody>
          <a:bodyPr wrap="square" rtlCol="0">
            <a:spAutoFit/>
          </a:bodyPr>
          <a:lstStyle/>
          <a:p>
            <a:pPr algn="just"/>
            <a:r>
              <a:rPr lang="en-US" sz="2400" dirty="0"/>
              <a:t>Humans </a:t>
            </a:r>
            <a:r>
              <a:rPr lang="en-US" sz="2400" u="sng" dirty="0"/>
              <a:t>build systems of abstract number </a:t>
            </a:r>
            <a:r>
              <a:rPr lang="en-US" sz="2400" dirty="0"/>
              <a:t>by productively </a:t>
            </a:r>
            <a:r>
              <a:rPr lang="en-US" sz="2400" u="sng" dirty="0"/>
              <a:t>combining the outputs of these systems</a:t>
            </a:r>
            <a:r>
              <a:rPr lang="en-US" sz="2400" dirty="0"/>
              <a:t>, and this process depends, in part, on the </a:t>
            </a:r>
            <a:r>
              <a:rPr lang="en-US" sz="2400" dirty="0">
                <a:solidFill>
                  <a:srgbClr val="FF0000"/>
                </a:solidFill>
              </a:rPr>
              <a:t>acquisition and use of natural language</a:t>
            </a:r>
            <a:r>
              <a:rPr lang="en-US" sz="2400" dirty="0"/>
              <a:t>.  </a:t>
            </a:r>
          </a:p>
          <a:p>
            <a:endParaRPr lang="en-US" sz="2400" dirty="0"/>
          </a:p>
        </p:txBody>
      </p:sp>
    </p:spTree>
    <p:extLst>
      <p:ext uri="{BB962C8B-B14F-4D97-AF65-F5344CB8AC3E}">
        <p14:creationId xmlns:p14="http://schemas.microsoft.com/office/powerpoint/2010/main" val="1462483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1659332" y="305535"/>
            <a:ext cx="9008669" cy="6001731"/>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indent="-457200">
              <a:buFont typeface="+mj-ea"/>
              <a:buAutoNum type="circleNumDbPlain"/>
            </a:pPr>
            <a:r>
              <a:rPr lang="en-US" sz="3500" b="1" dirty="0">
                <a:solidFill>
                  <a:srgbClr val="FF0000"/>
                </a:solidFill>
              </a:rPr>
              <a:t>Approximate approximate number system</a:t>
            </a:r>
          </a:p>
          <a:p>
            <a:pPr marL="0" indent="0">
              <a:buNone/>
            </a:pPr>
            <a:r>
              <a:rPr lang="en-US" sz="2400" dirty="0"/>
              <a:t>encodes the approximate numerical magnitude, or </a:t>
            </a:r>
            <a:r>
              <a:rPr lang="en-US" sz="2400" dirty="0" err="1"/>
              <a:t>numerosity</a:t>
            </a:r>
            <a:r>
              <a:rPr lang="en-US" sz="2400" dirty="0"/>
              <a:t>, of a set</a:t>
            </a:r>
          </a:p>
          <a:p>
            <a:pPr marL="0" indent="0">
              <a:buNone/>
            </a:pPr>
            <a:r>
              <a:rPr lang="en-US" sz="2400" dirty="0"/>
              <a:t>It produces an intuitive </a:t>
            </a:r>
            <a:r>
              <a:rPr lang="en-US" sz="2400" dirty="0">
                <a:solidFill>
                  <a:srgbClr val="FF0000"/>
                </a:solidFill>
              </a:rPr>
              <a:t>“ Number sense ” </a:t>
            </a:r>
            <a:r>
              <a:rPr lang="en-US" sz="2400" dirty="0"/>
              <a:t>-our ability to quickly </a:t>
            </a:r>
            <a:r>
              <a:rPr lang="en-US" sz="2400" u="sng" dirty="0"/>
              <a:t>understand, approximate, and manipulate numerical quantities</a:t>
            </a:r>
            <a:r>
              <a:rPr lang="en-US" sz="2400" dirty="0"/>
              <a:t> </a:t>
            </a:r>
            <a:r>
              <a:rPr lang="en-US" sz="2400" dirty="0">
                <a:solidFill>
                  <a:srgbClr val="7F7F7F"/>
                </a:solidFill>
              </a:rPr>
              <a:t>(</a:t>
            </a:r>
            <a:r>
              <a:rPr lang="en-US" sz="2400" dirty="0" err="1">
                <a:solidFill>
                  <a:srgbClr val="7F7F7F"/>
                </a:solidFill>
              </a:rPr>
              <a:t>Dehaene</a:t>
            </a:r>
            <a:r>
              <a:rPr lang="en-US" sz="2400" dirty="0">
                <a:solidFill>
                  <a:srgbClr val="7F7F7F"/>
                </a:solidFill>
              </a:rPr>
              <a:t>, 2001).</a:t>
            </a:r>
          </a:p>
          <a:p>
            <a:pPr marL="0" indent="0">
              <a:buNone/>
            </a:pPr>
            <a:endParaRPr lang="en-US" sz="2400" dirty="0"/>
          </a:p>
          <a:p>
            <a:pPr marL="0" indent="0">
              <a:buNone/>
            </a:pPr>
            <a:r>
              <a:rPr lang="en-US" sz="2400" dirty="0"/>
              <a:t>A key psychophysical signature of the ANS is that it obeys </a:t>
            </a:r>
            <a:r>
              <a:rPr lang="en-US" sz="2400" b="1" dirty="0"/>
              <a:t>Weber’s law: </a:t>
            </a:r>
            <a:r>
              <a:rPr lang="en-US" sz="2400" dirty="0"/>
              <a:t>Observers’ ability t discriminate two approximate number representations does not depend on the total number of items or the absolute difference between them, but instead on the ratio between the two quantities (</a:t>
            </a:r>
            <a:r>
              <a:rPr lang="en-US" sz="2400" dirty="0" err="1"/>
              <a:t>Dehaene</a:t>
            </a:r>
            <a:r>
              <a:rPr lang="en-US" sz="2400" dirty="0"/>
              <a:t>, 1992; </a:t>
            </a:r>
            <a:r>
              <a:rPr lang="en-US" sz="2400" dirty="0" err="1"/>
              <a:t>Feigenson</a:t>
            </a:r>
            <a:r>
              <a:rPr lang="en-US" sz="2400" dirty="0"/>
              <a:t>, </a:t>
            </a:r>
            <a:r>
              <a:rPr lang="en-US" sz="2400" dirty="0" err="1"/>
              <a:t>Dehaene</a:t>
            </a:r>
            <a:r>
              <a:rPr lang="en-US" sz="2400" dirty="0"/>
              <a:t>, &amp; </a:t>
            </a:r>
            <a:r>
              <a:rPr lang="en-US" sz="2400" dirty="0" err="1"/>
              <a:t>Spelke</a:t>
            </a:r>
            <a:r>
              <a:rPr lang="en-US" sz="2400" dirty="0"/>
              <a:t>, 2004). </a:t>
            </a:r>
          </a:p>
          <a:p>
            <a:pPr marL="225425" indent="0">
              <a:buNone/>
            </a:pPr>
            <a:endParaRPr lang="en-US" sz="2400" dirty="0"/>
          </a:p>
        </p:txBody>
      </p:sp>
    </p:spTree>
    <p:extLst>
      <p:ext uri="{BB962C8B-B14F-4D97-AF65-F5344CB8AC3E}">
        <p14:creationId xmlns:p14="http://schemas.microsoft.com/office/powerpoint/2010/main" val="19831717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Title 3"/>
          <p:cNvSpPr>
            <a:spLocks noGrp="1"/>
          </p:cNvSpPr>
          <p:nvPr>
            <p:ph type="title"/>
          </p:nvPr>
        </p:nvSpPr>
        <p:spPr>
          <a:xfrm>
            <a:off x="2597492" y="41335"/>
            <a:ext cx="8564538" cy="792163"/>
          </a:xfrm>
        </p:spPr>
        <p:txBody>
          <a:bodyPr>
            <a:normAutofit/>
          </a:bodyPr>
          <a:lstStyle/>
          <a:p>
            <a:pPr marL="457200" indent="-457200"/>
            <a:r>
              <a:rPr lang="en-US" sz="2400" b="1" dirty="0">
                <a:solidFill>
                  <a:schemeClr val="accent1"/>
                </a:solidFill>
                <a:latin typeface="+mn-lt"/>
              </a:rPr>
              <a:t>Approximate rep. of numerical magnitude       CONTD…..</a:t>
            </a:r>
          </a:p>
        </p:txBody>
      </p:sp>
      <p:sp>
        <p:nvSpPr>
          <p:cNvPr id="3" name="Content Placeholder 2"/>
          <p:cNvSpPr>
            <a:spLocks noGrp="1"/>
          </p:cNvSpPr>
          <p:nvPr>
            <p:ph idx="1"/>
          </p:nvPr>
        </p:nvSpPr>
        <p:spPr>
          <a:xfrm>
            <a:off x="1801369" y="1081915"/>
            <a:ext cx="8744371" cy="6152405"/>
          </a:xfrm>
        </p:spPr>
        <p:txBody>
          <a:bodyPr>
            <a:normAutofit/>
          </a:bodyPr>
          <a:lstStyle/>
          <a:p>
            <a:pPr>
              <a:lnSpc>
                <a:spcPct val="80000"/>
              </a:lnSpc>
            </a:pPr>
            <a:r>
              <a:rPr lang="en-US" sz="2400" b="1" u="sng" dirty="0"/>
              <a:t>Newborn</a:t>
            </a:r>
            <a:r>
              <a:rPr lang="en-US" sz="2400" dirty="0"/>
              <a:t> can discriminate  between numbers differed by ratio of </a:t>
            </a:r>
            <a:r>
              <a:rPr lang="en-US" sz="2400" b="1" dirty="0">
                <a:solidFill>
                  <a:srgbClr val="FF0000"/>
                </a:solidFill>
              </a:rPr>
              <a:t>1:3</a:t>
            </a:r>
            <a:r>
              <a:rPr lang="en-US" sz="2400" dirty="0"/>
              <a:t> (12 vs. 4, 18 vs. 6)  but fail to discriminate the numbers differed by ratio 1:2 (8 vs. 4). </a:t>
            </a:r>
            <a:r>
              <a:rPr lang="en-US" sz="2400" dirty="0">
                <a:solidFill>
                  <a:schemeClr val="bg1">
                    <a:lumMod val="50000"/>
                  </a:schemeClr>
                </a:solidFill>
              </a:rPr>
              <a:t>(</a:t>
            </a:r>
            <a:r>
              <a:rPr lang="en-US" sz="2400" dirty="0" err="1">
                <a:solidFill>
                  <a:schemeClr val="bg1">
                    <a:lumMod val="50000"/>
                  </a:schemeClr>
                </a:solidFill>
              </a:rPr>
              <a:t>Izarad</a:t>
            </a:r>
            <a:r>
              <a:rPr lang="en-US" sz="2400" dirty="0">
                <a:solidFill>
                  <a:schemeClr val="bg1">
                    <a:lumMod val="50000"/>
                  </a:schemeClr>
                </a:solidFill>
              </a:rPr>
              <a:t>, </a:t>
            </a:r>
            <a:r>
              <a:rPr lang="en-US" sz="2400" dirty="0" err="1">
                <a:solidFill>
                  <a:schemeClr val="bg1">
                    <a:lumMod val="50000"/>
                  </a:schemeClr>
                </a:solidFill>
              </a:rPr>
              <a:t>sann</a:t>
            </a:r>
            <a:r>
              <a:rPr lang="en-US" sz="2400" dirty="0">
                <a:solidFill>
                  <a:schemeClr val="bg1">
                    <a:lumMod val="50000"/>
                  </a:schemeClr>
                </a:solidFill>
              </a:rPr>
              <a:t>, Spelke, &amp; </a:t>
            </a:r>
            <a:r>
              <a:rPr lang="en-US" sz="2400" dirty="0" err="1">
                <a:solidFill>
                  <a:schemeClr val="bg1">
                    <a:lumMod val="50000"/>
                  </a:schemeClr>
                </a:solidFill>
              </a:rPr>
              <a:t>Steri</a:t>
            </a:r>
            <a:r>
              <a:rPr lang="en-US" sz="2400" dirty="0">
                <a:solidFill>
                  <a:schemeClr val="bg1">
                    <a:lumMod val="50000"/>
                  </a:schemeClr>
                </a:solidFill>
              </a:rPr>
              <a:t> , 2009)</a:t>
            </a:r>
          </a:p>
          <a:p>
            <a:pPr eaLnBrk="1" hangingPunct="1">
              <a:lnSpc>
                <a:spcPct val="80000"/>
              </a:lnSpc>
            </a:pPr>
            <a:r>
              <a:rPr lang="en-US" sz="2400" b="1" u="sng" dirty="0"/>
              <a:t>6 months </a:t>
            </a:r>
            <a:r>
              <a:rPr lang="en-US" sz="2400" dirty="0"/>
              <a:t>old can discriminate  numbers differed by ratio </a:t>
            </a:r>
            <a:r>
              <a:rPr lang="en-US" sz="2400" b="1" dirty="0">
                <a:solidFill>
                  <a:srgbClr val="FF0000"/>
                </a:solidFill>
              </a:rPr>
              <a:t>1:2</a:t>
            </a:r>
            <a:r>
              <a:rPr lang="en-US" sz="2400" dirty="0"/>
              <a:t> but not 2:3 </a:t>
            </a:r>
            <a:r>
              <a:rPr lang="en-US" sz="2400" dirty="0">
                <a:solidFill>
                  <a:srgbClr val="7F7F7F"/>
                </a:solidFill>
              </a:rPr>
              <a:t>( </a:t>
            </a:r>
            <a:r>
              <a:rPr lang="en-US" sz="2400" dirty="0" err="1">
                <a:solidFill>
                  <a:srgbClr val="7F7F7F"/>
                </a:solidFill>
              </a:rPr>
              <a:t>Xu</a:t>
            </a:r>
            <a:r>
              <a:rPr lang="en-US" sz="2400" dirty="0">
                <a:solidFill>
                  <a:srgbClr val="7F7F7F"/>
                </a:solidFill>
              </a:rPr>
              <a:t> &amp; Spelke, 2000, Lipton &amp; Spelke 2003, </a:t>
            </a:r>
            <a:r>
              <a:rPr lang="en-US" sz="2400" dirty="0" err="1">
                <a:solidFill>
                  <a:srgbClr val="7F7F7F"/>
                </a:solidFill>
              </a:rPr>
              <a:t>Xu</a:t>
            </a:r>
            <a:r>
              <a:rPr lang="en-US" sz="2400" dirty="0">
                <a:solidFill>
                  <a:srgbClr val="7F7F7F"/>
                </a:solidFill>
              </a:rPr>
              <a:t>, Spelke &amp; Goddard 2005)</a:t>
            </a:r>
          </a:p>
          <a:p>
            <a:pPr eaLnBrk="1" hangingPunct="1">
              <a:lnSpc>
                <a:spcPct val="80000"/>
              </a:lnSpc>
            </a:pPr>
            <a:r>
              <a:rPr lang="en-US" sz="2400" b="1" u="sng" dirty="0"/>
              <a:t>9-10 months</a:t>
            </a:r>
            <a:r>
              <a:rPr lang="en-US" sz="2400" b="1" dirty="0"/>
              <a:t> </a:t>
            </a:r>
            <a:r>
              <a:rPr lang="en-US" sz="2400" dirty="0"/>
              <a:t>of age ratio drops to </a:t>
            </a:r>
            <a:r>
              <a:rPr lang="en-US" sz="2400" b="1" dirty="0">
                <a:solidFill>
                  <a:srgbClr val="FF0000"/>
                </a:solidFill>
              </a:rPr>
              <a:t>2:</a:t>
            </a:r>
            <a:r>
              <a:rPr lang="en-US" sz="2400" dirty="0">
                <a:solidFill>
                  <a:srgbClr val="FF0000"/>
                </a:solidFill>
              </a:rPr>
              <a:t>3</a:t>
            </a:r>
            <a:r>
              <a:rPr lang="en-US" sz="2400" dirty="0"/>
              <a:t> </a:t>
            </a:r>
            <a:r>
              <a:rPr lang="en-US" sz="2400" dirty="0">
                <a:solidFill>
                  <a:srgbClr val="7F7F7F"/>
                </a:solidFill>
              </a:rPr>
              <a:t>(Lipton &amp; Spelke, 2003, </a:t>
            </a:r>
            <a:r>
              <a:rPr lang="en-US" sz="2400" dirty="0" err="1">
                <a:solidFill>
                  <a:srgbClr val="7F7F7F"/>
                </a:solidFill>
              </a:rPr>
              <a:t>Xu</a:t>
            </a:r>
            <a:r>
              <a:rPr lang="en-US" sz="2400" dirty="0">
                <a:solidFill>
                  <a:srgbClr val="7F7F7F"/>
                </a:solidFill>
              </a:rPr>
              <a:t>, </a:t>
            </a:r>
            <a:r>
              <a:rPr lang="en-US" sz="2400" dirty="0" err="1">
                <a:solidFill>
                  <a:srgbClr val="7F7F7F"/>
                </a:solidFill>
              </a:rPr>
              <a:t>Arriaga</a:t>
            </a:r>
            <a:r>
              <a:rPr lang="en-US" sz="2400" dirty="0">
                <a:solidFill>
                  <a:srgbClr val="7F7F7F"/>
                </a:solidFill>
              </a:rPr>
              <a:t> 2007)</a:t>
            </a:r>
          </a:p>
          <a:p>
            <a:pPr eaLnBrk="1" hangingPunct="1">
              <a:lnSpc>
                <a:spcPct val="80000"/>
              </a:lnSpc>
            </a:pPr>
            <a:r>
              <a:rPr lang="en-US" sz="2400" b="1" u="sng" dirty="0"/>
              <a:t>3 years</a:t>
            </a:r>
            <a:r>
              <a:rPr lang="en-US" sz="2400" dirty="0"/>
              <a:t> old can discriminate by ratio of </a:t>
            </a:r>
            <a:r>
              <a:rPr lang="en-US" sz="2400" b="1" dirty="0">
                <a:solidFill>
                  <a:srgbClr val="FF0000"/>
                </a:solidFill>
              </a:rPr>
              <a:t>3:4</a:t>
            </a:r>
            <a:r>
              <a:rPr lang="en-US" sz="2400" b="1" dirty="0"/>
              <a:t>, </a:t>
            </a:r>
            <a:r>
              <a:rPr lang="en-US" sz="2400" b="1" u="sng" dirty="0"/>
              <a:t>6 years </a:t>
            </a:r>
            <a:r>
              <a:rPr lang="en-US" sz="2400" dirty="0"/>
              <a:t>old can discriminate by ratio </a:t>
            </a:r>
            <a:r>
              <a:rPr lang="en-US" sz="2400" b="1" dirty="0">
                <a:solidFill>
                  <a:srgbClr val="FF0000"/>
                </a:solidFill>
              </a:rPr>
              <a:t>5:6</a:t>
            </a:r>
            <a:r>
              <a:rPr lang="en-US" sz="2400" dirty="0"/>
              <a:t>, </a:t>
            </a:r>
            <a:r>
              <a:rPr lang="en-US" sz="2400" b="1" u="sng" dirty="0"/>
              <a:t>adults</a:t>
            </a:r>
            <a:r>
              <a:rPr lang="en-US" sz="2400" dirty="0"/>
              <a:t> by </a:t>
            </a:r>
            <a:r>
              <a:rPr lang="en-US" sz="2400" b="1" dirty="0">
                <a:solidFill>
                  <a:srgbClr val="FF0000"/>
                </a:solidFill>
              </a:rPr>
              <a:t>10:11 </a:t>
            </a:r>
            <a:r>
              <a:rPr lang="en-US" sz="2400" dirty="0">
                <a:solidFill>
                  <a:srgbClr val="7F7F7F"/>
                </a:solidFill>
              </a:rPr>
              <a:t>(</a:t>
            </a:r>
            <a:r>
              <a:rPr lang="en-US" sz="2400" dirty="0" err="1">
                <a:solidFill>
                  <a:srgbClr val="7F7F7F"/>
                </a:solidFill>
              </a:rPr>
              <a:t>Halberda</a:t>
            </a:r>
            <a:r>
              <a:rPr lang="en-US" sz="2400" dirty="0">
                <a:solidFill>
                  <a:srgbClr val="7F7F7F"/>
                </a:solidFill>
              </a:rPr>
              <a:t> &amp; </a:t>
            </a:r>
            <a:r>
              <a:rPr lang="en-US" sz="2400" dirty="0" err="1">
                <a:solidFill>
                  <a:srgbClr val="7F7F7F"/>
                </a:solidFill>
              </a:rPr>
              <a:t>Feigenson</a:t>
            </a:r>
            <a:r>
              <a:rPr lang="en-US" sz="2400" dirty="0">
                <a:solidFill>
                  <a:srgbClr val="7F7F7F"/>
                </a:solidFill>
              </a:rPr>
              <a:t> (2008).</a:t>
            </a:r>
          </a:p>
          <a:p>
            <a:pPr eaLnBrk="1" hangingPunct="1">
              <a:lnSpc>
                <a:spcPct val="80000"/>
              </a:lnSpc>
            </a:pPr>
            <a:endParaRPr lang="en-US" sz="2400" dirty="0">
              <a:solidFill>
                <a:srgbClr val="7F7F7F"/>
              </a:solidFill>
            </a:endParaRPr>
          </a:p>
          <a:p>
            <a:pPr marL="0" indent="0">
              <a:lnSpc>
                <a:spcPct val="80000"/>
              </a:lnSpc>
              <a:buNone/>
            </a:pPr>
            <a:r>
              <a:rPr lang="en-US" sz="2400" dirty="0"/>
              <a:t>Importantly, at any given age, infants show the same ratio limit for different types of arrays:  an infant who can just discriminate arrays of </a:t>
            </a:r>
            <a:r>
              <a:rPr lang="en-US" sz="2400" u="sng" dirty="0"/>
              <a:t>8 vs. 16 dots </a:t>
            </a:r>
            <a:r>
              <a:rPr lang="en-US" sz="2400" dirty="0"/>
              <a:t>also will just discriminate sequences of </a:t>
            </a:r>
            <a:r>
              <a:rPr lang="en-US" sz="2400" u="sng" dirty="0"/>
              <a:t>8 vs. 16 sounds or actions</a:t>
            </a:r>
            <a:r>
              <a:rPr lang="en-US" sz="2400" dirty="0"/>
              <a:t> </a:t>
            </a:r>
            <a:r>
              <a:rPr lang="en-US" sz="2400" dirty="0">
                <a:solidFill>
                  <a:srgbClr val="7F7F7F"/>
                </a:solidFill>
              </a:rPr>
              <a:t>(Lipton &amp; Spelke, 2003; Wood &amp; Spelke, 2005). </a:t>
            </a:r>
          </a:p>
          <a:p>
            <a:pPr>
              <a:lnSpc>
                <a:spcPct val="80000"/>
              </a:lnSpc>
              <a:buNone/>
            </a:pPr>
            <a:endParaRPr lang="en-US" sz="2400" dirty="0">
              <a:solidFill>
                <a:srgbClr val="7F7F7F"/>
              </a:solidFill>
            </a:endParaRPr>
          </a:p>
          <a:p>
            <a:pPr>
              <a:lnSpc>
                <a:spcPct val="80000"/>
              </a:lnSpc>
              <a:buNone/>
            </a:pPr>
            <a:endParaRPr lang="en-US" sz="2400" dirty="0"/>
          </a:p>
          <a:p>
            <a:pPr>
              <a:lnSpc>
                <a:spcPct val="80000"/>
              </a:lnSpc>
              <a:buNone/>
            </a:pPr>
            <a:endParaRPr lang="en-US" dirty="0"/>
          </a:p>
        </p:txBody>
      </p:sp>
    </p:spTree>
    <p:extLst>
      <p:ext uri="{BB962C8B-B14F-4D97-AF65-F5344CB8AC3E}">
        <p14:creationId xmlns:p14="http://schemas.microsoft.com/office/powerpoint/2010/main" val="24429755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77473" y="439038"/>
            <a:ext cx="9144000" cy="7157839"/>
          </a:xfrm>
        </p:spPr>
        <p:txBody>
          <a:bodyPr>
            <a:normAutofit/>
          </a:bodyPr>
          <a:lstStyle/>
          <a:p>
            <a:pPr>
              <a:buSzPct val="50000"/>
              <a:buFont typeface="Lucida Grande"/>
              <a:buChar char="❀"/>
            </a:pPr>
            <a:r>
              <a:rPr lang="en-US" sz="2400" dirty="0"/>
              <a:t>Imprecise, quick with larger </a:t>
            </a:r>
            <a:r>
              <a:rPr lang="en-US" sz="2400" dirty="0" err="1"/>
              <a:t>numerosities</a:t>
            </a:r>
            <a:r>
              <a:rPr lang="en-US" sz="2400" dirty="0"/>
              <a:t>,</a:t>
            </a:r>
          </a:p>
          <a:p>
            <a:pPr>
              <a:buSzPct val="50000"/>
              <a:buFont typeface="Lucida Grande"/>
              <a:buChar char="❀"/>
            </a:pPr>
            <a:r>
              <a:rPr lang="en-US" sz="2400" dirty="0"/>
              <a:t>discrimination of two quantities is proportional to their ratio (Weber Law), robust across modalities </a:t>
            </a:r>
            <a:r>
              <a:rPr lang="en-US" sz="2400" dirty="0">
                <a:solidFill>
                  <a:schemeClr val="bg1">
                    <a:lumMod val="50000"/>
                  </a:schemeClr>
                </a:solidFill>
              </a:rPr>
              <a:t>(</a:t>
            </a:r>
            <a:r>
              <a:rPr lang="en-US" sz="2400" dirty="0" err="1">
                <a:solidFill>
                  <a:schemeClr val="bg1">
                    <a:lumMod val="50000"/>
                  </a:schemeClr>
                </a:solidFill>
              </a:rPr>
              <a:t>Dehaene</a:t>
            </a:r>
            <a:r>
              <a:rPr lang="en-US" sz="2400" dirty="0">
                <a:solidFill>
                  <a:schemeClr val="bg1">
                    <a:lumMod val="50000"/>
                  </a:schemeClr>
                </a:solidFill>
              </a:rPr>
              <a:t>, 1999; Lipton &amp; </a:t>
            </a:r>
            <a:r>
              <a:rPr lang="en-US" sz="2400" dirty="0" err="1">
                <a:solidFill>
                  <a:schemeClr val="bg1">
                    <a:lumMod val="50000"/>
                  </a:schemeClr>
                </a:solidFill>
              </a:rPr>
              <a:t>Spelke</a:t>
            </a:r>
            <a:r>
              <a:rPr lang="en-US" sz="2400" dirty="0">
                <a:solidFill>
                  <a:schemeClr val="bg1">
                    <a:lumMod val="50000"/>
                  </a:schemeClr>
                </a:solidFill>
              </a:rPr>
              <a:t> 2003, Wood &amp; </a:t>
            </a:r>
            <a:r>
              <a:rPr lang="en-US" sz="2400" dirty="0" err="1">
                <a:solidFill>
                  <a:schemeClr val="bg1">
                    <a:lumMod val="50000"/>
                  </a:schemeClr>
                </a:solidFill>
              </a:rPr>
              <a:t>Spelke</a:t>
            </a:r>
            <a:r>
              <a:rPr lang="en-US" sz="2400" dirty="0">
                <a:solidFill>
                  <a:schemeClr val="bg1">
                    <a:lumMod val="50000"/>
                  </a:schemeClr>
                </a:solidFill>
              </a:rPr>
              <a:t> 2005, </a:t>
            </a:r>
            <a:r>
              <a:rPr lang="en-US" sz="2400" dirty="0" err="1">
                <a:solidFill>
                  <a:schemeClr val="bg1">
                    <a:lumMod val="50000"/>
                  </a:schemeClr>
                </a:solidFill>
              </a:rPr>
              <a:t>Feignson</a:t>
            </a:r>
            <a:r>
              <a:rPr lang="en-US" sz="2400" dirty="0">
                <a:solidFill>
                  <a:schemeClr val="bg1">
                    <a:lumMod val="50000"/>
                  </a:schemeClr>
                </a:solidFill>
              </a:rPr>
              <a:t>, </a:t>
            </a:r>
            <a:r>
              <a:rPr lang="en-US" sz="2400" dirty="0" err="1">
                <a:solidFill>
                  <a:schemeClr val="bg1">
                    <a:lumMod val="50000"/>
                  </a:schemeClr>
                </a:solidFill>
              </a:rPr>
              <a:t>Dahaene</a:t>
            </a:r>
            <a:r>
              <a:rPr lang="en-US" sz="2400" dirty="0">
                <a:solidFill>
                  <a:schemeClr val="bg1">
                    <a:lumMod val="50000"/>
                  </a:schemeClr>
                </a:solidFill>
              </a:rPr>
              <a:t>, </a:t>
            </a:r>
            <a:r>
              <a:rPr lang="en-US" sz="2400" dirty="0" err="1">
                <a:solidFill>
                  <a:schemeClr val="bg1">
                    <a:lumMod val="50000"/>
                  </a:schemeClr>
                </a:solidFill>
              </a:rPr>
              <a:t>Spelke</a:t>
            </a:r>
            <a:r>
              <a:rPr lang="en-US" sz="2400" dirty="0">
                <a:solidFill>
                  <a:schemeClr val="bg1">
                    <a:lumMod val="50000"/>
                  </a:schemeClr>
                </a:solidFill>
              </a:rPr>
              <a:t> 2004).</a:t>
            </a:r>
          </a:p>
          <a:p>
            <a:pPr marL="342900" indent="-342900">
              <a:buClr>
                <a:schemeClr val="accent1"/>
              </a:buClr>
              <a:buSzPct val="100000"/>
              <a:buFont typeface="Wingdings" charset="2"/>
              <a:buChar char="❀"/>
            </a:pPr>
            <a:r>
              <a:rPr lang="en-US" sz="2400" dirty="0"/>
              <a:t>Unlike the numerical system-</a:t>
            </a:r>
            <a:r>
              <a:rPr lang="en-US" sz="2400" dirty="0">
                <a:solidFill>
                  <a:srgbClr val="FF0000"/>
                </a:solidFill>
              </a:rPr>
              <a:t>the ability is non-symbolic</a:t>
            </a:r>
            <a:r>
              <a:rPr lang="en-US" sz="2400" dirty="0"/>
              <a:t>- It operates over </a:t>
            </a:r>
            <a:r>
              <a:rPr lang="en-US" sz="2400" u="sng" dirty="0"/>
              <a:t>items</a:t>
            </a:r>
            <a:r>
              <a:rPr lang="en-US" sz="2400" dirty="0"/>
              <a:t> rather than Arabic </a:t>
            </a:r>
            <a:r>
              <a:rPr lang="en-US" sz="2400" dirty="0" err="1"/>
              <a:t>digits,like</a:t>
            </a:r>
            <a:r>
              <a:rPr lang="en-US" sz="2400" dirty="0"/>
              <a:t> over smaller quantities (1-3,4)</a:t>
            </a:r>
          </a:p>
          <a:p>
            <a:pPr marL="342900" indent="-342900">
              <a:buClr>
                <a:schemeClr val="accent1"/>
              </a:buClr>
              <a:buSzPct val="100000"/>
              <a:buFont typeface="Wingdings" charset="2"/>
              <a:buChar char="❀"/>
            </a:pPr>
            <a:r>
              <a:rPr lang="en-US" sz="2400" dirty="0"/>
              <a:t>It is </a:t>
            </a:r>
            <a:r>
              <a:rPr lang="en-US" sz="2400" dirty="0">
                <a:solidFill>
                  <a:srgbClr val="FF0000"/>
                </a:solidFill>
              </a:rPr>
              <a:t>non-verbal</a:t>
            </a:r>
            <a:r>
              <a:rPr lang="en-US" sz="2400" dirty="0"/>
              <a:t>- It is seen in </a:t>
            </a:r>
            <a:r>
              <a:rPr lang="en-US" sz="2400" u="sng" dirty="0"/>
              <a:t>animals without language </a:t>
            </a:r>
            <a:r>
              <a:rPr lang="en-US" sz="2400" dirty="0"/>
              <a:t>(Fish, rats, chickens, monkeys, </a:t>
            </a:r>
            <a:r>
              <a:rPr lang="en-US" sz="2400" dirty="0" err="1">
                <a:solidFill>
                  <a:srgbClr val="7F7F7F"/>
                </a:solidFill>
              </a:rPr>
              <a:t>Agrillo</a:t>
            </a:r>
            <a:r>
              <a:rPr lang="en-US" sz="2400" dirty="0">
                <a:solidFill>
                  <a:srgbClr val="7F7F7F"/>
                </a:solidFill>
              </a:rPr>
              <a:t>, et al,,2008, Brannon &amp; Terrace,2000; </a:t>
            </a:r>
            <a:r>
              <a:rPr lang="en-US" sz="2400" dirty="0" err="1">
                <a:solidFill>
                  <a:srgbClr val="7F7F7F"/>
                </a:solidFill>
              </a:rPr>
              <a:t>Cantlon</a:t>
            </a:r>
            <a:r>
              <a:rPr lang="en-US" sz="2400" dirty="0">
                <a:solidFill>
                  <a:srgbClr val="7F7F7F"/>
                </a:solidFill>
              </a:rPr>
              <a:t> &amp; Brannon, 2006; </a:t>
            </a:r>
            <a:r>
              <a:rPr lang="en-US" sz="2400" dirty="0" err="1">
                <a:solidFill>
                  <a:srgbClr val="7F7F7F"/>
                </a:solidFill>
              </a:rPr>
              <a:t>Meck</a:t>
            </a:r>
            <a:r>
              <a:rPr lang="en-US" sz="2400" dirty="0">
                <a:solidFill>
                  <a:srgbClr val="7F7F7F"/>
                </a:solidFill>
              </a:rPr>
              <a:t> &amp; Church,1983; </a:t>
            </a:r>
            <a:r>
              <a:rPr lang="en-US" sz="2400" dirty="0" err="1">
                <a:solidFill>
                  <a:srgbClr val="7F7F7F"/>
                </a:solidFill>
              </a:rPr>
              <a:t>Vallortigara</a:t>
            </a:r>
            <a:r>
              <a:rPr lang="en-US" sz="2400" dirty="0">
                <a:solidFill>
                  <a:srgbClr val="7F7F7F"/>
                </a:solidFill>
              </a:rPr>
              <a:t>, et al,2010)</a:t>
            </a:r>
            <a:r>
              <a:rPr lang="en-US" sz="2400" dirty="0"/>
              <a:t> and </a:t>
            </a:r>
            <a:r>
              <a:rPr lang="en-US" sz="2400" u="sng" dirty="0"/>
              <a:t>in infants-language has not yet developed </a:t>
            </a:r>
            <a:r>
              <a:rPr lang="en-US" sz="2400" dirty="0"/>
              <a:t>(</a:t>
            </a:r>
            <a:r>
              <a:rPr lang="en-US" sz="2400" dirty="0">
                <a:solidFill>
                  <a:schemeClr val="bg1">
                    <a:lumMod val="50000"/>
                  </a:schemeClr>
                </a:solidFill>
              </a:rPr>
              <a:t>Brannon &amp; Terrace, 1998; Izard, et al,2009; </a:t>
            </a:r>
            <a:r>
              <a:rPr lang="en-US" sz="2400" dirty="0" err="1">
                <a:solidFill>
                  <a:schemeClr val="bg1">
                    <a:lumMod val="50000"/>
                  </a:schemeClr>
                </a:solidFill>
              </a:rPr>
              <a:t>Xu</a:t>
            </a:r>
            <a:r>
              <a:rPr lang="en-US" sz="2400" dirty="0">
                <a:solidFill>
                  <a:schemeClr val="bg1">
                    <a:lumMod val="50000"/>
                  </a:schemeClr>
                </a:solidFill>
              </a:rPr>
              <a:t> &amp; Spelke, 2000;</a:t>
            </a:r>
            <a:r>
              <a:rPr lang="en-US" sz="2400" dirty="0">
                <a:solidFill>
                  <a:srgbClr val="7F7F7F"/>
                </a:solidFill>
              </a:rPr>
              <a:t>Libertus &amp; </a:t>
            </a:r>
            <a:r>
              <a:rPr lang="pl-PL" sz="2400" dirty="0">
                <a:solidFill>
                  <a:srgbClr val="7F7F7F"/>
                </a:solidFill>
              </a:rPr>
              <a:t>Brannon, 2010; </a:t>
            </a:r>
            <a:r>
              <a:rPr lang="pl-PL" sz="2400" dirty="0" err="1">
                <a:solidFill>
                  <a:srgbClr val="7F7F7F"/>
                </a:solidFill>
              </a:rPr>
              <a:t>Wynn</a:t>
            </a:r>
            <a:r>
              <a:rPr lang="pl-PL" sz="2400" dirty="0">
                <a:solidFill>
                  <a:srgbClr val="7F7F7F"/>
                </a:solidFill>
              </a:rPr>
              <a:t>, 1998</a:t>
            </a:r>
            <a:r>
              <a:rPr lang="en-US" sz="2400" dirty="0"/>
              <a:t>), </a:t>
            </a:r>
            <a:r>
              <a:rPr lang="en-US" sz="2400" dirty="0" err="1">
                <a:solidFill>
                  <a:srgbClr val="FF0000"/>
                </a:solidFill>
              </a:rPr>
              <a:t>Munduruku</a:t>
            </a:r>
            <a:r>
              <a:rPr lang="en-US" sz="2400" dirty="0"/>
              <a:t> </a:t>
            </a:r>
            <a:r>
              <a:rPr lang="en-US" sz="2400" dirty="0">
                <a:solidFill>
                  <a:srgbClr val="7F7F7F"/>
                </a:solidFill>
              </a:rPr>
              <a:t>(Pica et al,2004; </a:t>
            </a:r>
            <a:r>
              <a:rPr lang="en-US" sz="2400" dirty="0" err="1">
                <a:solidFill>
                  <a:srgbClr val="7F7F7F"/>
                </a:solidFill>
              </a:rPr>
              <a:t>Deheane</a:t>
            </a:r>
            <a:r>
              <a:rPr lang="en-US" sz="2400" dirty="0">
                <a:solidFill>
                  <a:srgbClr val="7F7F7F"/>
                </a:solidFill>
              </a:rPr>
              <a:t>, et al, 2008) </a:t>
            </a:r>
          </a:p>
          <a:p>
            <a:pPr marL="0" indent="0">
              <a:buSzPct val="50000"/>
              <a:buNone/>
            </a:pPr>
            <a:r>
              <a:rPr lang="en-US" sz="2400" b="1" dirty="0">
                <a:solidFill>
                  <a:srgbClr val="FF0033"/>
                </a:solidFill>
              </a:rPr>
              <a:t>Despite these limitations</a:t>
            </a:r>
          </a:p>
          <a:p>
            <a:pPr marL="227013" indent="-227013">
              <a:buSzPct val="50000"/>
              <a:buFont typeface="Lucida Grande"/>
              <a:buChar char="❀"/>
            </a:pPr>
            <a:r>
              <a:rPr lang="en-US" sz="2400" dirty="0"/>
              <a:t>It is powerful and </a:t>
            </a:r>
            <a:r>
              <a:rPr lang="en-US" sz="2400" u="sng" dirty="0"/>
              <a:t>evolutionarily pervasive</a:t>
            </a:r>
            <a:endParaRPr lang="en-US" sz="2400" dirty="0"/>
          </a:p>
          <a:p>
            <a:endParaRPr lang="en-US" sz="2400" dirty="0"/>
          </a:p>
        </p:txBody>
      </p:sp>
      <p:sp>
        <p:nvSpPr>
          <p:cNvPr id="2" name="TextBox 1"/>
          <p:cNvSpPr txBox="1"/>
          <p:nvPr/>
        </p:nvSpPr>
        <p:spPr>
          <a:xfrm>
            <a:off x="2871097" y="0"/>
            <a:ext cx="7325980" cy="738664"/>
          </a:xfrm>
          <a:prstGeom prst="rect">
            <a:avLst/>
          </a:prstGeom>
          <a:noFill/>
        </p:spPr>
        <p:txBody>
          <a:bodyPr wrap="none" rtlCol="0">
            <a:spAutoFit/>
          </a:bodyPr>
          <a:lstStyle/>
          <a:p>
            <a:r>
              <a:rPr lang="en-US" sz="2400" b="1" dirty="0">
                <a:solidFill>
                  <a:schemeClr val="accent1"/>
                </a:solidFill>
              </a:rPr>
              <a:t>Approximate rep. of numerical magnitude       CONTD…..</a:t>
            </a:r>
          </a:p>
          <a:p>
            <a:endParaRPr lang="en-US" dirty="0"/>
          </a:p>
        </p:txBody>
      </p:sp>
    </p:spTree>
    <p:extLst>
      <p:ext uri="{BB962C8B-B14F-4D97-AF65-F5344CB8AC3E}">
        <p14:creationId xmlns:p14="http://schemas.microsoft.com/office/powerpoint/2010/main" val="2036639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idx="1"/>
          </p:nvPr>
        </p:nvPicPr>
        <p:blipFill rotWithShape="1">
          <a:blip r:embed="rId2" cstate="print">
            <a:extLst>
              <a:ext uri="{28A0092B-C50C-407E-A947-70E740481C1C}">
                <a14:useLocalDpi xmlns:a14="http://schemas.microsoft.com/office/drawing/2010/main"/>
              </a:ext>
            </a:extLst>
          </a:blip>
          <a:srcRect l="-55314" r="-55314"/>
          <a:stretch/>
        </p:blipFill>
        <p:spPr>
          <a:xfrm>
            <a:off x="8240505" y="3655874"/>
            <a:ext cx="3331602" cy="1832253"/>
          </a:xfrm>
        </p:spPr>
      </p:pic>
      <p:sp>
        <p:nvSpPr>
          <p:cNvPr id="8" name="Content Placeholder 2"/>
          <p:cNvSpPr txBox="1">
            <a:spLocks/>
          </p:cNvSpPr>
          <p:nvPr/>
        </p:nvSpPr>
        <p:spPr>
          <a:xfrm>
            <a:off x="2286000" y="685800"/>
            <a:ext cx="7543800" cy="3886200"/>
          </a:xfrm>
          <a:prstGeom prst="rect">
            <a:avLst/>
          </a:prstGeom>
        </p:spPr>
        <p:txBody>
          <a:bodyPr vert="horz" lIns="91440" tIns="45720" rIns="91440" bIns="45720" rtlCol="0" anchor="ctr" anchorCtr="0">
            <a:normAutofit/>
          </a:bodyPr>
          <a:lstStyle>
            <a:lvl1pPr marL="274320" indent="-27432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594360" indent="-274320" algn="l" defTabSz="914400" rtl="0" eaLnBrk="1" latinLnBrk="0" hangingPunct="1">
              <a:spcBef>
                <a:spcPct val="20000"/>
              </a:spcBef>
              <a:buClr>
                <a:schemeClr val="accent1"/>
              </a:buClr>
              <a:buFont typeface="Arial" pitchFamily="34" charset="0"/>
              <a:buChar char="•"/>
              <a:defRPr sz="2200" kern="1200">
                <a:solidFill>
                  <a:schemeClr val="tx2"/>
                </a:solidFill>
                <a:latin typeface="+mn-lt"/>
                <a:ea typeface="+mn-ea"/>
                <a:cs typeface="+mn-cs"/>
              </a:defRPr>
            </a:lvl2pPr>
            <a:lvl3pPr marL="868680" indent="-228600" algn="l" defTabSz="914400" rtl="0" eaLnBrk="1" latinLnBrk="0" hangingPunct="1">
              <a:spcBef>
                <a:spcPct val="20000"/>
              </a:spcBef>
              <a:buClr>
                <a:schemeClr val="accent1"/>
              </a:buClr>
              <a:buFont typeface="Arial" pitchFamily="34" charset="0"/>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Font typeface="Arial" pitchFamily="34" charset="0"/>
              <a:buChar char="•"/>
              <a:defRPr sz="1800" kern="1200">
                <a:solidFill>
                  <a:schemeClr val="tx2"/>
                </a:solidFill>
                <a:latin typeface="+mn-lt"/>
                <a:ea typeface="+mn-ea"/>
                <a:cs typeface="+mn-cs"/>
              </a:defRPr>
            </a:lvl4pPr>
            <a:lvl5pPr marL="1371600" indent="-228600" algn="l" defTabSz="914400" rtl="0" eaLnBrk="1" latinLnBrk="0" hangingPunct="1">
              <a:spcBef>
                <a:spcPct val="20000"/>
              </a:spcBef>
              <a:buClr>
                <a:schemeClr val="accent1"/>
              </a:buClr>
              <a:buFont typeface="Arial" pitchFamily="34" charset="0"/>
              <a:buChar char="•"/>
              <a:defRPr sz="1800" kern="1200" baseline="0">
                <a:solidFill>
                  <a:schemeClr val="tx2"/>
                </a:solidFill>
                <a:latin typeface="+mn-lt"/>
                <a:ea typeface="+mn-ea"/>
                <a:cs typeface="+mn-cs"/>
              </a:defRPr>
            </a:lvl5pPr>
            <a:lvl6pPr marL="164592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6pPr>
            <a:lvl7pPr marL="1901952"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7pPr>
            <a:lvl8pPr marL="219456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8pPr>
            <a:lvl9pPr marL="246888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9pPr>
          </a:lstStyle>
          <a:p>
            <a:endParaRPr lang="en-US" dirty="0"/>
          </a:p>
          <a:p>
            <a:endParaRPr lang="en-US" dirty="0"/>
          </a:p>
        </p:txBody>
      </p:sp>
      <p:pic>
        <p:nvPicPr>
          <p:cNvPr id="9" name="Picture 8"/>
          <p:cNvPicPr>
            <a:picLocks noChangeAspect="1"/>
          </p:cNvPicPr>
          <p:nvPr/>
        </p:nvPicPr>
        <p:blipFill rotWithShape="1">
          <a:blip r:embed="rId3" cstate="print">
            <a:extLst>
              <a:ext uri="{28A0092B-C50C-407E-A947-70E740481C1C}">
                <a14:useLocalDpi xmlns:a14="http://schemas.microsoft.com/office/drawing/2010/main"/>
              </a:ext>
            </a:extLst>
          </a:blip>
          <a:srcRect l="12672" r="12880" b="17800"/>
          <a:stretch/>
        </p:blipFill>
        <p:spPr>
          <a:xfrm>
            <a:off x="8280400" y="5424997"/>
            <a:ext cx="2387600" cy="1228619"/>
          </a:xfrm>
          <a:prstGeom prst="rect">
            <a:avLst/>
          </a:prstGeom>
        </p:spPr>
      </p:pic>
      <p:sp>
        <p:nvSpPr>
          <p:cNvPr id="11" name="TextBox 10"/>
          <p:cNvSpPr txBox="1"/>
          <p:nvPr/>
        </p:nvSpPr>
        <p:spPr>
          <a:xfrm>
            <a:off x="1709679" y="410836"/>
            <a:ext cx="8120122" cy="6247863"/>
          </a:xfrm>
          <a:prstGeom prst="rect">
            <a:avLst/>
          </a:prstGeom>
          <a:noFill/>
        </p:spPr>
        <p:txBody>
          <a:bodyPr wrap="square" rtlCol="0">
            <a:spAutoFit/>
          </a:bodyPr>
          <a:lstStyle/>
          <a:p>
            <a:pPr marL="285750" indent="-285750">
              <a:buClr>
                <a:schemeClr val="accent1"/>
              </a:buClr>
              <a:buFont typeface="Lucida Grande"/>
              <a:buChar char="❀"/>
            </a:pPr>
            <a:r>
              <a:rPr lang="en-US" sz="2400" dirty="0">
                <a:solidFill>
                  <a:srgbClr val="FF0000"/>
                </a:solidFill>
              </a:rPr>
              <a:t>Specific brain basis</a:t>
            </a:r>
            <a:r>
              <a:rPr lang="en-US" sz="2400" dirty="0"/>
              <a:t>-In human infants, human adults, and primates a portion of </a:t>
            </a:r>
            <a:r>
              <a:rPr lang="en-US" sz="2400" dirty="0">
                <a:solidFill>
                  <a:srgbClr val="FF0000"/>
                </a:solidFill>
              </a:rPr>
              <a:t>parietal lobe, IPS</a:t>
            </a:r>
            <a:r>
              <a:rPr lang="en-US" sz="2400" dirty="0"/>
              <a:t> respond to number </a:t>
            </a:r>
            <a:r>
              <a:rPr lang="en-US" sz="2000" dirty="0">
                <a:solidFill>
                  <a:srgbClr val="7F7F7F"/>
                </a:solidFill>
              </a:rPr>
              <a:t>(Ansari, </a:t>
            </a:r>
            <a:r>
              <a:rPr lang="en-US" sz="2000" dirty="0" err="1">
                <a:solidFill>
                  <a:srgbClr val="7F7F7F"/>
                </a:solidFill>
              </a:rPr>
              <a:t>Dhital</a:t>
            </a:r>
            <a:r>
              <a:rPr lang="en-US" sz="2000" dirty="0">
                <a:solidFill>
                  <a:srgbClr val="7F7F7F"/>
                </a:solidFill>
              </a:rPr>
              <a:t> &amp; Soon, 2006; Hyde Boas, Blair, &amp; Carey,2010; </a:t>
            </a:r>
            <a:r>
              <a:rPr lang="en-US" sz="2000" dirty="0" err="1">
                <a:solidFill>
                  <a:srgbClr val="7F7F7F"/>
                </a:solidFill>
              </a:rPr>
              <a:t>Nieder</a:t>
            </a:r>
            <a:r>
              <a:rPr lang="en-US" sz="2000" dirty="0">
                <a:solidFill>
                  <a:srgbClr val="7F7F7F"/>
                </a:solidFill>
              </a:rPr>
              <a:t> &amp; Miller, 2004; Piazza, et al,2004).</a:t>
            </a:r>
            <a:endParaRPr lang="en-US" sz="2400" b="1" dirty="0">
              <a:solidFill>
                <a:schemeClr val="accent1"/>
              </a:solidFill>
            </a:endParaRPr>
          </a:p>
          <a:p>
            <a:pPr marL="342900" indent="-342900">
              <a:buClr>
                <a:schemeClr val="accent1"/>
              </a:buClr>
              <a:buSzPct val="50000"/>
              <a:buFont typeface="Lucida Grande"/>
              <a:buChar char="❀"/>
            </a:pPr>
            <a:r>
              <a:rPr lang="en-US" sz="2400" b="1" dirty="0">
                <a:solidFill>
                  <a:srgbClr val="FF0033"/>
                </a:solidFill>
              </a:rPr>
              <a:t>HIPS</a:t>
            </a:r>
            <a:r>
              <a:rPr lang="en-US" sz="2400" dirty="0"/>
              <a:t> (activated whenever number are </a:t>
            </a:r>
            <a:r>
              <a:rPr lang="en-US" sz="2400" dirty="0">
                <a:solidFill>
                  <a:schemeClr val="accent1"/>
                </a:solidFill>
              </a:rPr>
              <a:t>manipulated independent of notation</a:t>
            </a:r>
            <a:r>
              <a:rPr lang="en-US" sz="2400" dirty="0"/>
              <a:t>)</a:t>
            </a:r>
          </a:p>
          <a:p>
            <a:pPr>
              <a:buClr>
                <a:schemeClr val="accent1"/>
              </a:buClr>
              <a:buSzPct val="50000"/>
            </a:pPr>
            <a:r>
              <a:rPr lang="en-US" sz="2400" dirty="0"/>
              <a:t>   Comparison of numbers, Subtraction, Approximation, Estimation</a:t>
            </a:r>
          </a:p>
          <a:p>
            <a:pPr>
              <a:buClr>
                <a:schemeClr val="accent1"/>
              </a:buClr>
              <a:buSzPct val="50000"/>
            </a:pPr>
            <a:r>
              <a:rPr lang="en-US" sz="2400" dirty="0"/>
              <a:t>   Non-symbolic tasks</a:t>
            </a:r>
          </a:p>
          <a:p>
            <a:pPr>
              <a:buClr>
                <a:schemeClr val="accent1"/>
              </a:buClr>
              <a:buSzPct val="50000"/>
            </a:pPr>
            <a:endParaRPr lang="en-US" sz="2400" b="1" dirty="0">
              <a:solidFill>
                <a:srgbClr val="008000"/>
              </a:solidFill>
            </a:endParaRPr>
          </a:p>
          <a:p>
            <a:pPr marL="342900" indent="-342900">
              <a:buClr>
                <a:schemeClr val="accent1"/>
              </a:buClr>
              <a:buSzPct val="50000"/>
              <a:buFont typeface="Lucida Grande"/>
              <a:buChar char="❀"/>
            </a:pPr>
            <a:r>
              <a:rPr lang="en-US" sz="2400" b="1" dirty="0">
                <a:solidFill>
                  <a:srgbClr val="008000"/>
                </a:solidFill>
              </a:rPr>
              <a:t>AG</a:t>
            </a:r>
            <a:r>
              <a:rPr lang="en-US" sz="2400" dirty="0"/>
              <a:t> (manipulation of </a:t>
            </a:r>
            <a:r>
              <a:rPr lang="en-US" sz="2400" dirty="0">
                <a:solidFill>
                  <a:srgbClr val="008000"/>
                </a:solidFill>
              </a:rPr>
              <a:t>numbers in verbal form)</a:t>
            </a:r>
          </a:p>
          <a:p>
            <a:pPr marL="342900" indent="-342900">
              <a:buClr>
                <a:schemeClr val="accent1"/>
              </a:buClr>
              <a:buSzPct val="50000"/>
              <a:buFont typeface="Lucida Grande"/>
              <a:buChar char="❀"/>
            </a:pPr>
            <a:endParaRPr lang="en-US" sz="2400" b="1" dirty="0">
              <a:solidFill>
                <a:srgbClr val="0000FF"/>
              </a:solidFill>
            </a:endParaRPr>
          </a:p>
          <a:p>
            <a:pPr marL="342900" indent="-342900">
              <a:buClr>
                <a:schemeClr val="accent1"/>
              </a:buClr>
              <a:buSzPct val="50000"/>
              <a:buFont typeface="Lucida Grande"/>
              <a:buChar char="❀"/>
            </a:pPr>
            <a:r>
              <a:rPr lang="en-US" sz="2400" b="1" dirty="0">
                <a:solidFill>
                  <a:srgbClr val="0000FF"/>
                </a:solidFill>
              </a:rPr>
              <a:t>BPSL</a:t>
            </a:r>
            <a:r>
              <a:rPr lang="en-US" sz="2400" dirty="0"/>
              <a:t> (support </a:t>
            </a:r>
            <a:r>
              <a:rPr lang="en-US" sz="2400" dirty="0" err="1">
                <a:solidFill>
                  <a:srgbClr val="0000FF"/>
                </a:solidFill>
              </a:rPr>
              <a:t>attentional</a:t>
            </a:r>
            <a:r>
              <a:rPr lang="en-US" sz="2400" dirty="0">
                <a:solidFill>
                  <a:srgbClr val="0000FF"/>
                </a:solidFill>
              </a:rPr>
              <a:t> orientation on </a:t>
            </a:r>
          </a:p>
          <a:p>
            <a:pPr>
              <a:buClr>
                <a:schemeClr val="accent1"/>
              </a:buClr>
              <a:buSzPct val="50000"/>
            </a:pPr>
            <a:r>
              <a:rPr lang="en-US" sz="2400" dirty="0">
                <a:solidFill>
                  <a:srgbClr val="0000FF"/>
                </a:solidFill>
              </a:rPr>
              <a:t>    the mental number line</a:t>
            </a:r>
            <a:r>
              <a:rPr lang="en-US" sz="2400" dirty="0"/>
              <a:t>), (</a:t>
            </a:r>
            <a:r>
              <a:rPr lang="en-US" sz="2400" dirty="0" err="1"/>
              <a:t>Deheane,et.al</a:t>
            </a:r>
            <a:r>
              <a:rPr lang="en-US" sz="2400" dirty="0"/>
              <a:t>, 2003)</a:t>
            </a:r>
          </a:p>
          <a:p>
            <a:pPr marL="285750" indent="-285750">
              <a:buClr>
                <a:schemeClr val="accent1"/>
              </a:buClr>
              <a:buFont typeface="Lucida Grande"/>
              <a:buChar char="❀"/>
            </a:pPr>
            <a:endParaRPr lang="en-US" sz="2400" dirty="0"/>
          </a:p>
          <a:p>
            <a:pPr marL="342900" indent="-342900">
              <a:buClr>
                <a:schemeClr val="accent1"/>
              </a:buClr>
              <a:buSzPct val="100000"/>
              <a:buFont typeface="Wingdings" charset="2"/>
              <a:buChar char="❀"/>
            </a:pPr>
            <a:r>
              <a:rPr lang="en-US" sz="2400" dirty="0"/>
              <a:t>Still accessed in skilled adults</a:t>
            </a:r>
          </a:p>
          <a:p>
            <a:pPr marL="342900" indent="-342900">
              <a:buClr>
                <a:schemeClr val="accent1"/>
              </a:buClr>
              <a:buSzPct val="100000"/>
              <a:buFont typeface="Wingdings" charset="2"/>
              <a:buChar char="❀"/>
            </a:pPr>
            <a:r>
              <a:rPr lang="en-US" sz="2400" dirty="0"/>
              <a:t>Used for representations and operations</a:t>
            </a:r>
          </a:p>
        </p:txBody>
      </p:sp>
      <p:sp>
        <p:nvSpPr>
          <p:cNvPr id="4" name="TextBox 3"/>
          <p:cNvSpPr txBox="1"/>
          <p:nvPr/>
        </p:nvSpPr>
        <p:spPr>
          <a:xfrm>
            <a:off x="2790239" y="28674"/>
            <a:ext cx="8594434" cy="738664"/>
          </a:xfrm>
          <a:prstGeom prst="rect">
            <a:avLst/>
          </a:prstGeom>
          <a:noFill/>
        </p:spPr>
        <p:txBody>
          <a:bodyPr wrap="square" rtlCol="0">
            <a:spAutoFit/>
          </a:bodyPr>
          <a:lstStyle/>
          <a:p>
            <a:r>
              <a:rPr lang="en-US" sz="2400" b="1" dirty="0">
                <a:solidFill>
                  <a:schemeClr val="accent1"/>
                </a:solidFill>
              </a:rPr>
              <a:t>Approximate rep. of numerical magnitude       CONTD…..</a:t>
            </a:r>
          </a:p>
          <a:p>
            <a:endParaRPr lang="en-US" dirty="0"/>
          </a:p>
        </p:txBody>
      </p:sp>
    </p:spTree>
    <p:extLst>
      <p:ext uri="{BB962C8B-B14F-4D97-AF65-F5344CB8AC3E}">
        <p14:creationId xmlns:p14="http://schemas.microsoft.com/office/powerpoint/2010/main" val="1029397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xEl>
                                              <p:pRg st="7" end="7"/>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xEl>
                                              <p:pRg st="8" end="8"/>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xEl>
                                              <p:pRg st="10" end="1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67201" y="195122"/>
            <a:ext cx="8802372" cy="6662879"/>
          </a:xfrm>
        </p:spPr>
        <p:txBody>
          <a:bodyPr>
            <a:noAutofit/>
          </a:bodyPr>
          <a:lstStyle/>
          <a:p>
            <a:pPr marL="457200" indent="-457200">
              <a:buClr>
                <a:srgbClr val="FF0000"/>
              </a:buClr>
              <a:buFont typeface="+mj-ea"/>
              <a:buAutoNum type="circleNumDbPlain"/>
            </a:pPr>
            <a:r>
              <a:rPr lang="fr-FR" dirty="0">
                <a:solidFill>
                  <a:srgbClr val="0000FF"/>
                </a:solidFill>
              </a:rPr>
              <a:t>Object </a:t>
            </a:r>
            <a:r>
              <a:rPr lang="fr-FR" dirty="0" err="1">
                <a:solidFill>
                  <a:srgbClr val="0000FF"/>
                </a:solidFill>
              </a:rPr>
              <a:t>tracking</a:t>
            </a:r>
            <a:r>
              <a:rPr lang="fr-FR" dirty="0">
                <a:solidFill>
                  <a:srgbClr val="0000FF"/>
                </a:solidFill>
              </a:rPr>
              <a:t> system</a:t>
            </a:r>
          </a:p>
          <a:p>
            <a:pPr marL="0" indent="0">
              <a:buNone/>
            </a:pPr>
            <a:r>
              <a:rPr lang="en-US" sz="2400" dirty="0"/>
              <a:t>encodes the numerical identity of individual items precisely</a:t>
            </a:r>
          </a:p>
          <a:p>
            <a:pPr marL="0" indent="0">
              <a:buNone/>
            </a:pPr>
            <a:endParaRPr lang="en-US" sz="2400" b="1" dirty="0">
              <a:solidFill>
                <a:schemeClr val="accent1"/>
              </a:solidFill>
            </a:endParaRPr>
          </a:p>
          <a:p>
            <a:pPr marL="0" indent="0">
              <a:buNone/>
            </a:pPr>
            <a:r>
              <a:rPr lang="en-US" sz="2400" dirty="0">
                <a:solidFill>
                  <a:srgbClr val="FF0000"/>
                </a:solidFill>
              </a:rPr>
              <a:t>Jevons (1871</a:t>
            </a:r>
            <a:r>
              <a:rPr lang="en-US" sz="2400" dirty="0"/>
              <a:t>) showed that humans perceive the number of </a:t>
            </a:r>
            <a:r>
              <a:rPr lang="en-US" sz="2400" u="sng" dirty="0"/>
              <a:t>1-3 items</a:t>
            </a:r>
            <a:r>
              <a:rPr lang="en-US" sz="2400" dirty="0"/>
              <a:t>, yet ability to enumerate </a:t>
            </a:r>
            <a:r>
              <a:rPr lang="en-US" sz="2400" u="sng" dirty="0"/>
              <a:t>more than 3 items becomes increasingly inaccurate, slower, and more effortful</a:t>
            </a:r>
            <a:r>
              <a:rPr lang="en-US" sz="2400" dirty="0"/>
              <a:t> as number increases.	</a:t>
            </a:r>
          </a:p>
          <a:p>
            <a:pPr marL="0" indent="0">
              <a:buNone/>
            </a:pPr>
            <a:endParaRPr lang="en-US" sz="2400" dirty="0"/>
          </a:p>
          <a:p>
            <a:pPr marL="0" indent="0">
              <a:buNone/>
            </a:pPr>
            <a:r>
              <a:rPr lang="en-US" sz="2400" dirty="0"/>
              <a:t>It serves to represent sets of up to 3 (children) 4 (adults) numerically distinct items </a:t>
            </a:r>
            <a:r>
              <a:rPr lang="en-US" sz="2400" dirty="0">
                <a:solidFill>
                  <a:schemeClr val="bg1">
                    <a:lumMod val="50000"/>
                  </a:schemeClr>
                </a:solidFill>
              </a:rPr>
              <a:t>(</a:t>
            </a:r>
            <a:r>
              <a:rPr lang="en-US" sz="2400" dirty="0" err="1">
                <a:solidFill>
                  <a:schemeClr val="bg1">
                    <a:lumMod val="50000"/>
                  </a:schemeClr>
                </a:solidFill>
              </a:rPr>
              <a:t>Feigenson</a:t>
            </a:r>
            <a:r>
              <a:rPr lang="en-US" sz="2400" dirty="0">
                <a:solidFill>
                  <a:schemeClr val="bg1">
                    <a:lumMod val="50000"/>
                  </a:schemeClr>
                </a:solidFill>
              </a:rPr>
              <a:t> &amp; Carey, 2003, 2005, </a:t>
            </a:r>
            <a:r>
              <a:rPr lang="en-US" sz="2400" dirty="0" err="1">
                <a:solidFill>
                  <a:schemeClr val="bg1">
                    <a:lumMod val="50000"/>
                  </a:schemeClr>
                </a:solidFill>
              </a:rPr>
              <a:t>Mandler</a:t>
            </a:r>
            <a:r>
              <a:rPr lang="en-US" sz="2400" dirty="0">
                <a:solidFill>
                  <a:schemeClr val="bg1">
                    <a:lumMod val="50000"/>
                  </a:schemeClr>
                </a:solidFill>
              </a:rPr>
              <a:t> &amp; Shebo,1982, Trick &amp; Pylyshyn,1994).</a:t>
            </a:r>
          </a:p>
        </p:txBody>
      </p:sp>
    </p:spTree>
    <p:extLst>
      <p:ext uri="{BB962C8B-B14F-4D97-AF65-F5344CB8AC3E}">
        <p14:creationId xmlns:p14="http://schemas.microsoft.com/office/powerpoint/2010/main" val="31558640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074345" y="1333594"/>
            <a:ext cx="8306699" cy="5156899"/>
          </a:xfrm>
        </p:spPr>
        <p:txBody>
          <a:bodyPr>
            <a:normAutofit/>
          </a:bodyPr>
          <a:lstStyle/>
          <a:p>
            <a:pPr marL="0" indent="0">
              <a:buNone/>
            </a:pPr>
            <a:r>
              <a:rPr lang="en-US" sz="2400" b="1" dirty="0"/>
              <a:t>Symbolic number system</a:t>
            </a:r>
            <a:endParaRPr lang="en-US" sz="2400" dirty="0"/>
          </a:p>
          <a:p>
            <a:pPr marL="0" indent="0">
              <a:buNone/>
            </a:pPr>
            <a:r>
              <a:rPr lang="en-US" sz="2400" dirty="0"/>
              <a:t>Children learn language and other symbol systems, they begin to combine their core numerical representations productively, in uniquely human ways. These combinations may give rise to the first truly abstract concepts at the foundations of mathematics </a:t>
            </a:r>
          </a:p>
          <a:p>
            <a:pPr marL="0" indent="0">
              <a:buNone/>
            </a:pPr>
            <a:endParaRPr lang="en-US" sz="2400" b="1" dirty="0"/>
          </a:p>
          <a:p>
            <a:pPr marL="0" indent="0">
              <a:buNone/>
            </a:pPr>
            <a:r>
              <a:rPr lang="en-US" sz="2400" b="1" dirty="0"/>
              <a:t>Symbolic language-uniquely human Capacity</a:t>
            </a:r>
          </a:p>
          <a:p>
            <a:pPr marL="0" indent="0">
              <a:buNone/>
            </a:pPr>
            <a:r>
              <a:rPr lang="en-US" sz="2400" dirty="0"/>
              <a:t>For most children, language provides the critical system of symbols for combining the two core systems, and some evidence suggests that it may be necessary for this construction.</a:t>
            </a:r>
          </a:p>
          <a:p>
            <a:pPr marL="0" indent="0">
              <a:buNone/>
            </a:pPr>
            <a:endParaRPr lang="en-US" sz="2400" dirty="0"/>
          </a:p>
          <a:p>
            <a:pPr marL="0" indent="0">
              <a:buNone/>
            </a:pPr>
            <a:endParaRPr lang="en-US" sz="2400" dirty="0"/>
          </a:p>
        </p:txBody>
      </p:sp>
      <p:sp>
        <p:nvSpPr>
          <p:cNvPr id="4" name="TextBox 3"/>
          <p:cNvSpPr txBox="1"/>
          <p:nvPr/>
        </p:nvSpPr>
        <p:spPr>
          <a:xfrm>
            <a:off x="2074344" y="479813"/>
            <a:ext cx="6415624" cy="861774"/>
          </a:xfrm>
          <a:prstGeom prst="rect">
            <a:avLst/>
          </a:prstGeom>
          <a:noFill/>
        </p:spPr>
        <p:txBody>
          <a:bodyPr wrap="square" rtlCol="0">
            <a:spAutoFit/>
          </a:bodyPr>
          <a:lstStyle/>
          <a:p>
            <a:r>
              <a:rPr lang="en-US" sz="3200" b="1" dirty="0">
                <a:solidFill>
                  <a:srgbClr val="FF0000"/>
                </a:solidFill>
              </a:rPr>
              <a:t>Symbolic number system?</a:t>
            </a:r>
          </a:p>
          <a:p>
            <a:endParaRPr lang="en-US" dirty="0"/>
          </a:p>
        </p:txBody>
      </p:sp>
    </p:spTree>
    <p:extLst>
      <p:ext uri="{BB962C8B-B14F-4D97-AF65-F5344CB8AC3E}">
        <p14:creationId xmlns:p14="http://schemas.microsoft.com/office/powerpoint/2010/main" val="19095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heckerboard(across)">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checkerboard(across)">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checkerboard(across)">
                                      <p:cBhvr>
                                        <p:cTn id="2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B09095-BDB4-8A45-A2B6-79F2629A91B4}"/>
              </a:ext>
            </a:extLst>
          </p:cNvPr>
          <p:cNvSpPr>
            <a:spLocks noGrp="1"/>
          </p:cNvSpPr>
          <p:nvPr>
            <p:ph type="title"/>
          </p:nvPr>
        </p:nvSpPr>
        <p:spPr/>
        <p:txBody>
          <a:bodyPr>
            <a:normAutofit/>
          </a:bodyPr>
          <a:lstStyle/>
          <a:p>
            <a:r>
              <a:rPr lang="en-GB" sz="4000" b="1" dirty="0">
                <a:latin typeface="+mn-lt"/>
              </a:rPr>
              <a:t>Improving Children’s Math Performance through Evidence Based Training</a:t>
            </a:r>
            <a:endParaRPr lang="en-PK" sz="4000" b="1" dirty="0">
              <a:latin typeface="+mn-lt"/>
            </a:endParaRPr>
          </a:p>
        </p:txBody>
      </p:sp>
      <p:sp>
        <p:nvSpPr>
          <p:cNvPr id="3" name="Content Placeholder 2">
            <a:extLst>
              <a:ext uri="{FF2B5EF4-FFF2-40B4-BE49-F238E27FC236}">
                <a16:creationId xmlns:a16="http://schemas.microsoft.com/office/drawing/2014/main" id="{ED8E4644-AF3B-1D49-B30F-CEECBA099F48}"/>
              </a:ext>
            </a:extLst>
          </p:cNvPr>
          <p:cNvSpPr>
            <a:spLocks noGrp="1"/>
          </p:cNvSpPr>
          <p:nvPr>
            <p:ph idx="1"/>
          </p:nvPr>
        </p:nvSpPr>
        <p:spPr/>
        <p:txBody>
          <a:bodyPr>
            <a:normAutofit/>
          </a:bodyPr>
          <a:lstStyle/>
          <a:p>
            <a:r>
              <a:rPr lang="en-GB" sz="2400" dirty="0"/>
              <a:t>Why Mathematics is so Important?</a:t>
            </a:r>
          </a:p>
          <a:p>
            <a:r>
              <a:rPr lang="en-PK" sz="2400" dirty="0"/>
              <a:t>Why is it easy for some and harder for other to learn math</a:t>
            </a:r>
          </a:p>
          <a:p>
            <a:r>
              <a:rPr lang="en-PK" sz="2400" dirty="0"/>
              <a:t>What are the key factors early in learning of mathematics</a:t>
            </a:r>
          </a:p>
          <a:p>
            <a:r>
              <a:rPr lang="en-PK" sz="2400" dirty="0"/>
              <a:t>Systems of core knowledge</a:t>
            </a:r>
          </a:p>
          <a:p>
            <a:r>
              <a:rPr lang="en-PK" sz="2400" dirty="0"/>
              <a:t>How we learn math?</a:t>
            </a:r>
          </a:p>
          <a:p>
            <a:r>
              <a:rPr lang="en-PK" sz="2400" dirty="0"/>
              <a:t>Experimental evidence for enahncing math learning</a:t>
            </a:r>
          </a:p>
          <a:p>
            <a:r>
              <a:rPr lang="en-PK" sz="2400" dirty="0"/>
              <a:t>Future directions</a:t>
            </a:r>
          </a:p>
          <a:p>
            <a:r>
              <a:rPr lang="en-PK" sz="2400" dirty="0"/>
              <a:t>Q &amp; A</a:t>
            </a:r>
          </a:p>
        </p:txBody>
      </p:sp>
    </p:spTree>
    <p:extLst>
      <p:ext uri="{BB962C8B-B14F-4D97-AF65-F5344CB8AC3E}">
        <p14:creationId xmlns:p14="http://schemas.microsoft.com/office/powerpoint/2010/main" val="2365726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l"/>
            <a:r>
              <a:rPr lang="en-US" sz="3200" b="1" dirty="0">
                <a:solidFill>
                  <a:srgbClr val="FF0000"/>
                </a:solidFill>
                <a:latin typeface="+mn-lt"/>
              </a:rPr>
              <a:t>Mapping</a:t>
            </a:r>
            <a:r>
              <a:rPr lang="en-US" sz="3200" b="1" dirty="0">
                <a:latin typeface="+mn-lt"/>
              </a:rPr>
              <a:t> of non-symbolic numbers system on symbolic number system</a:t>
            </a:r>
          </a:p>
        </p:txBody>
      </p:sp>
      <p:sp>
        <p:nvSpPr>
          <p:cNvPr id="3" name="Content Placeholder 2"/>
          <p:cNvSpPr>
            <a:spLocks noGrp="1"/>
          </p:cNvSpPr>
          <p:nvPr>
            <p:ph idx="1"/>
          </p:nvPr>
        </p:nvSpPr>
        <p:spPr/>
        <p:txBody>
          <a:bodyPr>
            <a:normAutofit/>
          </a:bodyPr>
          <a:lstStyle/>
          <a:p>
            <a:pPr>
              <a:lnSpc>
                <a:spcPct val="80000"/>
              </a:lnSpc>
              <a:buNone/>
            </a:pPr>
            <a:r>
              <a:rPr lang="en-US" sz="2400" dirty="0"/>
              <a:t>Pre-school Children recruit/map onto non-symbolic system when confront symbolic approximate problems with limits that reveal three signatures of the non-symbolic arithmetic system:</a:t>
            </a:r>
          </a:p>
          <a:p>
            <a:pPr>
              <a:lnSpc>
                <a:spcPct val="80000"/>
              </a:lnSpc>
              <a:buSzPct val="50000"/>
              <a:buFont typeface="Lucida Grande"/>
              <a:buChar char="❀"/>
            </a:pPr>
            <a:r>
              <a:rPr lang="en-US" sz="2400" dirty="0"/>
              <a:t>a ratio effect on accuracy, </a:t>
            </a:r>
          </a:p>
          <a:p>
            <a:pPr>
              <a:lnSpc>
                <a:spcPct val="80000"/>
              </a:lnSpc>
              <a:buSzPct val="50000"/>
              <a:buFont typeface="Lucida Grande"/>
              <a:buChar char="❀"/>
            </a:pPr>
            <a:r>
              <a:rPr lang="en-US" sz="2400" dirty="0"/>
              <a:t>addition performance that is as accurate as direct comparison,</a:t>
            </a:r>
          </a:p>
          <a:p>
            <a:pPr>
              <a:lnSpc>
                <a:spcPct val="80000"/>
              </a:lnSpc>
              <a:buSzPct val="50000"/>
              <a:buFont typeface="Lucida Grande"/>
              <a:buChar char="❀"/>
            </a:pPr>
            <a:r>
              <a:rPr lang="en-US" sz="2400" dirty="0"/>
              <a:t>subtraction performance that is less accurate than comparison. </a:t>
            </a:r>
          </a:p>
          <a:p>
            <a:pPr>
              <a:lnSpc>
                <a:spcPct val="80000"/>
              </a:lnSpc>
              <a:buNone/>
            </a:pPr>
            <a:r>
              <a:rPr lang="en-US" sz="2400" dirty="0"/>
              <a:t>(</a:t>
            </a:r>
            <a:r>
              <a:rPr lang="en-US" sz="2400" dirty="0">
                <a:solidFill>
                  <a:schemeClr val="bg1">
                    <a:lumMod val="50000"/>
                  </a:schemeClr>
                </a:solidFill>
              </a:rPr>
              <a:t>Gilmore, McCarthy, </a:t>
            </a:r>
            <a:r>
              <a:rPr lang="en-US" sz="2400" dirty="0" err="1">
                <a:solidFill>
                  <a:schemeClr val="bg1">
                    <a:lumMod val="50000"/>
                  </a:schemeClr>
                </a:solidFill>
              </a:rPr>
              <a:t>Spelke</a:t>
            </a:r>
            <a:r>
              <a:rPr lang="en-US" sz="2400" dirty="0">
                <a:solidFill>
                  <a:schemeClr val="bg1">
                    <a:lumMod val="50000"/>
                  </a:schemeClr>
                </a:solidFill>
              </a:rPr>
              <a:t> 2007, Barth et al, 2005, Mundy &amp; Gilmore, 2009)</a:t>
            </a:r>
          </a:p>
          <a:p>
            <a:pPr>
              <a:lnSpc>
                <a:spcPct val="80000"/>
              </a:lnSpc>
              <a:buNone/>
            </a:pPr>
            <a:endParaRPr lang="en-US" sz="2400" dirty="0">
              <a:solidFill>
                <a:schemeClr val="bg1">
                  <a:lumMod val="50000"/>
                </a:schemeClr>
              </a:solidFill>
            </a:endParaRPr>
          </a:p>
          <a:p>
            <a:pPr>
              <a:lnSpc>
                <a:spcPct val="80000"/>
              </a:lnSpc>
              <a:buNone/>
            </a:pPr>
            <a:endParaRPr lang="en-US" sz="2400" dirty="0"/>
          </a:p>
          <a:p>
            <a:pPr marL="0" indent="0">
              <a:lnSpc>
                <a:spcPct val="80000"/>
              </a:lnSpc>
              <a:buNone/>
            </a:pPr>
            <a:endParaRPr lang="en-US" sz="2400" dirty="0"/>
          </a:p>
          <a:p>
            <a:endParaRPr lang="en-US" sz="2400" dirty="0"/>
          </a:p>
        </p:txBody>
      </p:sp>
    </p:spTree>
    <p:extLst>
      <p:ext uri="{BB962C8B-B14F-4D97-AF65-F5344CB8AC3E}">
        <p14:creationId xmlns:p14="http://schemas.microsoft.com/office/powerpoint/2010/main" val="29894944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776960" y="2057402"/>
            <a:ext cx="8425114" cy="3293209"/>
          </a:xfrm>
          <a:prstGeom prst="rect">
            <a:avLst/>
          </a:prstGeom>
        </p:spPr>
        <p:txBody>
          <a:bodyPr wrap="square">
            <a:spAutoFit/>
          </a:bodyPr>
          <a:lstStyle/>
          <a:p>
            <a:pPr marL="457200" indent="-457200">
              <a:buFont typeface="+mj-lt"/>
              <a:buAutoNum type="arabicPeriod"/>
            </a:pPr>
            <a:r>
              <a:rPr lang="en-US" sz="2400" dirty="0"/>
              <a:t>Tasks involving purely symbolic numbers and exact arithmetic reveal </a:t>
            </a:r>
            <a:r>
              <a:rPr lang="en-US" sz="2400" dirty="0">
                <a:solidFill>
                  <a:srgbClr val="AD0101"/>
                </a:solidFill>
              </a:rPr>
              <a:t>signatures of non-symbolic, approximate number representations </a:t>
            </a:r>
            <a:r>
              <a:rPr lang="en-US" sz="2000" dirty="0">
                <a:solidFill>
                  <a:srgbClr val="6C6C73"/>
                </a:solidFill>
              </a:rPr>
              <a:t>(see Piazza, 2010 for a review)</a:t>
            </a:r>
            <a:r>
              <a:rPr lang="en-US" sz="2000" dirty="0"/>
              <a:t>. </a:t>
            </a:r>
            <a:r>
              <a:rPr lang="en-US" sz="2400" dirty="0"/>
              <a:t>For example, when adults or older children are asked to determine which of two symbolic numbers is larger, their </a:t>
            </a:r>
            <a:r>
              <a:rPr lang="en-US" sz="2400" dirty="0">
                <a:solidFill>
                  <a:srgbClr val="AD0101"/>
                </a:solidFill>
              </a:rPr>
              <a:t>performance depends on the numerical distance </a:t>
            </a:r>
            <a:r>
              <a:rPr lang="en-US" sz="2400" dirty="0"/>
              <a:t>between the numbers to be compared </a:t>
            </a:r>
            <a:r>
              <a:rPr lang="en-US" sz="2000" dirty="0">
                <a:solidFill>
                  <a:srgbClr val="6C6C73"/>
                </a:solidFill>
              </a:rPr>
              <a:t>(e.g. </a:t>
            </a:r>
            <a:r>
              <a:rPr lang="en-US" sz="2000" dirty="0" err="1">
                <a:solidFill>
                  <a:srgbClr val="6C6C73"/>
                </a:solidFill>
              </a:rPr>
              <a:t>Deheane</a:t>
            </a:r>
            <a:r>
              <a:rPr lang="en-US" sz="2000" dirty="0">
                <a:solidFill>
                  <a:srgbClr val="6C6C73"/>
                </a:solidFill>
              </a:rPr>
              <a:t> &amp; </a:t>
            </a:r>
            <a:r>
              <a:rPr lang="en-US" sz="2000" dirty="0" err="1">
                <a:solidFill>
                  <a:srgbClr val="6C6C73"/>
                </a:solidFill>
              </a:rPr>
              <a:t>Akhavein</a:t>
            </a:r>
            <a:r>
              <a:rPr lang="en-US" sz="2000" dirty="0">
                <a:solidFill>
                  <a:srgbClr val="6C6C73"/>
                </a:solidFill>
              </a:rPr>
              <a:t>, 1995; </a:t>
            </a:r>
            <a:r>
              <a:rPr lang="en-US" sz="2000" dirty="0" err="1">
                <a:solidFill>
                  <a:srgbClr val="6C6C73"/>
                </a:solidFill>
              </a:rPr>
              <a:t>Dehaene</a:t>
            </a:r>
            <a:r>
              <a:rPr lang="en-US" sz="2000" dirty="0">
                <a:solidFill>
                  <a:srgbClr val="6C6C73"/>
                </a:solidFill>
              </a:rPr>
              <a:t>, </a:t>
            </a:r>
            <a:r>
              <a:rPr lang="en-US" sz="2000" dirty="0" err="1">
                <a:solidFill>
                  <a:srgbClr val="6C6C73"/>
                </a:solidFill>
              </a:rPr>
              <a:t>Deheane-Lambertz</a:t>
            </a:r>
            <a:r>
              <a:rPr lang="en-US" sz="2000" dirty="0">
                <a:solidFill>
                  <a:srgbClr val="6C6C73"/>
                </a:solidFill>
              </a:rPr>
              <a:t> &amp; Cohen, 1998; Moyer &amp; </a:t>
            </a:r>
            <a:r>
              <a:rPr lang="en-US" sz="2000" dirty="0" err="1">
                <a:solidFill>
                  <a:srgbClr val="6C6C73"/>
                </a:solidFill>
              </a:rPr>
              <a:t>Landauer</a:t>
            </a:r>
            <a:r>
              <a:rPr lang="en-US" sz="2000" dirty="0">
                <a:solidFill>
                  <a:srgbClr val="6C6C73"/>
                </a:solidFill>
              </a:rPr>
              <a:t>, 1967; Temple &amp; Posner, 1998)</a:t>
            </a:r>
            <a:r>
              <a:rPr lang="en-US" sz="2000" dirty="0"/>
              <a:t>.</a:t>
            </a:r>
          </a:p>
          <a:p>
            <a:endParaRPr lang="en-US" sz="2400" dirty="0"/>
          </a:p>
        </p:txBody>
      </p:sp>
      <p:sp>
        <p:nvSpPr>
          <p:cNvPr id="12" name="Title 1"/>
          <p:cNvSpPr>
            <a:spLocks noGrp="1"/>
          </p:cNvSpPr>
          <p:nvPr>
            <p:ph type="title"/>
          </p:nvPr>
        </p:nvSpPr>
        <p:spPr>
          <a:xfrm>
            <a:off x="1606550" y="140118"/>
            <a:ext cx="8978900" cy="748569"/>
          </a:xfrm>
        </p:spPr>
        <p:style>
          <a:lnRef idx="2">
            <a:schemeClr val="accent2"/>
          </a:lnRef>
          <a:fillRef idx="1">
            <a:schemeClr val="lt1"/>
          </a:fillRef>
          <a:effectRef idx="0">
            <a:schemeClr val="accent2"/>
          </a:effectRef>
          <a:fontRef idx="minor">
            <a:schemeClr val="dk1"/>
          </a:fontRef>
        </p:style>
        <p:txBody>
          <a:bodyPr>
            <a:normAutofit/>
            <a:scene3d>
              <a:camera prst="orthographicFront"/>
              <a:lightRig rig="balanced" dir="t">
                <a:rot lat="0" lon="0" rev="2100000"/>
              </a:lightRig>
            </a:scene3d>
            <a:sp3d extrusionH="57150" prstMaterial="metal">
              <a:bevelT w="38100" h="25400"/>
              <a:contourClr>
                <a:schemeClr val="bg2"/>
              </a:contourClr>
            </a:sp3d>
          </a:bodyPr>
          <a:lstStyle/>
          <a:p>
            <a:pPr algn="l"/>
            <a:r>
              <a:rPr lang="en-US" sz="2800" b="1" dirty="0">
                <a:ln w="50800"/>
                <a:solidFill>
                  <a:srgbClr val="FF0000"/>
                </a:solidFill>
              </a:rPr>
              <a:t>ANS AND SYMBOLIC MATH</a:t>
            </a:r>
          </a:p>
        </p:txBody>
      </p:sp>
      <p:sp>
        <p:nvSpPr>
          <p:cNvPr id="2" name="TextBox 1"/>
          <p:cNvSpPr txBox="1"/>
          <p:nvPr/>
        </p:nvSpPr>
        <p:spPr>
          <a:xfrm>
            <a:off x="1689100" y="860827"/>
            <a:ext cx="8512974" cy="769441"/>
          </a:xfrm>
          <a:prstGeom prst="rect">
            <a:avLst/>
          </a:prstGeom>
          <a:noFill/>
        </p:spPr>
        <p:txBody>
          <a:bodyPr wrap="square" rtlCol="0">
            <a:spAutoFit/>
          </a:bodyPr>
          <a:lstStyle/>
          <a:p>
            <a:r>
              <a:rPr lang="en-US" dirty="0"/>
              <a:t> </a:t>
            </a:r>
            <a:r>
              <a:rPr lang="en-US" sz="2400" dirty="0"/>
              <a:t>ANS is a cognitive foundation for higher-level symbolic math</a:t>
            </a:r>
          </a:p>
          <a:p>
            <a:r>
              <a:rPr lang="en-US" sz="2000" dirty="0">
                <a:solidFill>
                  <a:srgbClr val="7F7F7F"/>
                </a:solidFill>
              </a:rPr>
              <a:t>(</a:t>
            </a:r>
            <a:r>
              <a:rPr lang="en-US" sz="2000" dirty="0" err="1">
                <a:solidFill>
                  <a:srgbClr val="7F7F7F"/>
                </a:solidFill>
              </a:rPr>
              <a:t>Dehaene</a:t>
            </a:r>
            <a:r>
              <a:rPr lang="en-US" sz="2000" dirty="0">
                <a:solidFill>
                  <a:srgbClr val="7F7F7F"/>
                </a:solidFill>
              </a:rPr>
              <a:t>, 1992; </a:t>
            </a:r>
            <a:r>
              <a:rPr lang="en-US" sz="2000" dirty="0" err="1">
                <a:solidFill>
                  <a:srgbClr val="7F7F7F"/>
                </a:solidFill>
              </a:rPr>
              <a:t>Feigenson</a:t>
            </a:r>
            <a:r>
              <a:rPr lang="en-US" sz="2000" dirty="0">
                <a:solidFill>
                  <a:srgbClr val="7F7F7F"/>
                </a:solidFill>
              </a:rPr>
              <a:t> et al., 2004; </a:t>
            </a:r>
            <a:r>
              <a:rPr lang="en-US" sz="2000" dirty="0" err="1">
                <a:solidFill>
                  <a:srgbClr val="7F7F7F"/>
                </a:solidFill>
              </a:rPr>
              <a:t>Gallistel</a:t>
            </a:r>
            <a:r>
              <a:rPr lang="en-US" sz="2000" dirty="0">
                <a:solidFill>
                  <a:srgbClr val="7F7F7F"/>
                </a:solidFill>
              </a:rPr>
              <a:t> &amp; </a:t>
            </a:r>
            <a:r>
              <a:rPr lang="it-IT" sz="2000" dirty="0" err="1">
                <a:solidFill>
                  <a:srgbClr val="7F7F7F"/>
                </a:solidFill>
              </a:rPr>
              <a:t>Gelman</a:t>
            </a:r>
            <a:r>
              <a:rPr lang="it-IT" sz="2000" dirty="0">
                <a:solidFill>
                  <a:srgbClr val="7F7F7F"/>
                </a:solidFill>
              </a:rPr>
              <a:t>, 1992; Piazza, 2010).</a:t>
            </a:r>
            <a:endParaRPr lang="en-US" sz="2000" dirty="0">
              <a:solidFill>
                <a:srgbClr val="7F7F7F"/>
              </a:solidFill>
            </a:endParaRPr>
          </a:p>
        </p:txBody>
      </p:sp>
    </p:spTree>
    <p:extLst>
      <p:ext uri="{BB962C8B-B14F-4D97-AF65-F5344CB8AC3E}">
        <p14:creationId xmlns:p14="http://schemas.microsoft.com/office/powerpoint/2010/main" val="2200589172"/>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16100" y="511303"/>
            <a:ext cx="8737600" cy="7263527"/>
          </a:xfrm>
          <a:prstGeom prst="rect">
            <a:avLst/>
          </a:prstGeom>
        </p:spPr>
        <p:txBody>
          <a:bodyPr wrap="square">
            <a:spAutoFit/>
          </a:bodyPr>
          <a:lstStyle/>
          <a:p>
            <a:pPr marL="457200" indent="-457200">
              <a:buFont typeface="+mj-lt"/>
              <a:buAutoNum type="arabicPeriod" startAt="2"/>
            </a:pPr>
            <a:r>
              <a:rPr lang="en-US" sz="2400" dirty="0"/>
              <a:t>Neuropsychological and transcranial magnetic stimulation research shows that </a:t>
            </a:r>
            <a:r>
              <a:rPr lang="en-US" sz="2400" dirty="0">
                <a:solidFill>
                  <a:srgbClr val="AD0101"/>
                </a:solidFill>
              </a:rPr>
              <a:t>damage or impairment of parietal brain </a:t>
            </a:r>
            <a:r>
              <a:rPr lang="en-US" sz="2400" dirty="0"/>
              <a:t>regions thought to underlie the ANS alters the ability to performance symbolic numerical computations </a:t>
            </a:r>
            <a:r>
              <a:rPr lang="en-US" dirty="0">
                <a:solidFill>
                  <a:schemeClr val="bg1">
                    <a:lumMod val="65000"/>
                  </a:schemeClr>
                </a:solidFill>
              </a:rPr>
              <a:t>(e.g. Cappelletti, Barth, </a:t>
            </a:r>
            <a:r>
              <a:rPr lang="en-US" dirty="0" err="1">
                <a:solidFill>
                  <a:schemeClr val="bg1">
                    <a:lumMod val="65000"/>
                  </a:schemeClr>
                </a:solidFill>
              </a:rPr>
              <a:t>Fregni</a:t>
            </a:r>
            <a:r>
              <a:rPr lang="en-US" dirty="0">
                <a:solidFill>
                  <a:schemeClr val="bg1">
                    <a:lumMod val="65000"/>
                  </a:schemeClr>
                </a:solidFill>
              </a:rPr>
              <a:t>, </a:t>
            </a:r>
            <a:r>
              <a:rPr lang="en-US" dirty="0" err="1">
                <a:solidFill>
                  <a:schemeClr val="bg1">
                    <a:lumMod val="65000"/>
                  </a:schemeClr>
                </a:solidFill>
              </a:rPr>
              <a:t>Spelke</a:t>
            </a:r>
            <a:r>
              <a:rPr lang="en-US" dirty="0">
                <a:solidFill>
                  <a:schemeClr val="bg1">
                    <a:lumMod val="65000"/>
                  </a:schemeClr>
                </a:solidFill>
              </a:rPr>
              <a:t>, &amp; Pascual-Leone, 2007; </a:t>
            </a:r>
            <a:r>
              <a:rPr lang="en-US" dirty="0" err="1">
                <a:solidFill>
                  <a:schemeClr val="bg1">
                    <a:lumMod val="65000"/>
                  </a:schemeClr>
                </a:solidFill>
              </a:rPr>
              <a:t>Dehaene</a:t>
            </a:r>
            <a:r>
              <a:rPr lang="en-US" dirty="0">
                <a:solidFill>
                  <a:schemeClr val="bg1">
                    <a:lumMod val="65000"/>
                  </a:schemeClr>
                </a:solidFill>
              </a:rPr>
              <a:t>, Piazza, </a:t>
            </a:r>
            <a:r>
              <a:rPr lang="en-US" dirty="0" err="1">
                <a:solidFill>
                  <a:schemeClr val="bg1">
                    <a:lumMod val="65000"/>
                  </a:schemeClr>
                </a:solidFill>
              </a:rPr>
              <a:t>Pinel</a:t>
            </a:r>
            <a:r>
              <a:rPr lang="en-US" dirty="0">
                <a:solidFill>
                  <a:schemeClr val="bg1">
                    <a:lumMod val="65000"/>
                  </a:schemeClr>
                </a:solidFill>
              </a:rPr>
              <a:t>, &amp; Cohen, 2003). </a:t>
            </a:r>
            <a:r>
              <a:rPr lang="en-US" sz="2000" dirty="0">
                <a:solidFill>
                  <a:srgbClr val="7F7F7F"/>
                </a:solidFill>
              </a:rPr>
              <a:t> </a:t>
            </a:r>
            <a:r>
              <a:rPr lang="en-US" sz="2400" dirty="0">
                <a:solidFill>
                  <a:srgbClr val="AD0101"/>
                </a:solidFill>
              </a:rPr>
              <a:t>overlapping parietal brain regions are activated</a:t>
            </a:r>
            <a:r>
              <a:rPr lang="en-US" sz="2400" dirty="0"/>
              <a:t> during processing of number in both symbolic and non-symbolic number formats</a:t>
            </a:r>
            <a:r>
              <a:rPr lang="en-US" sz="2000" dirty="0"/>
              <a:t> </a:t>
            </a:r>
            <a:r>
              <a:rPr lang="en-US" dirty="0">
                <a:solidFill>
                  <a:schemeClr val="bg1">
                    <a:lumMod val="65000"/>
                  </a:schemeClr>
                </a:solidFill>
              </a:rPr>
              <a:t>(Piazza et al., 2007; Piazza, 2010 or </a:t>
            </a:r>
            <a:r>
              <a:rPr lang="en-US" dirty="0" err="1">
                <a:solidFill>
                  <a:schemeClr val="bg1">
                    <a:lumMod val="65000"/>
                  </a:schemeClr>
                </a:solidFill>
              </a:rPr>
              <a:t>Dehaene</a:t>
            </a:r>
            <a:r>
              <a:rPr lang="en-US" dirty="0">
                <a:solidFill>
                  <a:schemeClr val="bg1">
                    <a:lumMod val="65000"/>
                  </a:schemeClr>
                </a:solidFill>
              </a:rPr>
              <a:t> et al., 2003).</a:t>
            </a:r>
            <a:endParaRPr lang="en-US" sz="2000" dirty="0">
              <a:solidFill>
                <a:schemeClr val="bg1">
                  <a:lumMod val="65000"/>
                </a:schemeClr>
              </a:solidFill>
            </a:endParaRPr>
          </a:p>
          <a:p>
            <a:pPr marL="457200" indent="-457200">
              <a:buFont typeface="+mj-lt"/>
              <a:buAutoNum type="arabicPeriod" startAt="2"/>
            </a:pPr>
            <a:r>
              <a:rPr lang="en-US" sz="2400" dirty="0"/>
              <a:t>Individual differences in ANS acuity correlate with mathematics achievement scores </a:t>
            </a:r>
            <a:r>
              <a:rPr lang="en-US" dirty="0">
                <a:solidFill>
                  <a:srgbClr val="6C6C73"/>
                </a:solidFill>
              </a:rPr>
              <a:t>(e.g. Bugden &amp; Ansari, 2011; </a:t>
            </a:r>
            <a:r>
              <a:rPr lang="en-US" dirty="0" err="1">
                <a:solidFill>
                  <a:srgbClr val="6C6C73"/>
                </a:solidFill>
              </a:rPr>
              <a:t>DeWind</a:t>
            </a:r>
            <a:r>
              <a:rPr lang="en-US" dirty="0">
                <a:solidFill>
                  <a:srgbClr val="6C6C73"/>
                </a:solidFill>
              </a:rPr>
              <a:t> &amp; Brannon, 2012; </a:t>
            </a:r>
            <a:r>
              <a:rPr lang="en-US" dirty="0" err="1">
                <a:solidFill>
                  <a:srgbClr val="6C6C73"/>
                </a:solidFill>
              </a:rPr>
              <a:t>Halberda</a:t>
            </a:r>
            <a:r>
              <a:rPr lang="en-US" dirty="0">
                <a:solidFill>
                  <a:srgbClr val="6C6C73"/>
                </a:solidFill>
              </a:rPr>
              <a:t>, </a:t>
            </a:r>
            <a:r>
              <a:rPr lang="en-US" dirty="0" err="1">
                <a:solidFill>
                  <a:srgbClr val="6C6C73"/>
                </a:solidFill>
              </a:rPr>
              <a:t>Mazzocco</a:t>
            </a:r>
            <a:r>
              <a:rPr lang="en-US" dirty="0">
                <a:solidFill>
                  <a:srgbClr val="6C6C73"/>
                </a:solidFill>
              </a:rPr>
              <a:t>, &amp; </a:t>
            </a:r>
            <a:r>
              <a:rPr lang="en-US" dirty="0" err="1">
                <a:solidFill>
                  <a:srgbClr val="6C6C73"/>
                </a:solidFill>
              </a:rPr>
              <a:t>Feigenson</a:t>
            </a:r>
            <a:r>
              <a:rPr lang="en-US" dirty="0">
                <a:solidFill>
                  <a:srgbClr val="6C6C73"/>
                </a:solidFill>
              </a:rPr>
              <a:t>, 2008; </a:t>
            </a:r>
            <a:r>
              <a:rPr lang="en-US" dirty="0" err="1">
                <a:solidFill>
                  <a:srgbClr val="6C6C73"/>
                </a:solidFill>
              </a:rPr>
              <a:t>Libertus</a:t>
            </a:r>
            <a:r>
              <a:rPr lang="en-US" dirty="0">
                <a:solidFill>
                  <a:srgbClr val="6C6C73"/>
                </a:solidFill>
              </a:rPr>
              <a:t>, </a:t>
            </a:r>
            <a:r>
              <a:rPr lang="en-US" dirty="0" err="1">
                <a:solidFill>
                  <a:srgbClr val="6C6C73"/>
                </a:solidFill>
              </a:rPr>
              <a:t>Feigenson</a:t>
            </a:r>
            <a:r>
              <a:rPr lang="en-US" dirty="0">
                <a:solidFill>
                  <a:srgbClr val="6C6C73"/>
                </a:solidFill>
              </a:rPr>
              <a:t>, &amp; </a:t>
            </a:r>
            <a:r>
              <a:rPr lang="en-US" dirty="0" err="1">
                <a:solidFill>
                  <a:srgbClr val="6C6C73"/>
                </a:solidFill>
              </a:rPr>
              <a:t>Halberda</a:t>
            </a:r>
            <a:r>
              <a:rPr lang="en-US" dirty="0">
                <a:solidFill>
                  <a:srgbClr val="6C6C73"/>
                </a:solidFill>
              </a:rPr>
              <a:t>, 2011; </a:t>
            </a:r>
            <a:r>
              <a:rPr lang="en-US" dirty="0" err="1">
                <a:solidFill>
                  <a:srgbClr val="6C6C73"/>
                </a:solidFill>
              </a:rPr>
              <a:t>Libertus</a:t>
            </a:r>
            <a:r>
              <a:rPr lang="en-US" dirty="0">
                <a:solidFill>
                  <a:srgbClr val="6C6C73"/>
                </a:solidFill>
              </a:rPr>
              <a:t>, </a:t>
            </a:r>
            <a:r>
              <a:rPr lang="en-US" dirty="0" err="1">
                <a:solidFill>
                  <a:srgbClr val="6C6C73"/>
                </a:solidFill>
              </a:rPr>
              <a:t>Odic</a:t>
            </a:r>
            <a:r>
              <a:rPr lang="en-US" dirty="0">
                <a:solidFill>
                  <a:srgbClr val="6C6C73"/>
                </a:solidFill>
              </a:rPr>
              <a:t>, &amp; </a:t>
            </a:r>
            <a:r>
              <a:rPr lang="en-US" dirty="0" err="1">
                <a:solidFill>
                  <a:srgbClr val="6C6C73"/>
                </a:solidFill>
              </a:rPr>
              <a:t>Halberda</a:t>
            </a:r>
            <a:r>
              <a:rPr lang="en-US" dirty="0">
                <a:solidFill>
                  <a:srgbClr val="6C6C73"/>
                </a:solidFill>
              </a:rPr>
              <a:t>, in press; </a:t>
            </a:r>
            <a:r>
              <a:rPr lang="en-US" dirty="0" err="1">
                <a:solidFill>
                  <a:srgbClr val="6C6C73"/>
                </a:solidFill>
              </a:rPr>
              <a:t>Halberda</a:t>
            </a:r>
            <a:r>
              <a:rPr lang="en-US" dirty="0">
                <a:solidFill>
                  <a:srgbClr val="6C6C73"/>
                </a:solidFill>
              </a:rPr>
              <a:t>, Ly, Wilmer, </a:t>
            </a:r>
            <a:r>
              <a:rPr lang="en-US" dirty="0" err="1">
                <a:solidFill>
                  <a:srgbClr val="6C6C73"/>
                </a:solidFill>
              </a:rPr>
              <a:t>Naiman</a:t>
            </a:r>
            <a:r>
              <a:rPr lang="en-US" dirty="0">
                <a:solidFill>
                  <a:srgbClr val="6C6C73"/>
                </a:solidFill>
              </a:rPr>
              <a:t>, &amp; </a:t>
            </a:r>
            <a:r>
              <a:rPr lang="en-US" dirty="0" err="1">
                <a:solidFill>
                  <a:srgbClr val="6C6C73"/>
                </a:solidFill>
              </a:rPr>
              <a:t>Germine</a:t>
            </a:r>
            <a:r>
              <a:rPr lang="en-US" dirty="0">
                <a:solidFill>
                  <a:srgbClr val="6C6C73"/>
                </a:solidFill>
              </a:rPr>
              <a:t>, 2012; </a:t>
            </a:r>
            <a:r>
              <a:rPr lang="en-US" dirty="0" err="1">
                <a:solidFill>
                  <a:srgbClr val="6C6C73"/>
                </a:solidFill>
              </a:rPr>
              <a:t>Budgen</a:t>
            </a:r>
            <a:r>
              <a:rPr lang="en-US" dirty="0">
                <a:solidFill>
                  <a:srgbClr val="6C6C73"/>
                </a:solidFill>
              </a:rPr>
              <a:t> &amp; Ansari, 2011; Lourenco, Bonny, Fernandez, &amp; Rao, 2012; Gilmore, McCarthy, &amp; </a:t>
            </a:r>
            <a:r>
              <a:rPr lang="en-US" dirty="0" err="1">
                <a:solidFill>
                  <a:srgbClr val="6C6C73"/>
                </a:solidFill>
              </a:rPr>
              <a:t>Spelke</a:t>
            </a:r>
            <a:r>
              <a:rPr lang="en-US" dirty="0">
                <a:solidFill>
                  <a:srgbClr val="6C6C73"/>
                </a:solidFill>
              </a:rPr>
              <a:t>, 2010; but see Lyons &amp; </a:t>
            </a:r>
            <a:r>
              <a:rPr lang="en-US" dirty="0" err="1">
                <a:solidFill>
                  <a:srgbClr val="6C6C73"/>
                </a:solidFill>
              </a:rPr>
              <a:t>Beilock</a:t>
            </a:r>
            <a:r>
              <a:rPr lang="en-US" dirty="0">
                <a:solidFill>
                  <a:srgbClr val="6C6C73"/>
                </a:solidFill>
              </a:rPr>
              <a:t>, 2011).</a:t>
            </a:r>
          </a:p>
          <a:p>
            <a:pPr marL="457200" indent="-457200">
              <a:buFont typeface="+mj-lt"/>
              <a:buAutoNum type="arabicPeriod" startAt="2"/>
            </a:pPr>
            <a:r>
              <a:rPr lang="en-US" sz="2400" dirty="0">
                <a:solidFill>
                  <a:srgbClr val="FF0000"/>
                </a:solidFill>
              </a:rPr>
              <a:t>Pr</a:t>
            </a:r>
            <a:r>
              <a:rPr lang="en-US" sz="2400" dirty="0">
                <a:solidFill>
                  <a:srgbClr val="AD0101"/>
                </a:solidFill>
              </a:rPr>
              <a:t>actice with or training of the ANS, either alone or with training of symbolic numbers</a:t>
            </a:r>
            <a:r>
              <a:rPr lang="en-US" sz="2400" dirty="0"/>
              <a:t>, leads to gains in symbolic mathematics performance </a:t>
            </a:r>
            <a:r>
              <a:rPr lang="en-US" dirty="0">
                <a:solidFill>
                  <a:schemeClr val="bg1">
                    <a:lumMod val="50000"/>
                  </a:schemeClr>
                </a:solidFill>
              </a:rPr>
              <a:t>(Park &amp; Brannon, 2013; </a:t>
            </a:r>
            <a:r>
              <a:rPr lang="en-US" dirty="0" err="1">
                <a:solidFill>
                  <a:schemeClr val="bg1">
                    <a:lumMod val="50000"/>
                  </a:schemeClr>
                </a:solidFill>
              </a:rPr>
              <a:t>Räsänen</a:t>
            </a:r>
            <a:r>
              <a:rPr lang="en-US" dirty="0">
                <a:solidFill>
                  <a:schemeClr val="bg1">
                    <a:lumMod val="50000"/>
                  </a:schemeClr>
                </a:solidFill>
              </a:rPr>
              <a:t>, </a:t>
            </a:r>
            <a:r>
              <a:rPr lang="en-US" dirty="0" err="1">
                <a:solidFill>
                  <a:schemeClr val="bg1">
                    <a:lumMod val="50000"/>
                  </a:schemeClr>
                </a:solidFill>
              </a:rPr>
              <a:t>Salminen</a:t>
            </a:r>
            <a:r>
              <a:rPr lang="en-US" dirty="0">
                <a:solidFill>
                  <a:schemeClr val="bg1">
                    <a:lumMod val="50000"/>
                  </a:schemeClr>
                </a:solidFill>
              </a:rPr>
              <a:t>, Wilson, </a:t>
            </a:r>
            <a:r>
              <a:rPr lang="en-US" dirty="0" err="1">
                <a:solidFill>
                  <a:schemeClr val="bg1">
                    <a:lumMod val="50000"/>
                  </a:schemeClr>
                </a:solidFill>
              </a:rPr>
              <a:t>Aunio</a:t>
            </a:r>
            <a:r>
              <a:rPr lang="en-US" dirty="0">
                <a:solidFill>
                  <a:schemeClr val="bg1">
                    <a:lumMod val="50000"/>
                  </a:schemeClr>
                </a:solidFill>
              </a:rPr>
              <a:t>, &amp; </a:t>
            </a:r>
            <a:r>
              <a:rPr lang="en-US" dirty="0" err="1">
                <a:solidFill>
                  <a:schemeClr val="bg1">
                    <a:lumMod val="50000"/>
                  </a:schemeClr>
                </a:solidFill>
              </a:rPr>
              <a:t>Dehaene</a:t>
            </a:r>
            <a:r>
              <a:rPr lang="en-US" dirty="0">
                <a:solidFill>
                  <a:schemeClr val="bg1">
                    <a:lumMod val="50000"/>
                  </a:schemeClr>
                </a:solidFill>
              </a:rPr>
              <a:t>, 2009; Wilson, </a:t>
            </a:r>
            <a:r>
              <a:rPr lang="en-US" dirty="0" err="1">
                <a:solidFill>
                  <a:schemeClr val="bg1">
                    <a:lumMod val="50000"/>
                  </a:schemeClr>
                </a:solidFill>
              </a:rPr>
              <a:t>Dehaene</a:t>
            </a:r>
            <a:r>
              <a:rPr lang="en-US" dirty="0">
                <a:solidFill>
                  <a:schemeClr val="bg1">
                    <a:lumMod val="50000"/>
                  </a:schemeClr>
                </a:solidFill>
              </a:rPr>
              <a:t>, Dubois, &amp; Fayol, 2009; Wilson, </a:t>
            </a:r>
            <a:r>
              <a:rPr lang="en-US" dirty="0" err="1">
                <a:solidFill>
                  <a:schemeClr val="bg1">
                    <a:lumMod val="50000"/>
                  </a:schemeClr>
                </a:solidFill>
              </a:rPr>
              <a:t>Dehaene</a:t>
            </a:r>
            <a:r>
              <a:rPr lang="en-US" dirty="0">
                <a:solidFill>
                  <a:schemeClr val="bg1">
                    <a:lumMod val="50000"/>
                  </a:schemeClr>
                </a:solidFill>
              </a:rPr>
              <a:t>, </a:t>
            </a:r>
            <a:r>
              <a:rPr lang="en-US" dirty="0" err="1">
                <a:solidFill>
                  <a:schemeClr val="bg1">
                    <a:lumMod val="50000"/>
                  </a:schemeClr>
                </a:solidFill>
              </a:rPr>
              <a:t>Pinel</a:t>
            </a:r>
            <a:r>
              <a:rPr lang="en-US" dirty="0">
                <a:solidFill>
                  <a:schemeClr val="bg1">
                    <a:lumMod val="50000"/>
                  </a:schemeClr>
                </a:solidFill>
              </a:rPr>
              <a:t>, </a:t>
            </a:r>
            <a:r>
              <a:rPr lang="en-US" dirty="0" err="1">
                <a:solidFill>
                  <a:schemeClr val="bg1">
                    <a:lumMod val="50000"/>
                  </a:schemeClr>
                </a:solidFill>
              </a:rPr>
              <a:t>Revkin</a:t>
            </a:r>
            <a:r>
              <a:rPr lang="en-US" dirty="0">
                <a:solidFill>
                  <a:schemeClr val="bg1">
                    <a:lumMod val="50000"/>
                  </a:schemeClr>
                </a:solidFill>
              </a:rPr>
              <a:t>, Cohen, &amp; Cohen, 2006; Wilson, </a:t>
            </a:r>
            <a:r>
              <a:rPr lang="en-US" dirty="0" err="1">
                <a:solidFill>
                  <a:schemeClr val="bg1">
                    <a:lumMod val="50000"/>
                  </a:schemeClr>
                </a:solidFill>
              </a:rPr>
              <a:t>Revkin</a:t>
            </a:r>
            <a:r>
              <a:rPr lang="en-US" dirty="0">
                <a:solidFill>
                  <a:schemeClr val="bg1">
                    <a:lumMod val="50000"/>
                  </a:schemeClr>
                </a:solidFill>
              </a:rPr>
              <a:t>, Cohen, Cohen, &amp; </a:t>
            </a:r>
            <a:r>
              <a:rPr lang="en-US" dirty="0" err="1">
                <a:solidFill>
                  <a:schemeClr val="bg1">
                    <a:lumMod val="50000"/>
                  </a:schemeClr>
                </a:solidFill>
              </a:rPr>
              <a:t>Dehaene</a:t>
            </a:r>
            <a:r>
              <a:rPr lang="en-US" dirty="0">
                <a:solidFill>
                  <a:schemeClr val="bg1">
                    <a:lumMod val="50000"/>
                  </a:schemeClr>
                </a:solidFill>
              </a:rPr>
              <a:t>, 2006).</a:t>
            </a:r>
          </a:p>
          <a:p>
            <a:pPr marL="457200" indent="-457200">
              <a:buFont typeface="+mj-lt"/>
              <a:buAutoNum type="arabicPeriod" startAt="2"/>
            </a:pPr>
            <a:endParaRPr lang="en-US" dirty="0">
              <a:solidFill>
                <a:srgbClr val="6C6C73"/>
              </a:solidFill>
            </a:endParaRPr>
          </a:p>
          <a:p>
            <a:pPr marL="457200" indent="-457200">
              <a:buFont typeface="+mj-lt"/>
              <a:buAutoNum type="arabicPeriod" startAt="2"/>
            </a:pPr>
            <a:endParaRPr lang="en-US" dirty="0">
              <a:solidFill>
                <a:srgbClr val="6C6C73"/>
              </a:solidFill>
            </a:endParaRPr>
          </a:p>
          <a:p>
            <a:pPr marL="457200" indent="-457200">
              <a:buFont typeface="+mj-lt"/>
              <a:buAutoNum type="arabicPeriod" startAt="2"/>
            </a:pPr>
            <a:endParaRPr lang="en-US" sz="2000" dirty="0">
              <a:solidFill>
                <a:srgbClr val="7F7F7F"/>
              </a:solidFill>
            </a:endParaRPr>
          </a:p>
        </p:txBody>
      </p:sp>
    </p:spTree>
    <p:extLst>
      <p:ext uri="{BB962C8B-B14F-4D97-AF65-F5344CB8AC3E}">
        <p14:creationId xmlns:p14="http://schemas.microsoft.com/office/powerpoint/2010/main" val="35722877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828801" y="685800"/>
            <a:ext cx="8610600" cy="5867400"/>
          </a:xfrm>
        </p:spPr>
        <p:txBody>
          <a:bodyPr>
            <a:normAutofit/>
            <a:scene3d>
              <a:camera prst="orthographicFront"/>
              <a:lightRig rig="balanced" dir="t">
                <a:rot lat="0" lon="0" rev="2100000"/>
              </a:lightRig>
            </a:scene3d>
            <a:sp3d extrusionH="57150" prstMaterial="metal">
              <a:bevelT w="38100" h="25400"/>
              <a:contourClr>
                <a:schemeClr val="bg2"/>
              </a:contourClr>
            </a:sp3d>
          </a:bodyPr>
          <a:lstStyle/>
          <a:p>
            <a:pPr marL="0" indent="0">
              <a:buNone/>
            </a:pPr>
            <a:r>
              <a:rPr lang="en-US" sz="2400" b="1" dirty="0">
                <a:solidFill>
                  <a:srgbClr val="FF0033"/>
                </a:solidFill>
              </a:rPr>
              <a:t>Gap in literature</a:t>
            </a:r>
          </a:p>
          <a:p>
            <a:pPr marL="0" lvl="1" indent="0">
              <a:buNone/>
            </a:pPr>
            <a:r>
              <a:rPr lang="en-US" dirty="0"/>
              <a:t>Indirect or correlational evidence links primitive numerical intuitions with symbolic math development.</a:t>
            </a:r>
          </a:p>
          <a:p>
            <a:pPr>
              <a:buFont typeface="Arial" charset="0"/>
              <a:buNone/>
            </a:pPr>
            <a:r>
              <a:rPr lang="en-US" sz="2400" dirty="0">
                <a:ln w="50800"/>
                <a:solidFill>
                  <a:srgbClr val="FF0000"/>
                </a:solidFill>
              </a:rPr>
              <a:t>Question</a:t>
            </a:r>
          </a:p>
          <a:p>
            <a:pPr marL="0" indent="0">
              <a:buNone/>
            </a:pPr>
            <a:r>
              <a:rPr lang="en-US" sz="2400" dirty="0">
                <a:ln w="50800"/>
                <a:solidFill>
                  <a:srgbClr val="000000"/>
                </a:solidFill>
              </a:rPr>
              <a:t>Whether experiences operating on approximate number representations enhance exact symbolic number performance or not?</a:t>
            </a:r>
          </a:p>
          <a:p>
            <a:pPr marL="0" indent="0">
              <a:buNone/>
            </a:pPr>
            <a:endParaRPr lang="en-US" sz="2400" dirty="0">
              <a:ln w="50800"/>
              <a:solidFill>
                <a:srgbClr val="000000"/>
              </a:solidFill>
            </a:endParaRPr>
          </a:p>
          <a:p>
            <a:pPr marL="0" indent="0">
              <a:buNone/>
            </a:pPr>
            <a:r>
              <a:rPr lang="en-US" sz="2400" dirty="0">
                <a:ln w="50800"/>
                <a:solidFill>
                  <a:srgbClr val="FF0033"/>
                </a:solidFill>
              </a:rPr>
              <a:t>How</a:t>
            </a:r>
          </a:p>
          <a:p>
            <a:pPr marL="0" indent="0">
              <a:buNone/>
            </a:pPr>
            <a:r>
              <a:rPr lang="en-US" sz="2400" dirty="0">
                <a:ln w="50800"/>
                <a:solidFill>
                  <a:srgbClr val="000000"/>
                </a:solidFill>
              </a:rPr>
              <a:t>Causal effect of non-symbolic on symbolic number processing through training paradigm</a:t>
            </a:r>
          </a:p>
          <a:p>
            <a:pPr marL="0" indent="0"/>
            <a:endParaRPr lang="en-US" b="1" dirty="0">
              <a:ln w="50800"/>
              <a:solidFill>
                <a:schemeClr val="bg1">
                  <a:shade val="50000"/>
                </a:schemeClr>
              </a:solidFill>
            </a:endParaRPr>
          </a:p>
        </p:txBody>
      </p:sp>
    </p:spTree>
    <p:extLst>
      <p:ext uri="{BB962C8B-B14F-4D97-AF65-F5344CB8AC3E}">
        <p14:creationId xmlns:p14="http://schemas.microsoft.com/office/powerpoint/2010/main" val="8059567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latin typeface="+mn-lt"/>
            </a:endParaRPr>
          </a:p>
        </p:txBody>
      </p:sp>
      <p:pic>
        <p:nvPicPr>
          <p:cNvPr id="7" name="Picture 6" descr="Macintosh HD:Users:dapperdan:Desktop:SaeedaPriming:submissionfilesCognition:revision:NEWFIGFILES:Fig1_revised.png"/>
          <p:cNvPicPr/>
          <p:nvPr/>
        </p:nvPicPr>
        <p:blipFill>
          <a:blip r:embed="rId3" cstate="print">
            <a:extLst>
              <a:ext uri="{28A0092B-C50C-407E-A947-70E740481C1C}">
                <a14:useLocalDpi xmlns:a14="http://schemas.microsoft.com/office/drawing/2010/main"/>
              </a:ext>
            </a:extLst>
          </a:blip>
          <a:srcRect/>
          <a:stretch>
            <a:fillRect/>
          </a:stretch>
        </p:blipFill>
        <p:spPr bwMode="auto">
          <a:xfrm>
            <a:off x="1510195" y="220892"/>
            <a:ext cx="9144000" cy="6609496"/>
          </a:xfrm>
          <a:prstGeom prst="rect">
            <a:avLst/>
          </a:prstGeom>
          <a:noFill/>
          <a:ln>
            <a:solidFill>
              <a:schemeClr val="accent1">
                <a:lumMod val="60000"/>
                <a:lumOff val="40000"/>
              </a:schemeClr>
            </a:solidFill>
          </a:ln>
        </p:spPr>
      </p:pic>
      <p:cxnSp>
        <p:nvCxnSpPr>
          <p:cNvPr id="13" name="Straight Connector 12"/>
          <p:cNvCxnSpPr/>
          <p:nvPr/>
        </p:nvCxnSpPr>
        <p:spPr>
          <a:xfrm>
            <a:off x="1524000" y="3703976"/>
            <a:ext cx="9144000" cy="0"/>
          </a:xfrm>
          <a:prstGeom prst="line">
            <a:avLst/>
          </a:prstGeom>
          <a:ln w="12700" cmpd="sng">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4" name="Rounded Rectangle 13"/>
          <p:cNvSpPr/>
          <p:nvPr/>
        </p:nvSpPr>
        <p:spPr>
          <a:xfrm>
            <a:off x="4006570" y="335692"/>
            <a:ext cx="3911600" cy="431800"/>
          </a:xfrm>
          <a:prstGeom prst="roundRect">
            <a:avLst/>
          </a:prstGeom>
          <a:solidFill>
            <a:schemeClr val="lt1">
              <a:alpha val="0"/>
            </a:schemeClr>
          </a:solidFill>
          <a:ln>
            <a:solidFill>
              <a:srgbClr val="FF008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effectLst>
                <a:glow rad="101600">
                  <a:schemeClr val="accent5">
                    <a:satMod val="175000"/>
                    <a:alpha val="40000"/>
                  </a:schemeClr>
                </a:glow>
              </a:effectLst>
            </a:endParaRPr>
          </a:p>
        </p:txBody>
      </p:sp>
      <p:sp>
        <p:nvSpPr>
          <p:cNvPr id="15" name="Rounded Rectangle 14"/>
          <p:cNvSpPr/>
          <p:nvPr/>
        </p:nvSpPr>
        <p:spPr>
          <a:xfrm>
            <a:off x="3068420" y="962416"/>
            <a:ext cx="1616894" cy="279400"/>
          </a:xfrm>
          <a:prstGeom prst="roundRect">
            <a:avLst/>
          </a:prstGeom>
          <a:solidFill>
            <a:schemeClr val="lt1">
              <a:alpha val="0"/>
            </a:schemeClr>
          </a:solidFill>
          <a:ln>
            <a:solidFill>
              <a:srgbClr val="FF008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effectLst>
                <a:glow rad="101600">
                  <a:schemeClr val="accent5">
                    <a:satMod val="175000"/>
                    <a:alpha val="40000"/>
                  </a:schemeClr>
                </a:glow>
              </a:effectLst>
            </a:endParaRPr>
          </a:p>
        </p:txBody>
      </p:sp>
      <p:sp>
        <p:nvSpPr>
          <p:cNvPr id="16" name="Rounded Rectangle 15"/>
          <p:cNvSpPr/>
          <p:nvPr/>
        </p:nvSpPr>
        <p:spPr>
          <a:xfrm>
            <a:off x="7166498" y="937016"/>
            <a:ext cx="1907932" cy="279400"/>
          </a:xfrm>
          <a:prstGeom prst="roundRect">
            <a:avLst/>
          </a:prstGeom>
          <a:solidFill>
            <a:schemeClr val="lt1">
              <a:alpha val="0"/>
            </a:schemeClr>
          </a:solidFill>
          <a:ln>
            <a:solidFill>
              <a:srgbClr val="FF008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b="1" dirty="0">
              <a:effectLst>
                <a:glow rad="101600">
                  <a:schemeClr val="accent5">
                    <a:satMod val="175000"/>
                    <a:alpha val="40000"/>
                  </a:schemeClr>
                </a:glow>
              </a:effectLst>
            </a:endParaRPr>
          </a:p>
        </p:txBody>
      </p:sp>
      <p:sp>
        <p:nvSpPr>
          <p:cNvPr id="17" name="Rounded Rectangle 16"/>
          <p:cNvSpPr/>
          <p:nvPr/>
        </p:nvSpPr>
        <p:spPr>
          <a:xfrm>
            <a:off x="3172230" y="3765265"/>
            <a:ext cx="1701800" cy="241300"/>
          </a:xfrm>
          <a:prstGeom prst="roundRect">
            <a:avLst/>
          </a:prstGeom>
          <a:solidFill>
            <a:schemeClr val="lt1">
              <a:alpha val="0"/>
            </a:schemeClr>
          </a:solidFill>
          <a:ln>
            <a:solidFill>
              <a:srgbClr val="FF008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effectLst>
                <a:glow rad="101600">
                  <a:schemeClr val="accent5">
                    <a:satMod val="175000"/>
                    <a:alpha val="40000"/>
                  </a:schemeClr>
                </a:glow>
              </a:effectLst>
            </a:endParaRPr>
          </a:p>
        </p:txBody>
      </p:sp>
      <p:sp>
        <p:nvSpPr>
          <p:cNvPr id="18" name="Rounded Rectangle 17"/>
          <p:cNvSpPr/>
          <p:nvPr/>
        </p:nvSpPr>
        <p:spPr>
          <a:xfrm>
            <a:off x="7245632" y="3765265"/>
            <a:ext cx="1780755" cy="241300"/>
          </a:xfrm>
          <a:prstGeom prst="roundRect">
            <a:avLst/>
          </a:prstGeom>
          <a:solidFill>
            <a:schemeClr val="lt1">
              <a:alpha val="0"/>
            </a:schemeClr>
          </a:solidFill>
          <a:ln>
            <a:solidFill>
              <a:srgbClr val="FF008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effectLst>
                <a:glow rad="101600">
                  <a:schemeClr val="accent5">
                    <a:satMod val="175000"/>
                    <a:alpha val="40000"/>
                  </a:schemeClr>
                </a:glow>
              </a:effectLst>
            </a:endParaRPr>
          </a:p>
        </p:txBody>
      </p:sp>
      <p:sp>
        <p:nvSpPr>
          <p:cNvPr id="4" name="Rounded Rectangular Callout 3"/>
          <p:cNvSpPr/>
          <p:nvPr/>
        </p:nvSpPr>
        <p:spPr>
          <a:xfrm>
            <a:off x="6052967" y="3765266"/>
            <a:ext cx="3901645" cy="2691123"/>
          </a:xfrm>
          <a:prstGeom prst="wedgeRoundRectCallout">
            <a:avLst/>
          </a:prstGeom>
          <a:gradFill flip="none" rotWithShape="1">
            <a:gsLst>
              <a:gs pos="0">
                <a:schemeClr val="accent1">
                  <a:tint val="83000"/>
                  <a:shade val="100000"/>
                  <a:hueMod val="100000"/>
                  <a:satMod val="220000"/>
                  <a:lumMod val="90000"/>
                  <a:alpha val="8000"/>
                </a:schemeClr>
              </a:gs>
              <a:gs pos="76000">
                <a:schemeClr val="accent1">
                  <a:shade val="100000"/>
                  <a:alpha val="8000"/>
                </a:schemeClr>
              </a:gs>
              <a:gs pos="100000">
                <a:schemeClr val="accent1">
                  <a:shade val="93000"/>
                  <a:satMod val="100000"/>
                  <a:lumMod val="93000"/>
                  <a:alpha val="8000"/>
                </a:schemeClr>
              </a:gs>
            </a:gsLst>
            <a:path path="circle">
              <a:fillToRect l="15000" t="15000" r="100000" b="100000"/>
            </a:path>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ounded Rectangular Callout 11"/>
          <p:cNvSpPr/>
          <p:nvPr/>
        </p:nvSpPr>
        <p:spPr>
          <a:xfrm rot="10800000">
            <a:off x="2120114" y="937016"/>
            <a:ext cx="3657443" cy="2691123"/>
          </a:xfrm>
          <a:prstGeom prst="wedgeRoundRectCallout">
            <a:avLst>
              <a:gd name="adj1" fmla="val -21519"/>
              <a:gd name="adj2" fmla="val 55109"/>
              <a:gd name="adj3" fmla="val 16667"/>
            </a:avLst>
          </a:prstGeom>
          <a:gradFill flip="none" rotWithShape="1">
            <a:gsLst>
              <a:gs pos="0">
                <a:schemeClr val="accent2">
                  <a:tint val="50000"/>
                  <a:satMod val="300000"/>
                  <a:alpha val="14000"/>
                </a:schemeClr>
              </a:gs>
              <a:gs pos="35000">
                <a:schemeClr val="accent2">
                  <a:tint val="37000"/>
                  <a:satMod val="300000"/>
                  <a:alpha val="14000"/>
                </a:schemeClr>
              </a:gs>
              <a:gs pos="100000">
                <a:schemeClr val="accent2">
                  <a:tint val="15000"/>
                  <a:satMod val="350000"/>
                  <a:alpha val="14000"/>
                </a:schemeClr>
              </a:gs>
            </a:gsLst>
            <a:lin ang="16200000" scaled="1"/>
            <a:tileRect/>
          </a:gradFill>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654355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par>
                          <p:cTn id="7" fill="hold">
                            <p:stCondLst>
                              <p:cond delay="0"/>
                            </p:stCondLst>
                            <p:childTnLst>
                              <p:par>
                                <p:cTn id="8" presetID="7" presetClass="emph" presetSubtype="2" fill="hold" nodeType="afterEffect">
                                  <p:stCondLst>
                                    <p:cond delay="0"/>
                                  </p:stCondLst>
                                  <p:childTnLst>
                                    <p:animClr clrSpc="rgb" dir="cw">
                                      <p:cBhvr>
                                        <p:cTn id="9" dur="2000" fill="hold"/>
                                        <p:tgtEl>
                                          <p:spTgt spid="14"/>
                                        </p:tgtEl>
                                        <p:attrNameLst>
                                          <p:attrName>stroke.color</p:attrName>
                                        </p:attrNameLst>
                                      </p:cBhvr>
                                      <p:to>
                                        <a:srgbClr val="33FF00"/>
                                      </p:to>
                                    </p:animClr>
                                    <p:set>
                                      <p:cBhvr>
                                        <p:cTn id="10" dur="2000" fill="hold"/>
                                        <p:tgtEl>
                                          <p:spTgt spid="14"/>
                                        </p:tgtEl>
                                        <p:attrNameLst>
                                          <p:attrName>stroke.on</p:attrName>
                                        </p:attrNameLst>
                                      </p:cBhvr>
                                      <p:to>
                                        <p:strVal val="true"/>
                                      </p:to>
                                    </p:set>
                                  </p:childTnLst>
                                </p:cTn>
                              </p:par>
                            </p:childTnLst>
                          </p:cTn>
                        </p:par>
                        <p:par>
                          <p:cTn id="11" fill="hold">
                            <p:stCondLst>
                              <p:cond delay="2000"/>
                            </p:stCondLst>
                            <p:childTnLst>
                              <p:par>
                                <p:cTn id="12" presetID="3" presetClass="entr" presetSubtype="10" fill="hold" grpId="0" nodeType="after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blinds(horizontal)">
                                      <p:cBhvr>
                                        <p:cTn id="14" dur="500"/>
                                        <p:tgtEl>
                                          <p:spTgt spid="15"/>
                                        </p:tgtEl>
                                      </p:cBhvr>
                                    </p:animEffect>
                                  </p:childTnLst>
                                </p:cTn>
                              </p:par>
                            </p:childTnLst>
                          </p:cTn>
                        </p:par>
                        <p:par>
                          <p:cTn id="15" fill="hold">
                            <p:stCondLst>
                              <p:cond delay="2500"/>
                            </p:stCondLst>
                            <p:childTnLst>
                              <p:par>
                                <p:cTn id="16" presetID="5" presetClass="entr" presetSubtype="10" fill="hold" grpId="0" nodeType="after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checkerboard(across)">
                                      <p:cBhvr>
                                        <p:cTn id="18" dur="500"/>
                                        <p:tgtEl>
                                          <p:spTgt spid="16"/>
                                        </p:tgtEl>
                                      </p:cBhvr>
                                    </p:animEffect>
                                  </p:childTnLst>
                                </p:cTn>
                              </p:par>
                            </p:childTnLst>
                          </p:cTn>
                        </p:par>
                        <p:par>
                          <p:cTn id="19" fill="hold">
                            <p:stCondLst>
                              <p:cond delay="3000"/>
                            </p:stCondLst>
                            <p:childTnLst>
                              <p:par>
                                <p:cTn id="20" presetID="20" presetClass="entr" presetSubtype="0" fill="hold" grpId="0" nodeType="after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edge">
                                      <p:cBhvr>
                                        <p:cTn id="22" dur="500"/>
                                        <p:tgtEl>
                                          <p:spTgt spid="17"/>
                                        </p:tgtEl>
                                      </p:cBhvr>
                                    </p:animEffect>
                                  </p:childTnLst>
                                </p:cTn>
                              </p:par>
                            </p:childTnLst>
                          </p:cTn>
                        </p:par>
                        <p:par>
                          <p:cTn id="23" fill="hold">
                            <p:stCondLst>
                              <p:cond delay="3500"/>
                            </p:stCondLst>
                            <p:childTnLst>
                              <p:par>
                                <p:cTn id="24" presetID="6" presetClass="entr" presetSubtype="16" fill="hold" grpId="0" nodeType="after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circle(in)">
                                      <p:cBhvr>
                                        <p:cTn id="26" dur="5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par>
                          <p:cTn id="31" fill="hold">
                            <p:stCondLst>
                              <p:cond delay="0"/>
                            </p:stCondLst>
                            <p:childTnLst>
                              <p:par>
                                <p:cTn id="32" presetID="26" presetClass="emph" presetSubtype="0" fill="hold" grpId="1" nodeType="afterEffect">
                                  <p:stCondLst>
                                    <p:cond delay="0"/>
                                  </p:stCondLst>
                                  <p:childTnLst>
                                    <p:animEffect transition="out" filter="fade">
                                      <p:cBhvr>
                                        <p:cTn id="33" dur="3000" tmFilter="0, 0; .2, .5; .8, .5; 1, 0"/>
                                        <p:tgtEl>
                                          <p:spTgt spid="12"/>
                                        </p:tgtEl>
                                      </p:cBhvr>
                                    </p:animEffect>
                                    <p:animScale>
                                      <p:cBhvr>
                                        <p:cTn id="34" dur="1500" autoRev="1" fill="hold"/>
                                        <p:tgtEl>
                                          <p:spTgt spid="12"/>
                                        </p:tgtEl>
                                      </p:cBhvr>
                                      <p:by x="105000" y="105000"/>
                                    </p:animScale>
                                  </p:childTnLst>
                                </p:cTn>
                              </p:par>
                            </p:childTnLst>
                          </p:cTn>
                        </p:par>
                      </p:childTnLst>
                    </p:cTn>
                  </p:par>
                  <p:par>
                    <p:cTn id="35" fill="hold">
                      <p:stCondLst>
                        <p:cond delay="indefinite"/>
                      </p:stCondLst>
                      <p:childTnLst>
                        <p:par>
                          <p:cTn id="36" fill="hold">
                            <p:stCondLst>
                              <p:cond delay="0"/>
                            </p:stCondLst>
                            <p:childTnLst>
                              <p:par>
                                <p:cTn id="37" presetID="3" presetClass="entr" presetSubtype="10" fill="hold" grpId="0" nodeType="click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blinds(horizontal)">
                                      <p:cBhvr>
                                        <p:cTn id="39" dur="500"/>
                                        <p:tgtEl>
                                          <p:spTgt spid="4"/>
                                        </p:tgtEl>
                                      </p:cBhvr>
                                    </p:animEffect>
                                  </p:childTnLst>
                                </p:cTn>
                              </p:par>
                            </p:childTnLst>
                          </p:cTn>
                        </p:par>
                        <p:par>
                          <p:cTn id="40" fill="hold">
                            <p:stCondLst>
                              <p:cond delay="500"/>
                            </p:stCondLst>
                            <p:childTnLst>
                              <p:par>
                                <p:cTn id="41" presetID="32" presetClass="emph" presetSubtype="0" fill="hold" grpId="1" nodeType="afterEffect">
                                  <p:stCondLst>
                                    <p:cond delay="0"/>
                                  </p:stCondLst>
                                  <p:childTnLst>
                                    <p:animRot by="120000">
                                      <p:cBhvr>
                                        <p:cTn id="42" dur="300" fill="hold">
                                          <p:stCondLst>
                                            <p:cond delay="0"/>
                                          </p:stCondLst>
                                        </p:cTn>
                                        <p:tgtEl>
                                          <p:spTgt spid="4"/>
                                        </p:tgtEl>
                                        <p:attrNameLst>
                                          <p:attrName>r</p:attrName>
                                        </p:attrNameLst>
                                      </p:cBhvr>
                                    </p:animRot>
                                    <p:animRot by="-240000">
                                      <p:cBhvr>
                                        <p:cTn id="43" dur="600" fill="hold">
                                          <p:stCondLst>
                                            <p:cond delay="600"/>
                                          </p:stCondLst>
                                        </p:cTn>
                                        <p:tgtEl>
                                          <p:spTgt spid="4"/>
                                        </p:tgtEl>
                                        <p:attrNameLst>
                                          <p:attrName>r</p:attrName>
                                        </p:attrNameLst>
                                      </p:cBhvr>
                                    </p:animRot>
                                    <p:animRot by="240000">
                                      <p:cBhvr>
                                        <p:cTn id="44" dur="600" fill="hold">
                                          <p:stCondLst>
                                            <p:cond delay="1200"/>
                                          </p:stCondLst>
                                        </p:cTn>
                                        <p:tgtEl>
                                          <p:spTgt spid="4"/>
                                        </p:tgtEl>
                                        <p:attrNameLst>
                                          <p:attrName>r</p:attrName>
                                        </p:attrNameLst>
                                      </p:cBhvr>
                                    </p:animRot>
                                    <p:animRot by="-240000">
                                      <p:cBhvr>
                                        <p:cTn id="45" dur="600" fill="hold">
                                          <p:stCondLst>
                                            <p:cond delay="1800"/>
                                          </p:stCondLst>
                                        </p:cTn>
                                        <p:tgtEl>
                                          <p:spTgt spid="4"/>
                                        </p:tgtEl>
                                        <p:attrNameLst>
                                          <p:attrName>r</p:attrName>
                                        </p:attrNameLst>
                                      </p:cBhvr>
                                    </p:animRot>
                                    <p:animRot by="120000">
                                      <p:cBhvr>
                                        <p:cTn id="46" dur="600" fill="hold">
                                          <p:stCondLst>
                                            <p:cond delay="24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18" grpId="0" animBg="1"/>
      <p:bldP spid="4" grpId="0" animBg="1"/>
      <p:bldP spid="4" grpId="1" animBg="1"/>
      <p:bldP spid="12" grpId="0" animBg="1"/>
      <p:bldP spid="12"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descr="page26image35153456">
            <a:extLst>
              <a:ext uri="{FF2B5EF4-FFF2-40B4-BE49-F238E27FC236}">
                <a16:creationId xmlns:a16="http://schemas.microsoft.com/office/drawing/2014/main" id="{1F8E6ED2-9962-8C46-A930-0C7E493724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1740" y="0"/>
            <a:ext cx="9523142" cy="66445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87702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63595" y="487035"/>
            <a:ext cx="8142929" cy="1241809"/>
          </a:xfrm>
        </p:spPr>
        <p:txBody>
          <a:bodyPr>
            <a:normAutofit/>
          </a:bodyPr>
          <a:lstStyle/>
          <a:p>
            <a:r>
              <a:rPr lang="en-US" sz="3200" b="1" dirty="0">
                <a:latin typeface="+mn-lt"/>
              </a:rPr>
              <a:t>Training conditions</a:t>
            </a:r>
          </a:p>
        </p:txBody>
      </p:sp>
      <p:sp>
        <p:nvSpPr>
          <p:cNvPr id="3" name="Content Placeholder 2"/>
          <p:cNvSpPr>
            <a:spLocks noGrp="1"/>
          </p:cNvSpPr>
          <p:nvPr>
            <p:ph idx="1"/>
          </p:nvPr>
        </p:nvSpPr>
        <p:spPr>
          <a:xfrm>
            <a:off x="2163594" y="2032156"/>
            <a:ext cx="8142929" cy="4225339"/>
          </a:xfrm>
        </p:spPr>
        <p:txBody>
          <a:bodyPr>
            <a:normAutofit/>
          </a:bodyPr>
          <a:lstStyle/>
          <a:p>
            <a:pPr marL="0" indent="0">
              <a:buNone/>
            </a:pPr>
            <a:r>
              <a:rPr lang="en-US" sz="2400" b="1" dirty="0"/>
              <a:t>1. Non-symbolic approximate addition</a:t>
            </a:r>
          </a:p>
          <a:p>
            <a:pPr marL="0" indent="0">
              <a:buNone/>
            </a:pPr>
            <a:r>
              <a:rPr lang="en-US" sz="2400" dirty="0"/>
              <a:t>Numerical addition of non-symbolic dot arrays </a:t>
            </a:r>
            <a:r>
              <a:rPr lang="en-US" sz="2400" dirty="0">
                <a:solidFill>
                  <a:schemeClr val="bg1">
                    <a:lumMod val="50000"/>
                  </a:schemeClr>
                </a:solidFill>
              </a:rPr>
              <a:t>(see Barth et al., 2005; 2006; Gilmore et al.2010) </a:t>
            </a:r>
            <a:r>
              <a:rPr lang="en-US" sz="2400" b="1" dirty="0">
                <a:solidFill>
                  <a:schemeClr val="bg1">
                    <a:lumMod val="50000"/>
                  </a:schemeClr>
                </a:solidFill>
              </a:rPr>
              <a:t>(Park &amp; Brannon, 2013)</a:t>
            </a:r>
            <a:r>
              <a:rPr lang="en-US" sz="2400" b="1" dirty="0"/>
              <a:t>.</a:t>
            </a:r>
            <a:r>
              <a:rPr lang="en-US" sz="2400" dirty="0"/>
              <a:t> In addition to requiring the </a:t>
            </a:r>
            <a:r>
              <a:rPr lang="en-US" sz="2400" dirty="0">
                <a:solidFill>
                  <a:srgbClr val="FF0033"/>
                </a:solidFill>
              </a:rPr>
              <a:t>engagement of the ANS, task may require transformational </a:t>
            </a:r>
            <a:r>
              <a:rPr lang="en-US" sz="2400" u="sng" dirty="0"/>
              <a:t>operations at the core of symbolic arithmetic concepts</a:t>
            </a:r>
            <a:r>
              <a:rPr lang="en-US" sz="2400" dirty="0"/>
              <a:t>, making it an ideal task to engage cognitive mechanisms in common with those used for symbolic mathematics </a:t>
            </a:r>
            <a:r>
              <a:rPr lang="en-US" sz="2400" dirty="0">
                <a:solidFill>
                  <a:srgbClr val="7F7F7F"/>
                </a:solidFill>
              </a:rPr>
              <a:t>(Barth et al., 2005; Gilmore et al., 2010).</a:t>
            </a:r>
          </a:p>
          <a:p>
            <a:pPr marL="514350" indent="-514350">
              <a:buFont typeface="+mj-lt"/>
              <a:buAutoNum type="arabicPeriod"/>
            </a:pPr>
            <a:endParaRPr lang="en-US" sz="2400" dirty="0"/>
          </a:p>
        </p:txBody>
      </p:sp>
    </p:spTree>
    <p:extLst>
      <p:ext uri="{BB962C8B-B14F-4D97-AF65-F5344CB8AC3E}">
        <p14:creationId xmlns:p14="http://schemas.microsoft.com/office/powerpoint/2010/main" val="36044524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on.symb.png"/>
          <p:cNvPicPr>
            <a:picLocks noChangeAspect="1"/>
          </p:cNvPicPr>
          <p:nvPr/>
        </p:nvPicPr>
        <p:blipFill rotWithShape="1">
          <a:blip r:embed="rId2" cstate="email">
            <a:extLst>
              <a:ext uri="{28A0092B-C50C-407E-A947-70E740481C1C}">
                <a14:useLocalDpi xmlns:a14="http://schemas.microsoft.com/office/drawing/2010/main" val="0"/>
              </a:ext>
            </a:extLst>
          </a:blip>
          <a:srcRect r="24024" b="29204"/>
          <a:stretch/>
        </p:blipFill>
        <p:spPr>
          <a:xfrm>
            <a:off x="2812611" y="224087"/>
            <a:ext cx="6853914" cy="6386616"/>
          </a:xfrm>
          <a:prstGeom prst="rect">
            <a:avLst/>
          </a:prstGeom>
        </p:spPr>
      </p:pic>
    </p:spTree>
    <p:extLst>
      <p:ext uri="{BB962C8B-B14F-4D97-AF65-F5344CB8AC3E}">
        <p14:creationId xmlns:p14="http://schemas.microsoft.com/office/powerpoint/2010/main" val="19169521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_3.bmp"/>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7847594" y="1968053"/>
            <a:ext cx="2360520" cy="2360520"/>
          </a:xfrm>
          <a:prstGeom prst="rect">
            <a:avLst/>
          </a:prstGeom>
        </p:spPr>
      </p:pic>
      <p:pic>
        <p:nvPicPr>
          <p:cNvPr id="5" name="Picture 4" descr="h_1.bmp"/>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062655" y="1968053"/>
            <a:ext cx="2360520" cy="2360520"/>
          </a:xfrm>
          <a:prstGeom prst="rect">
            <a:avLst/>
          </a:prstGeom>
        </p:spPr>
      </p:pic>
      <p:pic>
        <p:nvPicPr>
          <p:cNvPr id="6" name="Picture 5" descr="d49_001.bmp"/>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4948946" y="1968053"/>
            <a:ext cx="2360520" cy="2360520"/>
          </a:xfrm>
          <a:prstGeom prst="rect">
            <a:avLst/>
          </a:prstGeom>
        </p:spPr>
      </p:pic>
      <p:sp>
        <p:nvSpPr>
          <p:cNvPr id="7" name="Rectangle 6"/>
          <p:cNvSpPr/>
          <p:nvPr/>
        </p:nvSpPr>
        <p:spPr>
          <a:xfrm>
            <a:off x="4635971" y="1718001"/>
            <a:ext cx="2976246" cy="2824968"/>
          </a:xfrm>
          <a:prstGeom prst="rect">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5167302" y="5391836"/>
            <a:ext cx="2142165" cy="369332"/>
          </a:xfrm>
          <a:prstGeom prst="rect">
            <a:avLst/>
          </a:prstGeom>
        </p:spPr>
        <p:txBody>
          <a:bodyPr wrap="square">
            <a:spAutoFit/>
          </a:bodyPr>
          <a:lstStyle/>
          <a:p>
            <a:r>
              <a:rPr lang="en-US" b="1" dirty="0"/>
              <a:t>More or Less</a:t>
            </a:r>
            <a:endParaRPr lang="en-US" dirty="0"/>
          </a:p>
        </p:txBody>
      </p:sp>
    </p:spTree>
    <p:extLst>
      <p:ext uri="{BB962C8B-B14F-4D97-AF65-F5344CB8AC3E}">
        <p14:creationId xmlns:p14="http://schemas.microsoft.com/office/powerpoint/2010/main" val="2983111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9"/>
                                          </p:stCondLst>
                                        </p:cTn>
                                        <p:tgtEl>
                                          <p:spTgt spid="6"/>
                                        </p:tgtEl>
                                        <p:attrNameLst>
                                          <p:attrName>style.visibility</p:attrName>
                                        </p:attrNameLst>
                                      </p:cBhvr>
                                      <p:to>
                                        <p:strVal val="visible"/>
                                      </p:to>
                                    </p:set>
                                  </p:childTnLst>
                                  <p:subTnLst>
                                    <p:set>
                                      <p:cBhvr override="childStyle">
                                        <p:cTn dur="1" fill="hold" display="0" masterRel="nextClick" afterEffect="1"/>
                                        <p:tgtEl>
                                          <p:spTgt spid="6"/>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nodePh="1">
                                  <p:stCondLst>
                                    <p:cond delay="2000"/>
                                  </p:stCondLst>
                                  <p:endCondLst>
                                    <p:cond evt="begin" delay="0">
                                      <p:tn val="9"/>
                                    </p:cond>
                                  </p:endCondLst>
                                  <p:childTnLst>
                                    <p:set>
                                      <p:cBhvr>
                                        <p:cTn id="10" dur="1" fill="hold">
                                          <p:stCondLst>
                                            <p:cond delay="0"/>
                                          </p:stCondLst>
                                        </p:cTn>
                                        <p:tgtEl>
                                          <p:spTgt spid="7">
                                            <p:txEl>
                                              <p:charRg st="4294967295" end="429496729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0" presetClass="path" presetSubtype="0" accel="50000" decel="50000" fill="hold" nodeType="clickEffect">
                                  <p:stCondLst>
                                    <p:cond delay="0"/>
                                  </p:stCondLst>
                                  <p:childTnLst>
                                    <p:animMotion origin="layout" path="M 0.14087 -0.01251 L 0.32252 -0.01784 " pathEditMode="relative" rAng="0" ptsTypes="AA">
                                      <p:cBhvr>
                                        <p:cTn id="14" dur="2000" fill="hold"/>
                                        <p:tgtEl>
                                          <p:spTgt spid="5"/>
                                        </p:tgtEl>
                                        <p:attrNameLst>
                                          <p:attrName>ppt_x</p:attrName>
                                          <p:attrName>ppt_y</p:attrName>
                                        </p:attrNameLst>
                                      </p:cBhvr>
                                      <p:rCtr x="9074" y="-278"/>
                                    </p:animMotion>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0" presetClass="path" presetSubtype="0" accel="50000" decel="50000" fill="hold" nodeType="clickEffect">
                                  <p:stCondLst>
                                    <p:cond delay="0"/>
                                  </p:stCondLst>
                                  <p:childTnLst>
                                    <p:animMotion origin="layout" path="M -0.15857 -0.01784 L -0.30951 -0.01228 " pathEditMode="relative" ptsTypes="AA">
                                      <p:cBhvr>
                                        <p:cTn id="22" dur="2000" fill="hold"/>
                                        <p:tgtEl>
                                          <p:spTgt spid="4"/>
                                        </p:tgtEl>
                                        <p:attrNameLst>
                                          <p:attrName>ppt_x</p:attrName>
                                          <p:attrName>ppt_y</p:attrName>
                                        </p:attrNameLst>
                                      </p:cBhvr>
                                    </p:animMotion>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utoUpdateAnimBg="0"/>
      <p:bldP spid="7"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53642" y="0"/>
            <a:ext cx="8914359" cy="6858000"/>
          </a:xfrm>
        </p:spPr>
        <p:txBody>
          <a:bodyPr>
            <a:normAutofit fontScale="25000" lnSpcReduction="20000"/>
          </a:bodyPr>
          <a:lstStyle/>
          <a:p>
            <a:pPr marL="0" indent="0">
              <a:buNone/>
            </a:pPr>
            <a:endParaRPr lang="en-US" sz="3500" b="1" dirty="0"/>
          </a:p>
          <a:p>
            <a:pPr marL="0" indent="0">
              <a:buNone/>
            </a:pPr>
            <a:endParaRPr lang="en-US" sz="3500" b="1" dirty="0"/>
          </a:p>
          <a:p>
            <a:pPr>
              <a:buFont typeface="Lucida Grande"/>
              <a:buChar char="❀"/>
            </a:pPr>
            <a:r>
              <a:rPr lang="en-US" sz="12800" b="1" dirty="0"/>
              <a:t>Non-numerical stimulus controls</a:t>
            </a:r>
            <a:endParaRPr lang="en-US" sz="12800" dirty="0"/>
          </a:p>
          <a:p>
            <a:pPr marL="0" indent="0">
              <a:buNone/>
            </a:pPr>
            <a:r>
              <a:rPr lang="en-US" sz="9600" dirty="0"/>
              <a:t>Two sets of numerical stimuli were created for each numerical value used in the non-symbolic training problems. </a:t>
            </a:r>
          </a:p>
          <a:p>
            <a:pPr marL="0" indent="0">
              <a:buNone/>
            </a:pPr>
            <a:endParaRPr lang="en-US" sz="9600" dirty="0"/>
          </a:p>
          <a:p>
            <a:r>
              <a:rPr lang="en-US" sz="9600" dirty="0"/>
              <a:t>One set of numerical arrays was equated </a:t>
            </a:r>
            <a:r>
              <a:rPr lang="en-US" sz="9600" dirty="0">
                <a:solidFill>
                  <a:srgbClr val="3366FF"/>
                </a:solidFill>
              </a:rPr>
              <a:t>on </a:t>
            </a:r>
            <a:r>
              <a:rPr lang="en-US" sz="9600" b="1" dirty="0">
                <a:solidFill>
                  <a:srgbClr val="3366FF"/>
                </a:solidFill>
              </a:rPr>
              <a:t>intensive parameters </a:t>
            </a:r>
            <a:r>
              <a:rPr lang="en-US" sz="9600" dirty="0">
                <a:solidFill>
                  <a:srgbClr val="3366FF"/>
                </a:solidFill>
              </a:rPr>
              <a:t>(individual item size and average inter-item spacing) </a:t>
            </a:r>
            <a:r>
              <a:rPr lang="en-US" sz="9600" dirty="0"/>
              <a:t>across all numbers used and </a:t>
            </a:r>
            <a:r>
              <a:rPr lang="en-US" sz="9600" u="sng" dirty="0"/>
              <a:t>varied on </a:t>
            </a:r>
            <a:r>
              <a:rPr lang="en-US" sz="9600" u="sng" dirty="0">
                <a:solidFill>
                  <a:srgbClr val="000000"/>
                </a:solidFill>
              </a:rPr>
              <a:t>the </a:t>
            </a:r>
            <a:r>
              <a:rPr lang="en-US" sz="9600" b="1" u="sng" dirty="0">
                <a:solidFill>
                  <a:srgbClr val="FF0000"/>
                </a:solidFill>
              </a:rPr>
              <a:t>extensive parameters </a:t>
            </a:r>
            <a:r>
              <a:rPr lang="en-US" sz="9600" u="sng" dirty="0">
                <a:solidFill>
                  <a:srgbClr val="000000"/>
                </a:solidFill>
              </a:rPr>
              <a:t>(</a:t>
            </a:r>
            <a:r>
              <a:rPr lang="en-US" sz="9600" u="sng" dirty="0">
                <a:solidFill>
                  <a:srgbClr val="FF0000"/>
                </a:solidFill>
              </a:rPr>
              <a:t>total occupied area and total lumi</a:t>
            </a:r>
            <a:r>
              <a:rPr lang="en-US" sz="9600" dirty="0">
                <a:solidFill>
                  <a:srgbClr val="FF0000"/>
                </a:solidFill>
              </a:rPr>
              <a:t>nance</a:t>
            </a:r>
            <a:r>
              <a:rPr lang="en-US" sz="9600" dirty="0">
                <a:solidFill>
                  <a:srgbClr val="000000"/>
                </a:solidFill>
              </a:rPr>
              <a:t>). </a:t>
            </a:r>
          </a:p>
          <a:p>
            <a:endParaRPr lang="en-US" sz="9600" dirty="0">
              <a:solidFill>
                <a:srgbClr val="000000"/>
              </a:solidFill>
            </a:endParaRPr>
          </a:p>
          <a:p>
            <a:r>
              <a:rPr lang="en-US" sz="9600" dirty="0">
                <a:solidFill>
                  <a:srgbClr val="000000"/>
                </a:solidFill>
              </a:rPr>
              <a:t>Second set was equated, on average, by number in</a:t>
            </a:r>
            <a:r>
              <a:rPr lang="en-US" sz="9600" b="1" dirty="0">
                <a:solidFill>
                  <a:schemeClr val="accent1">
                    <a:lumMod val="60000"/>
                    <a:lumOff val="40000"/>
                  </a:schemeClr>
                </a:solidFill>
              </a:rPr>
              <a:t> the extensive parameters, </a:t>
            </a:r>
            <a:r>
              <a:rPr lang="en-US" sz="9600" dirty="0">
                <a:solidFill>
                  <a:srgbClr val="000000"/>
                </a:solidFill>
              </a:rPr>
              <a:t>but </a:t>
            </a:r>
            <a:r>
              <a:rPr lang="en-US" sz="9600" u="sng" dirty="0">
                <a:solidFill>
                  <a:srgbClr val="000000"/>
                </a:solidFill>
              </a:rPr>
              <a:t>varied in the intensive parameters by nu</a:t>
            </a:r>
            <a:r>
              <a:rPr lang="en-US" sz="9600" dirty="0">
                <a:solidFill>
                  <a:srgbClr val="000000"/>
                </a:solidFill>
              </a:rPr>
              <a:t>mber. For each nu</a:t>
            </a:r>
            <a:r>
              <a:rPr lang="en-US" sz="9600" dirty="0"/>
              <a:t>merical value in each set, 5 different numerical arrays were produced that varied in position and spacing of individual dots on the screen.</a:t>
            </a:r>
          </a:p>
          <a:p>
            <a:endParaRPr lang="en-US" sz="6000" dirty="0"/>
          </a:p>
          <a:p>
            <a:pPr marL="0" indent="0">
              <a:buNone/>
            </a:pPr>
            <a:r>
              <a:rPr lang="en-US" sz="6000" dirty="0"/>
              <a:t>Such controls have been employed in other studies of numerical cognition (Hyde &amp; Spelke, 2009, 2011; Hyde &amp; Wood, 2011; Izard et al., 2008; </a:t>
            </a:r>
            <a:r>
              <a:rPr lang="it-IT" sz="6000" dirty="0"/>
              <a:t>Piazza et al., 2004, 2007).</a:t>
            </a:r>
            <a:endParaRPr lang="en-US" sz="4800" dirty="0"/>
          </a:p>
          <a:p>
            <a:pPr marL="0" indent="0" algn="just">
              <a:buNone/>
            </a:pPr>
            <a:r>
              <a:rPr lang="en-US" sz="4000" dirty="0">
                <a:solidFill>
                  <a:schemeClr val="bg1">
                    <a:lumMod val="50000"/>
                  </a:schemeClr>
                </a:solidFill>
              </a:rPr>
              <a:t>Hyde, D.C. &amp; Spelke, E.S. (2009). All numbers are not equal: An electrophysiological investigation of small and large number representations. Journal of Cognitive Neuroscience, 21(6), 1039-1053.</a:t>
            </a:r>
          </a:p>
          <a:p>
            <a:pPr marL="0" indent="0" algn="just">
              <a:buNone/>
            </a:pPr>
            <a:r>
              <a:rPr lang="en-US" sz="4000" dirty="0">
                <a:solidFill>
                  <a:schemeClr val="bg1">
                    <a:lumMod val="50000"/>
                  </a:schemeClr>
                </a:solidFill>
              </a:rPr>
              <a:t>Hyde, D.C. &amp; Spelke, E.S. (2011). Neural signatures of number processing in human infants: Evidence for two core systems underlying non-verbal numerical cognition. Developmental Science, 14(2), 360-371.</a:t>
            </a:r>
          </a:p>
          <a:p>
            <a:pPr marL="0" indent="0" algn="just">
              <a:buNone/>
            </a:pPr>
            <a:r>
              <a:rPr lang="en-US" sz="4000" dirty="0">
                <a:solidFill>
                  <a:schemeClr val="bg1">
                    <a:lumMod val="50000"/>
                  </a:schemeClr>
                </a:solidFill>
              </a:rPr>
              <a:t>Hyde, D.C. &amp; Wood, J.N. (2011). Spatial attention determines the nature of non-verbal numerical cognition. Journal of Cognitive Neuroscience, 23(9), 2336-2351.</a:t>
            </a:r>
            <a:endParaRPr lang="en-US" sz="4000" dirty="0">
              <a:solidFill>
                <a:srgbClr val="7F7F7F"/>
              </a:solidFill>
            </a:endParaRPr>
          </a:p>
          <a:p>
            <a:pPr marL="0" indent="0" algn="just">
              <a:buNone/>
            </a:pPr>
            <a:r>
              <a:rPr lang="en-US" sz="4000" dirty="0">
                <a:solidFill>
                  <a:srgbClr val="7F7F7F"/>
                </a:solidFill>
              </a:rPr>
              <a:t>Izard, V., Dehaene-</a:t>
            </a:r>
            <a:r>
              <a:rPr lang="en-US" sz="4000" dirty="0" err="1">
                <a:solidFill>
                  <a:srgbClr val="7F7F7F"/>
                </a:solidFill>
              </a:rPr>
              <a:t>Lambertz</a:t>
            </a:r>
            <a:r>
              <a:rPr lang="en-US" sz="4000" dirty="0">
                <a:solidFill>
                  <a:srgbClr val="7F7F7F"/>
                </a:solidFill>
              </a:rPr>
              <a:t>, G., &amp; Dehaene, S. (2008). Distinct cerebral pathways for object identity and number in 3-month-old infants. PLOS Biology, 6(2), 275-285.</a:t>
            </a:r>
          </a:p>
          <a:p>
            <a:pPr marL="0" indent="0" algn="just">
              <a:buNone/>
            </a:pPr>
            <a:r>
              <a:rPr lang="en-US" sz="4000" dirty="0">
                <a:solidFill>
                  <a:srgbClr val="7F7F7F"/>
                </a:solidFill>
              </a:rPr>
              <a:t>Piazza, M., Izard, V., </a:t>
            </a:r>
            <a:r>
              <a:rPr lang="en-US" sz="4000" dirty="0" err="1">
                <a:solidFill>
                  <a:srgbClr val="7F7F7F"/>
                </a:solidFill>
              </a:rPr>
              <a:t>Pinel</a:t>
            </a:r>
            <a:r>
              <a:rPr lang="en-US" sz="4000" dirty="0">
                <a:solidFill>
                  <a:srgbClr val="7F7F7F"/>
                </a:solidFill>
              </a:rPr>
              <a:t>, P., Le </a:t>
            </a:r>
            <a:r>
              <a:rPr lang="en-US" sz="4000" dirty="0" err="1">
                <a:solidFill>
                  <a:srgbClr val="7F7F7F"/>
                </a:solidFill>
              </a:rPr>
              <a:t>Bihan</a:t>
            </a:r>
            <a:r>
              <a:rPr lang="en-US" sz="4000" dirty="0">
                <a:solidFill>
                  <a:srgbClr val="7F7F7F"/>
                </a:solidFill>
              </a:rPr>
              <a:t>, D., &amp; Dehaene, S. (</a:t>
            </a:r>
            <a:r>
              <a:rPr lang="en-US" sz="4000" dirty="0">
                <a:solidFill>
                  <a:schemeClr val="bg1">
                    <a:lumMod val="50000"/>
                  </a:schemeClr>
                </a:solidFill>
              </a:rPr>
              <a:t>2004). Tuning curves for approximate </a:t>
            </a:r>
            <a:r>
              <a:rPr lang="en-US" sz="4000" dirty="0" err="1">
                <a:solidFill>
                  <a:schemeClr val="bg1">
                    <a:lumMod val="50000"/>
                  </a:schemeClr>
                </a:solidFill>
              </a:rPr>
              <a:t>numerosity</a:t>
            </a:r>
            <a:r>
              <a:rPr lang="en-US" sz="4000" dirty="0">
                <a:solidFill>
                  <a:schemeClr val="bg1">
                    <a:lumMod val="50000"/>
                  </a:schemeClr>
                </a:solidFill>
              </a:rPr>
              <a:t> in the human </a:t>
            </a:r>
            <a:r>
              <a:rPr lang="en-US" sz="4000" dirty="0" err="1">
                <a:solidFill>
                  <a:schemeClr val="bg1">
                    <a:lumMod val="50000"/>
                  </a:schemeClr>
                </a:solidFill>
              </a:rPr>
              <a:t>intraparietal</a:t>
            </a:r>
            <a:r>
              <a:rPr lang="en-US" sz="4000" dirty="0">
                <a:solidFill>
                  <a:schemeClr val="bg1">
                    <a:lumMod val="50000"/>
                  </a:schemeClr>
                </a:solidFill>
              </a:rPr>
              <a:t> sulcus. Neuron, 44(3), 547-555.</a:t>
            </a:r>
          </a:p>
          <a:p>
            <a:pPr marL="0" indent="0" algn="just">
              <a:buNone/>
            </a:pPr>
            <a:r>
              <a:rPr lang="en-US" sz="4000" dirty="0">
                <a:solidFill>
                  <a:schemeClr val="bg1">
                    <a:lumMod val="50000"/>
                  </a:schemeClr>
                </a:solidFill>
              </a:rPr>
              <a:t>Piazza, M., </a:t>
            </a:r>
            <a:r>
              <a:rPr lang="en-US" sz="4000" dirty="0" err="1">
                <a:solidFill>
                  <a:schemeClr val="bg1">
                    <a:lumMod val="50000"/>
                  </a:schemeClr>
                </a:solidFill>
              </a:rPr>
              <a:t>Pinel</a:t>
            </a:r>
            <a:r>
              <a:rPr lang="en-US" sz="4000" dirty="0">
                <a:solidFill>
                  <a:schemeClr val="bg1">
                    <a:lumMod val="50000"/>
                  </a:schemeClr>
                </a:solidFill>
              </a:rPr>
              <a:t>, P., Le </a:t>
            </a:r>
            <a:r>
              <a:rPr lang="en-US" sz="4000" dirty="0" err="1">
                <a:solidFill>
                  <a:schemeClr val="bg1">
                    <a:lumMod val="50000"/>
                  </a:schemeClr>
                </a:solidFill>
              </a:rPr>
              <a:t>Bihan</a:t>
            </a:r>
            <a:r>
              <a:rPr lang="en-US" sz="4000" dirty="0">
                <a:solidFill>
                  <a:schemeClr val="bg1">
                    <a:lumMod val="50000"/>
                  </a:schemeClr>
                </a:solidFill>
              </a:rPr>
              <a:t>, D., &amp; Dehaene, S. (2007). A magnitude code common to </a:t>
            </a:r>
            <a:r>
              <a:rPr lang="en-US" sz="4000" dirty="0" err="1">
                <a:solidFill>
                  <a:schemeClr val="bg1">
                    <a:lumMod val="50000"/>
                  </a:schemeClr>
                </a:solidFill>
              </a:rPr>
              <a:t>numerosities</a:t>
            </a:r>
            <a:r>
              <a:rPr lang="en-US" sz="4000" dirty="0">
                <a:solidFill>
                  <a:schemeClr val="bg1">
                    <a:lumMod val="50000"/>
                  </a:schemeClr>
                </a:solidFill>
              </a:rPr>
              <a:t> and number symbols in human </a:t>
            </a:r>
            <a:r>
              <a:rPr lang="en-US" sz="4000" dirty="0" err="1">
                <a:solidFill>
                  <a:schemeClr val="bg1">
                    <a:lumMod val="50000"/>
                  </a:schemeClr>
                </a:solidFill>
              </a:rPr>
              <a:t>intraparietal</a:t>
            </a:r>
            <a:r>
              <a:rPr lang="en-US" sz="4000" dirty="0">
                <a:solidFill>
                  <a:schemeClr val="bg1">
                    <a:lumMod val="50000"/>
                  </a:schemeClr>
                </a:solidFill>
              </a:rPr>
              <a:t> cortex. Neuron, 53(2), 293-305.</a:t>
            </a:r>
            <a:endParaRPr lang="en-US" sz="4800" dirty="0"/>
          </a:p>
          <a:p>
            <a:pPr marL="0" indent="0">
              <a:buNone/>
            </a:pPr>
            <a:endParaRPr lang="en-US" dirty="0"/>
          </a:p>
          <a:p>
            <a:pPr marL="0" indent="0">
              <a:buNone/>
            </a:pPr>
            <a:endParaRPr lang="en-US" dirty="0"/>
          </a:p>
          <a:p>
            <a:pPr marL="0" indent="0">
              <a:buNone/>
            </a:pPr>
            <a:endParaRPr lang="en-US" dirty="0"/>
          </a:p>
        </p:txBody>
      </p:sp>
    </p:spTree>
    <p:extLst>
      <p:ext uri="{BB962C8B-B14F-4D97-AF65-F5344CB8AC3E}">
        <p14:creationId xmlns:p14="http://schemas.microsoft.com/office/powerpoint/2010/main" val="874884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9" end="9"/>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10" end="1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1" end="1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12" end="1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13" end="1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14" end="1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F72AD48C-4DA4-7C49-9F5B-D7CC5401A4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730302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5767F03F-9AE3-B24E-90E3-18E81568F8A8}"/>
              </a:ext>
            </a:extLst>
          </p:cNvPr>
          <p:cNvPicPr>
            <a:picLocks noChangeAspect="1"/>
          </p:cNvPicPr>
          <p:nvPr/>
        </p:nvPicPr>
        <p:blipFill rotWithShape="1">
          <a:blip r:embed="rId3"/>
          <a:srcRect l="3873" t="9266" r="4122" b="8248"/>
          <a:stretch/>
        </p:blipFill>
        <p:spPr>
          <a:xfrm>
            <a:off x="0" y="0"/>
            <a:ext cx="12557872" cy="7453047"/>
          </a:xfrm>
          <a:prstGeom prst="rect">
            <a:avLst/>
          </a:prstGeom>
        </p:spPr>
      </p:pic>
      <p:sp>
        <p:nvSpPr>
          <p:cNvPr id="8" name="Bent Up Arrow 7">
            <a:extLst>
              <a:ext uri="{FF2B5EF4-FFF2-40B4-BE49-F238E27FC236}">
                <a16:creationId xmlns:a16="http://schemas.microsoft.com/office/drawing/2014/main" id="{D42968E2-FA6A-F54B-9CFE-AB8459896721}"/>
              </a:ext>
            </a:extLst>
          </p:cNvPr>
          <p:cNvSpPr/>
          <p:nvPr/>
        </p:nvSpPr>
        <p:spPr>
          <a:xfrm>
            <a:off x="8105614" y="3409627"/>
            <a:ext cx="232474" cy="418454"/>
          </a:xfrm>
          <a:prstGeom prst="bentUp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PK">
              <a:ln w="0"/>
              <a:solidFill>
                <a:sysClr val="windowText" lastClr="000000"/>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813100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892301" y="342900"/>
            <a:ext cx="8509000" cy="5981335"/>
          </a:xfrm>
        </p:spPr>
        <p:txBody>
          <a:bodyPr>
            <a:normAutofit/>
          </a:bodyPr>
          <a:lstStyle/>
          <a:p>
            <a:pPr marL="0" indent="0">
              <a:buNone/>
            </a:pPr>
            <a:endParaRPr lang="en-US" sz="2000" dirty="0">
              <a:solidFill>
                <a:srgbClr val="7F7F7F"/>
              </a:solidFill>
            </a:endParaRPr>
          </a:p>
          <a:p>
            <a:pPr marL="0" indent="0">
              <a:buNone/>
            </a:pPr>
            <a:r>
              <a:rPr lang="en-US" b="1" dirty="0"/>
              <a:t>2. Brightness comparison</a:t>
            </a:r>
          </a:p>
          <a:p>
            <a:pPr marL="0" indent="0">
              <a:buNone/>
            </a:pPr>
            <a:r>
              <a:rPr lang="en-US" sz="2400" dirty="0"/>
              <a:t>Comparing the brightness magnitude of two objects. Cognitive and neural overlap between representations of numerical magnitudes and brightness magnitudes has been highly debated </a:t>
            </a:r>
            <a:r>
              <a:rPr lang="en-US" sz="2400" dirty="0">
                <a:solidFill>
                  <a:srgbClr val="7F7F7F"/>
                </a:solidFill>
              </a:rPr>
              <a:t>(see Walsh, 2003; Lourenco &amp; Longo, 2011)</a:t>
            </a:r>
            <a:r>
              <a:rPr lang="en-US" sz="2400" dirty="0"/>
              <a:t>. </a:t>
            </a:r>
          </a:p>
          <a:p>
            <a:pPr marL="0" indent="0">
              <a:buNone/>
            </a:pPr>
            <a:r>
              <a:rPr lang="en-US" sz="2400" dirty="0"/>
              <a:t>Some evidence suggests </a:t>
            </a:r>
            <a:r>
              <a:rPr lang="en-US" sz="2400" u="sng" dirty="0">
                <a:solidFill>
                  <a:srgbClr val="FF0033"/>
                </a:solidFill>
              </a:rPr>
              <a:t>brightness to be included with space and number in the generalized magnitu</a:t>
            </a:r>
            <a:r>
              <a:rPr lang="en-US" sz="2400" dirty="0">
                <a:solidFill>
                  <a:srgbClr val="FF0033"/>
                </a:solidFill>
              </a:rPr>
              <a:t>de system</a:t>
            </a:r>
            <a:r>
              <a:rPr lang="en-US" sz="2400" dirty="0"/>
              <a:t> </a:t>
            </a:r>
            <a:r>
              <a:rPr lang="en-US" sz="2400" dirty="0">
                <a:solidFill>
                  <a:srgbClr val="7F7F7F"/>
                </a:solidFill>
              </a:rPr>
              <a:t>(e.g. Cohen </a:t>
            </a:r>
            <a:r>
              <a:rPr lang="en-US" sz="2400" dirty="0" err="1">
                <a:solidFill>
                  <a:srgbClr val="7F7F7F"/>
                </a:solidFill>
              </a:rPr>
              <a:t>Kadosh</a:t>
            </a:r>
            <a:r>
              <a:rPr lang="en-US" sz="2400" dirty="0">
                <a:solidFill>
                  <a:srgbClr val="7F7F7F"/>
                </a:solidFill>
              </a:rPr>
              <a:t> &amp; </a:t>
            </a:r>
            <a:r>
              <a:rPr lang="en-US" sz="2400" dirty="0" err="1">
                <a:solidFill>
                  <a:srgbClr val="7F7F7F"/>
                </a:solidFill>
              </a:rPr>
              <a:t>Henik</a:t>
            </a:r>
            <a:r>
              <a:rPr lang="en-US" sz="2400" dirty="0">
                <a:solidFill>
                  <a:srgbClr val="7F7F7F"/>
                </a:solidFill>
              </a:rPr>
              <a:t>, 2006)</a:t>
            </a:r>
            <a:r>
              <a:rPr lang="en-US" sz="2400" dirty="0"/>
              <a:t>, whereas other evidence suggests it may be distinct </a:t>
            </a:r>
            <a:r>
              <a:rPr lang="en-US" sz="2400" dirty="0">
                <a:solidFill>
                  <a:srgbClr val="7F7F7F"/>
                </a:solidFill>
              </a:rPr>
              <a:t>(e.g. </a:t>
            </a:r>
            <a:r>
              <a:rPr lang="en-US" sz="2400" dirty="0" err="1">
                <a:solidFill>
                  <a:srgbClr val="7F7F7F"/>
                </a:solidFill>
              </a:rPr>
              <a:t>Pinel</a:t>
            </a:r>
            <a:r>
              <a:rPr lang="en-US" sz="2400" dirty="0">
                <a:solidFill>
                  <a:srgbClr val="7F7F7F"/>
                </a:solidFill>
              </a:rPr>
              <a:t>, Piazza, Le </a:t>
            </a:r>
            <a:r>
              <a:rPr lang="en-US" sz="2400" dirty="0" err="1">
                <a:solidFill>
                  <a:srgbClr val="7F7F7F"/>
                </a:solidFill>
              </a:rPr>
              <a:t>Bihan</a:t>
            </a:r>
            <a:r>
              <a:rPr lang="en-US" sz="2400" dirty="0">
                <a:solidFill>
                  <a:srgbClr val="7F7F7F"/>
                </a:solidFill>
              </a:rPr>
              <a:t>, &amp; Dehaene, 2004).</a:t>
            </a:r>
          </a:p>
        </p:txBody>
      </p:sp>
    </p:spTree>
    <p:extLst>
      <p:ext uri="{BB962C8B-B14F-4D97-AF65-F5344CB8AC3E}">
        <p14:creationId xmlns:p14="http://schemas.microsoft.com/office/powerpoint/2010/main" val="345876814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rightness copy.png"/>
          <p:cNvPicPr>
            <a:picLocks noChangeAspect="1"/>
          </p:cNvPicPr>
          <p:nvPr/>
        </p:nvPicPr>
        <p:blipFill rotWithShape="1">
          <a:blip r:embed="rId2" cstate="email">
            <a:extLst>
              <a:ext uri="{28A0092B-C50C-407E-A947-70E740481C1C}">
                <a14:useLocalDpi xmlns:a14="http://schemas.microsoft.com/office/drawing/2010/main" val="0"/>
              </a:ext>
            </a:extLst>
          </a:blip>
          <a:srcRect l="-3051" t="-9764" r="-348" b="534"/>
          <a:stretch/>
        </p:blipFill>
        <p:spPr>
          <a:xfrm>
            <a:off x="2030830" y="-261435"/>
            <a:ext cx="6982052" cy="7375770"/>
          </a:xfrm>
          <a:prstGeom prst="rect">
            <a:avLst/>
          </a:prstGeom>
        </p:spPr>
      </p:pic>
      <p:sp>
        <p:nvSpPr>
          <p:cNvPr id="5" name="Rounded Rectangle 4"/>
          <p:cNvSpPr/>
          <p:nvPr/>
        </p:nvSpPr>
        <p:spPr>
          <a:xfrm rot="11757046">
            <a:off x="2327048" y="146435"/>
            <a:ext cx="616292" cy="672262"/>
          </a:xfrm>
          <a:prstGeom prst="roundRect">
            <a:avLst/>
          </a:prstGeom>
          <a:solidFill>
            <a:srgbClr val="FFFFFF"/>
          </a:solidFill>
          <a:ln>
            <a:noFill/>
          </a:ln>
        </p:spPr>
        <p:style>
          <a:lnRef idx="3">
            <a:schemeClr val="lt1"/>
          </a:lnRef>
          <a:fillRef idx="1">
            <a:schemeClr val="accent5"/>
          </a:fillRef>
          <a:effectRef idx="1">
            <a:schemeClr val="accent5"/>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269316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N08.bmp"/>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618528" y="505860"/>
            <a:ext cx="1371951" cy="1371951"/>
          </a:xfrm>
          <a:prstGeom prst="rect">
            <a:avLst/>
          </a:prstGeom>
        </p:spPr>
      </p:pic>
      <p:pic>
        <p:nvPicPr>
          <p:cNvPr id="7" name="Picture 6" descr="N07.bmp"/>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165155" y="976111"/>
            <a:ext cx="1371951" cy="1371951"/>
          </a:xfrm>
          <a:prstGeom prst="rect">
            <a:avLst/>
          </a:prstGeom>
        </p:spPr>
      </p:pic>
      <p:pic>
        <p:nvPicPr>
          <p:cNvPr id="8" name="Picture 7" descr="N06.bmp"/>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571204" y="1343708"/>
            <a:ext cx="1371951" cy="1371951"/>
          </a:xfrm>
          <a:prstGeom prst="rect">
            <a:avLst/>
          </a:prstGeom>
        </p:spPr>
      </p:pic>
      <p:pic>
        <p:nvPicPr>
          <p:cNvPr id="9" name="Picture 8" descr="N05.bmp"/>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066504" y="1877811"/>
            <a:ext cx="1371951" cy="1371951"/>
          </a:xfrm>
          <a:prstGeom prst="rect">
            <a:avLst/>
          </a:prstGeom>
        </p:spPr>
      </p:pic>
      <p:pic>
        <p:nvPicPr>
          <p:cNvPr id="10" name="Picture 9" descr="N04.bmp"/>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3524406" y="2220184"/>
            <a:ext cx="1371951" cy="1371951"/>
          </a:xfrm>
          <a:prstGeom prst="rect">
            <a:avLst/>
          </a:prstGeom>
        </p:spPr>
      </p:pic>
      <p:pic>
        <p:nvPicPr>
          <p:cNvPr id="11" name="Picture 10" descr="N03.bmp"/>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3968380" y="2652159"/>
            <a:ext cx="1371951" cy="1371951"/>
          </a:xfrm>
          <a:prstGeom prst="rect">
            <a:avLst/>
          </a:prstGeom>
        </p:spPr>
      </p:pic>
      <p:pic>
        <p:nvPicPr>
          <p:cNvPr id="12" name="Picture 11" descr="N01.bmp"/>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4438455" y="3071611"/>
            <a:ext cx="1371951" cy="1371951"/>
          </a:xfrm>
          <a:prstGeom prst="rect">
            <a:avLst/>
          </a:prstGeom>
        </p:spPr>
      </p:pic>
      <p:pic>
        <p:nvPicPr>
          <p:cNvPr id="13" name="Picture 12" descr="N00.bmp"/>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4896357" y="3452435"/>
            <a:ext cx="1371951" cy="1371951"/>
          </a:xfrm>
          <a:prstGeom prst="rect">
            <a:avLst/>
          </a:prstGeom>
        </p:spPr>
      </p:pic>
      <p:pic>
        <p:nvPicPr>
          <p:cNvPr id="15" name="Picture 14"/>
          <p:cNvPicPr>
            <a:picLocks noChangeAspect="1"/>
          </p:cNvPicPr>
          <p:nvPr/>
        </p:nvPicPr>
        <p:blipFill>
          <a:blip r:embed="rId10"/>
          <a:stretch>
            <a:fillRect/>
          </a:stretch>
        </p:blipFill>
        <p:spPr>
          <a:xfrm>
            <a:off x="5994622" y="1940805"/>
            <a:ext cx="4666126" cy="1473507"/>
          </a:xfrm>
          <a:prstGeom prst="rect">
            <a:avLst/>
          </a:prstGeom>
          <a:ln>
            <a:solidFill>
              <a:srgbClr val="0000FF"/>
            </a:solidFill>
          </a:ln>
        </p:spPr>
      </p:pic>
      <p:pic>
        <p:nvPicPr>
          <p:cNvPr id="21" name="Picture 20"/>
          <p:cNvPicPr>
            <a:picLocks noChangeAspect="1"/>
          </p:cNvPicPr>
          <p:nvPr/>
        </p:nvPicPr>
        <p:blipFill>
          <a:blip r:embed="rId11"/>
          <a:stretch>
            <a:fillRect/>
          </a:stretch>
        </p:blipFill>
        <p:spPr>
          <a:xfrm>
            <a:off x="1618528" y="4965771"/>
            <a:ext cx="5732989" cy="1588516"/>
          </a:xfrm>
          <a:prstGeom prst="rect">
            <a:avLst/>
          </a:prstGeom>
          <a:ln>
            <a:solidFill>
              <a:schemeClr val="accent1"/>
            </a:solidFill>
          </a:ln>
        </p:spPr>
      </p:pic>
      <p:cxnSp>
        <p:nvCxnSpPr>
          <p:cNvPr id="37" name="Curved Connector 36"/>
          <p:cNvCxnSpPr/>
          <p:nvPr/>
        </p:nvCxnSpPr>
        <p:spPr>
          <a:xfrm>
            <a:off x="1745351" y="1877809"/>
            <a:ext cx="1321153" cy="1193800"/>
          </a:xfrm>
          <a:prstGeom prst="curvedConnector3">
            <a:avLst>
              <a:gd name="adj1" fmla="val -948"/>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41" name="Cloud Callout 40"/>
          <p:cNvSpPr/>
          <p:nvPr/>
        </p:nvSpPr>
        <p:spPr>
          <a:xfrm>
            <a:off x="4784691" y="1178609"/>
            <a:ext cx="1587500" cy="926049"/>
          </a:xfrm>
          <a:prstGeom prst="cloudCallout">
            <a:avLst/>
          </a:prstGeom>
          <a:solidFill>
            <a:srgbClr val="0000FF"/>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Difficult</a:t>
            </a:r>
          </a:p>
        </p:txBody>
      </p:sp>
      <p:cxnSp>
        <p:nvCxnSpPr>
          <p:cNvPr id="66" name="Curved Connector 65"/>
          <p:cNvCxnSpPr/>
          <p:nvPr/>
        </p:nvCxnSpPr>
        <p:spPr>
          <a:xfrm>
            <a:off x="4871837" y="2269755"/>
            <a:ext cx="914049" cy="901700"/>
          </a:xfrm>
          <a:prstGeom prst="curvedConnector3">
            <a:avLst>
              <a:gd name="adj1" fmla="val 101409"/>
            </a:avLst>
          </a:prstGeom>
          <a:ln>
            <a:solidFill>
              <a:srgbClr val="0000FF"/>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72" name="Cloud 71"/>
          <p:cNvSpPr/>
          <p:nvPr/>
        </p:nvSpPr>
        <p:spPr>
          <a:xfrm>
            <a:off x="1542681" y="3002549"/>
            <a:ext cx="1079323" cy="669768"/>
          </a:xfrm>
          <a:prstGeom prst="cloud">
            <a:avLst/>
          </a:prstGeom>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Easy</a:t>
            </a:r>
          </a:p>
        </p:txBody>
      </p:sp>
      <p:sp>
        <p:nvSpPr>
          <p:cNvPr id="73" name="TextBox 72"/>
          <p:cNvSpPr txBox="1"/>
          <p:nvPr/>
        </p:nvSpPr>
        <p:spPr>
          <a:xfrm>
            <a:off x="2482476" y="505857"/>
            <a:ext cx="508000" cy="369332"/>
          </a:xfrm>
          <a:prstGeom prst="rect">
            <a:avLst/>
          </a:prstGeom>
          <a:noFill/>
        </p:spPr>
        <p:txBody>
          <a:bodyPr wrap="square" rtlCol="0">
            <a:spAutoFit/>
          </a:bodyPr>
          <a:lstStyle/>
          <a:p>
            <a:r>
              <a:rPr lang="en-US" dirty="0">
                <a:solidFill>
                  <a:srgbClr val="4EFDFF"/>
                </a:solidFill>
              </a:rPr>
              <a:t>30</a:t>
            </a:r>
          </a:p>
        </p:txBody>
      </p:sp>
      <p:sp>
        <p:nvSpPr>
          <p:cNvPr id="74" name="TextBox 73"/>
          <p:cNvSpPr txBox="1"/>
          <p:nvPr/>
        </p:nvSpPr>
        <p:spPr>
          <a:xfrm>
            <a:off x="5785705" y="3424151"/>
            <a:ext cx="660400" cy="369332"/>
          </a:xfrm>
          <a:prstGeom prst="rect">
            <a:avLst/>
          </a:prstGeom>
          <a:noFill/>
        </p:spPr>
        <p:txBody>
          <a:bodyPr wrap="square" rtlCol="0">
            <a:spAutoFit/>
          </a:bodyPr>
          <a:lstStyle/>
          <a:p>
            <a:r>
              <a:rPr lang="en-US" dirty="0">
                <a:solidFill>
                  <a:srgbClr val="30A1A3"/>
                </a:solidFill>
              </a:rPr>
              <a:t>100</a:t>
            </a:r>
          </a:p>
        </p:txBody>
      </p:sp>
      <p:sp>
        <p:nvSpPr>
          <p:cNvPr id="75" name="TextBox 74"/>
          <p:cNvSpPr txBox="1"/>
          <p:nvPr/>
        </p:nvSpPr>
        <p:spPr>
          <a:xfrm>
            <a:off x="3008977" y="974375"/>
            <a:ext cx="508000" cy="369332"/>
          </a:xfrm>
          <a:prstGeom prst="rect">
            <a:avLst/>
          </a:prstGeom>
          <a:noFill/>
        </p:spPr>
        <p:txBody>
          <a:bodyPr wrap="square" rtlCol="0">
            <a:spAutoFit/>
          </a:bodyPr>
          <a:lstStyle/>
          <a:p>
            <a:r>
              <a:rPr lang="en-US" dirty="0">
                <a:solidFill>
                  <a:srgbClr val="4EFDFF"/>
                </a:solidFill>
              </a:rPr>
              <a:t>40</a:t>
            </a:r>
          </a:p>
        </p:txBody>
      </p:sp>
      <p:sp>
        <p:nvSpPr>
          <p:cNvPr id="76" name="TextBox 75"/>
          <p:cNvSpPr txBox="1"/>
          <p:nvPr/>
        </p:nvSpPr>
        <p:spPr>
          <a:xfrm>
            <a:off x="3428428" y="1328864"/>
            <a:ext cx="508000" cy="369332"/>
          </a:xfrm>
          <a:prstGeom prst="rect">
            <a:avLst/>
          </a:prstGeom>
          <a:noFill/>
        </p:spPr>
        <p:txBody>
          <a:bodyPr wrap="square" rtlCol="0">
            <a:spAutoFit/>
          </a:bodyPr>
          <a:lstStyle/>
          <a:p>
            <a:r>
              <a:rPr lang="en-US" dirty="0">
                <a:solidFill>
                  <a:srgbClr val="4EFDFF"/>
                </a:solidFill>
              </a:rPr>
              <a:t>50</a:t>
            </a:r>
          </a:p>
        </p:txBody>
      </p:sp>
      <p:sp>
        <p:nvSpPr>
          <p:cNvPr id="77" name="TextBox 76"/>
          <p:cNvSpPr txBox="1"/>
          <p:nvPr/>
        </p:nvSpPr>
        <p:spPr>
          <a:xfrm>
            <a:off x="3916829" y="1875140"/>
            <a:ext cx="508000" cy="369332"/>
          </a:xfrm>
          <a:prstGeom prst="rect">
            <a:avLst/>
          </a:prstGeom>
          <a:noFill/>
        </p:spPr>
        <p:txBody>
          <a:bodyPr wrap="square" rtlCol="0">
            <a:spAutoFit/>
          </a:bodyPr>
          <a:lstStyle/>
          <a:p>
            <a:r>
              <a:rPr lang="en-US" dirty="0">
                <a:solidFill>
                  <a:srgbClr val="4EFDFF"/>
                </a:solidFill>
              </a:rPr>
              <a:t>60</a:t>
            </a:r>
          </a:p>
        </p:txBody>
      </p:sp>
      <p:sp>
        <p:nvSpPr>
          <p:cNvPr id="78" name="TextBox 77"/>
          <p:cNvSpPr txBox="1"/>
          <p:nvPr/>
        </p:nvSpPr>
        <p:spPr>
          <a:xfrm>
            <a:off x="5125483" y="3044979"/>
            <a:ext cx="660400" cy="369332"/>
          </a:xfrm>
          <a:prstGeom prst="rect">
            <a:avLst/>
          </a:prstGeom>
          <a:noFill/>
        </p:spPr>
        <p:txBody>
          <a:bodyPr wrap="square" rtlCol="0">
            <a:spAutoFit/>
          </a:bodyPr>
          <a:lstStyle/>
          <a:p>
            <a:r>
              <a:rPr lang="en-US" dirty="0">
                <a:solidFill>
                  <a:srgbClr val="30A1A3"/>
                </a:solidFill>
              </a:rPr>
              <a:t>    90</a:t>
            </a:r>
          </a:p>
        </p:txBody>
      </p:sp>
      <p:sp>
        <p:nvSpPr>
          <p:cNvPr id="79" name="TextBox 78"/>
          <p:cNvSpPr txBox="1"/>
          <p:nvPr/>
        </p:nvSpPr>
        <p:spPr>
          <a:xfrm>
            <a:off x="4617483" y="2698732"/>
            <a:ext cx="660400" cy="369332"/>
          </a:xfrm>
          <a:prstGeom prst="rect">
            <a:avLst/>
          </a:prstGeom>
          <a:noFill/>
        </p:spPr>
        <p:txBody>
          <a:bodyPr wrap="square" rtlCol="0">
            <a:spAutoFit/>
          </a:bodyPr>
          <a:lstStyle/>
          <a:p>
            <a:r>
              <a:rPr lang="en-US" dirty="0">
                <a:solidFill>
                  <a:srgbClr val="30A1A3"/>
                </a:solidFill>
              </a:rPr>
              <a:t>    80</a:t>
            </a:r>
          </a:p>
        </p:txBody>
      </p:sp>
      <p:sp>
        <p:nvSpPr>
          <p:cNvPr id="80" name="TextBox 79"/>
          <p:cNvSpPr txBox="1"/>
          <p:nvPr/>
        </p:nvSpPr>
        <p:spPr>
          <a:xfrm>
            <a:off x="4235954" y="2241451"/>
            <a:ext cx="660400" cy="369332"/>
          </a:xfrm>
          <a:prstGeom prst="rect">
            <a:avLst/>
          </a:prstGeom>
          <a:noFill/>
        </p:spPr>
        <p:txBody>
          <a:bodyPr wrap="square" rtlCol="0">
            <a:spAutoFit/>
          </a:bodyPr>
          <a:lstStyle/>
          <a:p>
            <a:r>
              <a:rPr lang="en-US" dirty="0">
                <a:solidFill>
                  <a:srgbClr val="30A1A3"/>
                </a:solidFill>
              </a:rPr>
              <a:t>    70</a:t>
            </a:r>
          </a:p>
        </p:txBody>
      </p:sp>
    </p:spTree>
    <p:extLst>
      <p:ext uri="{BB962C8B-B14F-4D97-AF65-F5344CB8AC3E}">
        <p14:creationId xmlns:p14="http://schemas.microsoft.com/office/powerpoint/2010/main" val="2226604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fade">
                                      <p:cBhvr>
                                        <p:cTn id="7" dur="500"/>
                                        <p:tgtEl>
                                          <p:spTgt spid="6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1"/>
                                        </p:tgtEl>
                                        <p:attrNameLst>
                                          <p:attrName>style.visibility</p:attrName>
                                        </p:attrNameLst>
                                      </p:cBhvr>
                                      <p:to>
                                        <p:strVal val="visible"/>
                                      </p:to>
                                    </p:set>
                                    <p:animEffect transition="in" filter="fade">
                                      <p:cBhvr>
                                        <p:cTn id="11" dur="500"/>
                                        <p:tgtEl>
                                          <p:spTgt spid="41"/>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7962900" y="2959100"/>
            <a:ext cx="184666" cy="369332"/>
          </a:xfrm>
          <a:prstGeom prst="rect">
            <a:avLst/>
          </a:prstGeom>
          <a:noFill/>
        </p:spPr>
        <p:txBody>
          <a:bodyPr wrap="none" rtlCol="0">
            <a:spAutoFit/>
          </a:bodyPr>
          <a:lstStyle/>
          <a:p>
            <a:endParaRPr lang="en-US" dirty="0"/>
          </a:p>
        </p:txBody>
      </p:sp>
      <p:pic>
        <p:nvPicPr>
          <p:cNvPr id="18" name="Picture 17" descr="I50.bmp"/>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755296" y="5399491"/>
            <a:ext cx="1371951" cy="1371951"/>
          </a:xfrm>
          <a:prstGeom prst="rect">
            <a:avLst/>
          </a:prstGeom>
        </p:spPr>
      </p:pic>
      <p:pic>
        <p:nvPicPr>
          <p:cNvPr id="19" name="Picture 18" descr="I90.bmp"/>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379581" y="5412191"/>
            <a:ext cx="1371951" cy="1371951"/>
          </a:xfrm>
          <a:prstGeom prst="rect">
            <a:avLst/>
          </a:prstGeom>
        </p:spPr>
      </p:pic>
      <p:pic>
        <p:nvPicPr>
          <p:cNvPr id="22" name="Picture 21" descr="A00_5.bmp"/>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677460" y="4043569"/>
            <a:ext cx="1371600" cy="1371600"/>
          </a:xfrm>
          <a:prstGeom prst="rect">
            <a:avLst/>
          </a:prstGeom>
        </p:spPr>
      </p:pic>
      <p:pic>
        <p:nvPicPr>
          <p:cNvPr id="23" name="Picture 22" descr="A00_4.bmp"/>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318560" y="3124592"/>
            <a:ext cx="1371600" cy="1371600"/>
          </a:xfrm>
          <a:prstGeom prst="rect">
            <a:avLst/>
          </a:prstGeom>
        </p:spPr>
      </p:pic>
      <p:pic>
        <p:nvPicPr>
          <p:cNvPr id="24" name="Picture 23" descr="A00_3.bmp"/>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4946960" y="2253825"/>
            <a:ext cx="1371600" cy="1371600"/>
          </a:xfrm>
          <a:prstGeom prst="rect">
            <a:avLst/>
          </a:prstGeom>
        </p:spPr>
      </p:pic>
      <p:pic>
        <p:nvPicPr>
          <p:cNvPr id="25" name="Picture 24" descr="A00_2.bmp"/>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3575360" y="1352300"/>
            <a:ext cx="1371600" cy="1371600"/>
          </a:xfrm>
          <a:prstGeom prst="rect">
            <a:avLst/>
          </a:prstGeom>
        </p:spPr>
      </p:pic>
      <p:pic>
        <p:nvPicPr>
          <p:cNvPr id="26" name="Picture 25" descr="A00_1.bmp"/>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2172404" y="378336"/>
            <a:ext cx="1371600" cy="1371600"/>
          </a:xfrm>
          <a:prstGeom prst="rect">
            <a:avLst/>
          </a:prstGeom>
        </p:spPr>
      </p:pic>
      <p:sp>
        <p:nvSpPr>
          <p:cNvPr id="27" name="TextBox 26"/>
          <p:cNvSpPr txBox="1"/>
          <p:nvPr/>
        </p:nvSpPr>
        <p:spPr>
          <a:xfrm>
            <a:off x="2052666" y="5831182"/>
            <a:ext cx="5326914" cy="461665"/>
          </a:xfrm>
          <a:prstGeom prst="rect">
            <a:avLst/>
          </a:prstGeom>
          <a:solidFill>
            <a:srgbClr val="CB70FF"/>
          </a:solidFill>
          <a:ln>
            <a:solidFill>
              <a:srgbClr val="B934FF"/>
            </a:solidFill>
          </a:ln>
        </p:spPr>
        <p:txBody>
          <a:bodyPr wrap="square" rtlCol="0">
            <a:spAutoFit/>
          </a:bodyPr>
          <a:lstStyle/>
          <a:p>
            <a:r>
              <a:rPr lang="en-US" sz="2400" b="1" dirty="0"/>
              <a:t>More or Less </a:t>
            </a:r>
            <a:r>
              <a:rPr lang="en-US" sz="2400" b="1" dirty="0">
                <a:solidFill>
                  <a:srgbClr val="FFFF00"/>
                </a:solidFill>
              </a:rPr>
              <a:t>=</a:t>
            </a:r>
            <a:r>
              <a:rPr lang="en-US" sz="2400" b="1" dirty="0"/>
              <a:t> lighter or darker</a:t>
            </a:r>
          </a:p>
        </p:txBody>
      </p:sp>
      <p:pic>
        <p:nvPicPr>
          <p:cNvPr id="12" name="Picture 11" descr="A00_5.bmp"/>
          <p:cNvPicPr>
            <a:picLocks noChangeAspect="1"/>
          </p:cNvPicPr>
          <p:nvPr/>
        </p:nvPicPr>
        <p:blipFill>
          <a:blip r:embed="rId4">
            <a:extLst>
              <a:ext uri="{28A0092B-C50C-407E-A947-70E740481C1C}">
                <a14:useLocalDpi xmlns:a14="http://schemas.microsoft.com/office/drawing/2010/main"/>
              </a:ext>
            </a:extLst>
          </a:blip>
          <a:stretch>
            <a:fillRect/>
          </a:stretch>
        </p:blipFill>
        <p:spPr>
          <a:xfrm rot="10800000">
            <a:off x="9040648" y="4032009"/>
            <a:ext cx="1371600" cy="1371600"/>
          </a:xfrm>
          <a:prstGeom prst="rect">
            <a:avLst/>
          </a:prstGeom>
        </p:spPr>
      </p:pic>
      <p:pic>
        <p:nvPicPr>
          <p:cNvPr id="13" name="Picture 12" descr="A00_4.bmp"/>
          <p:cNvPicPr>
            <a:picLocks noChangeAspect="1"/>
          </p:cNvPicPr>
          <p:nvPr/>
        </p:nvPicPr>
        <p:blipFill>
          <a:blip r:embed="rId5">
            <a:extLst>
              <a:ext uri="{28A0092B-C50C-407E-A947-70E740481C1C}">
                <a14:useLocalDpi xmlns:a14="http://schemas.microsoft.com/office/drawing/2010/main"/>
              </a:ext>
            </a:extLst>
          </a:blip>
          <a:stretch>
            <a:fillRect/>
          </a:stretch>
        </p:blipFill>
        <p:spPr>
          <a:xfrm rot="10800000">
            <a:off x="7681748" y="3128712"/>
            <a:ext cx="1371600" cy="1371600"/>
          </a:xfrm>
          <a:prstGeom prst="rect">
            <a:avLst/>
          </a:prstGeom>
        </p:spPr>
      </p:pic>
      <p:pic>
        <p:nvPicPr>
          <p:cNvPr id="14" name="Picture 13" descr="A00_3.bmp"/>
          <p:cNvPicPr>
            <a:picLocks noChangeAspect="1"/>
          </p:cNvPicPr>
          <p:nvPr/>
        </p:nvPicPr>
        <p:blipFill>
          <a:blip r:embed="rId6">
            <a:extLst>
              <a:ext uri="{28A0092B-C50C-407E-A947-70E740481C1C}">
                <a14:useLocalDpi xmlns:a14="http://schemas.microsoft.com/office/drawing/2010/main"/>
              </a:ext>
            </a:extLst>
          </a:blip>
          <a:stretch>
            <a:fillRect/>
          </a:stretch>
        </p:blipFill>
        <p:spPr>
          <a:xfrm rot="10800000">
            <a:off x="6310148" y="2242265"/>
            <a:ext cx="1371600" cy="1371600"/>
          </a:xfrm>
          <a:prstGeom prst="rect">
            <a:avLst/>
          </a:prstGeom>
        </p:spPr>
      </p:pic>
      <p:pic>
        <p:nvPicPr>
          <p:cNvPr id="15" name="Picture 14" descr="A00_2.bmp"/>
          <p:cNvPicPr>
            <a:picLocks noChangeAspect="1"/>
          </p:cNvPicPr>
          <p:nvPr/>
        </p:nvPicPr>
        <p:blipFill>
          <a:blip r:embed="rId7">
            <a:extLst>
              <a:ext uri="{28A0092B-C50C-407E-A947-70E740481C1C}">
                <a14:useLocalDpi xmlns:a14="http://schemas.microsoft.com/office/drawing/2010/main"/>
              </a:ext>
            </a:extLst>
          </a:blip>
          <a:stretch>
            <a:fillRect/>
          </a:stretch>
        </p:blipFill>
        <p:spPr>
          <a:xfrm rot="10800000">
            <a:off x="4938548" y="1356420"/>
            <a:ext cx="1371600" cy="1371600"/>
          </a:xfrm>
          <a:prstGeom prst="rect">
            <a:avLst/>
          </a:prstGeom>
        </p:spPr>
      </p:pic>
      <p:pic>
        <p:nvPicPr>
          <p:cNvPr id="16" name="Picture 15" descr="A00_1.bmp"/>
          <p:cNvPicPr>
            <a:picLocks noChangeAspect="1"/>
          </p:cNvPicPr>
          <p:nvPr/>
        </p:nvPicPr>
        <p:blipFill>
          <a:blip r:embed="rId8">
            <a:extLst>
              <a:ext uri="{28A0092B-C50C-407E-A947-70E740481C1C}">
                <a14:useLocalDpi xmlns:a14="http://schemas.microsoft.com/office/drawing/2010/main"/>
              </a:ext>
            </a:extLst>
          </a:blip>
          <a:stretch>
            <a:fillRect/>
          </a:stretch>
        </p:blipFill>
        <p:spPr>
          <a:xfrm rot="10800000">
            <a:off x="3519914" y="398136"/>
            <a:ext cx="1371600" cy="1371600"/>
          </a:xfrm>
          <a:prstGeom prst="rect">
            <a:avLst/>
          </a:prstGeom>
        </p:spPr>
      </p:pic>
    </p:spTree>
    <p:extLst>
      <p:ext uri="{BB962C8B-B14F-4D97-AF65-F5344CB8AC3E}">
        <p14:creationId xmlns:p14="http://schemas.microsoft.com/office/powerpoint/2010/main" val="24405421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8261708" y="2959100"/>
            <a:ext cx="184666" cy="369332"/>
          </a:xfrm>
          <a:prstGeom prst="rect">
            <a:avLst/>
          </a:prstGeom>
          <a:noFill/>
        </p:spPr>
        <p:txBody>
          <a:bodyPr wrap="none" rtlCol="0">
            <a:spAutoFit/>
          </a:bodyPr>
          <a:lstStyle/>
          <a:p>
            <a:endParaRPr lang="en-US" dirty="0"/>
          </a:p>
        </p:txBody>
      </p:sp>
      <p:pic>
        <p:nvPicPr>
          <p:cNvPr id="18" name="Picture 17" descr="I50.bmp"/>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626502" y="1992713"/>
            <a:ext cx="2974552" cy="2974552"/>
          </a:xfrm>
          <a:prstGeom prst="rect">
            <a:avLst/>
          </a:prstGeom>
        </p:spPr>
      </p:pic>
      <p:pic>
        <p:nvPicPr>
          <p:cNvPr id="26" name="Picture 25" descr="A00_1.bmp"/>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891276" y="1587284"/>
            <a:ext cx="3139853" cy="3591249"/>
          </a:xfrm>
          <a:prstGeom prst="rect">
            <a:avLst/>
          </a:prstGeom>
        </p:spPr>
      </p:pic>
      <p:sp>
        <p:nvSpPr>
          <p:cNvPr id="27" name="TextBox 26"/>
          <p:cNvSpPr txBox="1"/>
          <p:nvPr/>
        </p:nvSpPr>
        <p:spPr>
          <a:xfrm>
            <a:off x="3602734" y="5798750"/>
            <a:ext cx="5326914" cy="461665"/>
          </a:xfrm>
          <a:prstGeom prst="rect">
            <a:avLst/>
          </a:prstGeom>
          <a:solidFill>
            <a:srgbClr val="CB70FF"/>
          </a:solidFill>
          <a:ln>
            <a:solidFill>
              <a:srgbClr val="B934FF"/>
            </a:solidFill>
          </a:ln>
        </p:spPr>
        <p:txBody>
          <a:bodyPr wrap="square" rtlCol="0">
            <a:spAutoFit/>
          </a:bodyPr>
          <a:lstStyle/>
          <a:p>
            <a:r>
              <a:rPr lang="en-US" sz="2400" b="1" dirty="0"/>
              <a:t>More or Less </a:t>
            </a:r>
            <a:r>
              <a:rPr lang="en-US" sz="2400" b="1" dirty="0">
                <a:solidFill>
                  <a:srgbClr val="FFFF00"/>
                </a:solidFill>
              </a:rPr>
              <a:t>=</a:t>
            </a:r>
            <a:r>
              <a:rPr lang="en-US" sz="2400" b="1" dirty="0"/>
              <a:t> lighter or darker</a:t>
            </a:r>
          </a:p>
        </p:txBody>
      </p:sp>
      <p:pic>
        <p:nvPicPr>
          <p:cNvPr id="16" name="Picture 15" descr="A00_1.bmp"/>
          <p:cNvPicPr>
            <a:picLocks noChangeAspect="1"/>
          </p:cNvPicPr>
          <p:nvPr/>
        </p:nvPicPr>
        <p:blipFill>
          <a:blip r:embed="rId3">
            <a:extLst>
              <a:ext uri="{28A0092B-C50C-407E-A947-70E740481C1C}">
                <a14:useLocalDpi xmlns:a14="http://schemas.microsoft.com/office/drawing/2010/main"/>
              </a:ext>
            </a:extLst>
          </a:blip>
          <a:stretch>
            <a:fillRect/>
          </a:stretch>
        </p:blipFill>
        <p:spPr>
          <a:xfrm rot="10800000">
            <a:off x="6031128" y="1595902"/>
            <a:ext cx="3139853" cy="3591249"/>
          </a:xfrm>
          <a:prstGeom prst="rect">
            <a:avLst/>
          </a:prstGeom>
        </p:spPr>
      </p:pic>
      <p:sp>
        <p:nvSpPr>
          <p:cNvPr id="20" name="Rectangle 19"/>
          <p:cNvSpPr/>
          <p:nvPr/>
        </p:nvSpPr>
        <p:spPr>
          <a:xfrm>
            <a:off x="4477364" y="1605957"/>
            <a:ext cx="3201025" cy="3599998"/>
          </a:xfrm>
          <a:prstGeom prst="rect">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91762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nodeType="clickEffect">
                                  <p:stCondLst>
                                    <p:cond delay="0"/>
                                  </p:stCondLst>
                                  <p:childTnLst>
                                    <p:animMotion origin="layout" path="M 1.73491E-7 3.28469E-6 L 0.17557 -0.00533 " pathEditMode="relative" ptsTypes="AA">
                                      <p:cBhvr>
                                        <p:cTn id="10" dur="2000" fill="hold"/>
                                        <p:tgtEl>
                                          <p:spTgt spid="26"/>
                                        </p:tgtEl>
                                        <p:attrNameLst>
                                          <p:attrName>ppt_x</p:attrName>
                                          <p:attrName>ppt_y</p:attrName>
                                        </p:attrNameLst>
                                      </p:cBhvr>
                                    </p:animMotion>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1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0" presetClass="path" presetSubtype="0" accel="50000" decel="50000" fill="hold" nodeType="clickEffect">
                                  <p:stCondLst>
                                    <p:cond delay="0"/>
                                  </p:stCondLst>
                                  <p:childTnLst>
                                    <p:animMotion origin="layout" path="M -8.20264E-6 -4.01436E-6 L -0.15441 0.00556 " pathEditMode="relative" ptsTypes="AA">
                                      <p:cBhvr>
                                        <p:cTn id="18" dur="2000" fill="hold"/>
                                        <p:tgtEl>
                                          <p:spTgt spid="16"/>
                                        </p:tgtEl>
                                        <p:attrNameLst>
                                          <p:attrName>ppt_x</p:attrName>
                                          <p:attrName>ppt_y</p:attrName>
                                        </p:attrNameLst>
                                      </p:cBhvr>
                                    </p:animMotion>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841500" y="151185"/>
            <a:ext cx="8623300" cy="6137995"/>
          </a:xfrm>
        </p:spPr>
        <p:txBody>
          <a:bodyPr>
            <a:normAutofit/>
          </a:bodyPr>
          <a:lstStyle/>
          <a:p>
            <a:pPr marL="0" indent="0">
              <a:buNone/>
            </a:pPr>
            <a:r>
              <a:rPr lang="en-US" dirty="0"/>
              <a:t>2. </a:t>
            </a:r>
            <a:r>
              <a:rPr lang="en-US" b="1" dirty="0"/>
              <a:t>Line length addition</a:t>
            </a:r>
          </a:p>
          <a:p>
            <a:pPr marL="0" indent="0">
              <a:buNone/>
            </a:pPr>
            <a:endParaRPr lang="en-US" b="1" dirty="0"/>
          </a:p>
          <a:p>
            <a:pPr marL="0" indent="0">
              <a:buNone/>
            </a:pPr>
            <a:endParaRPr lang="en-US" b="1" dirty="0"/>
          </a:p>
          <a:p>
            <a:pPr marL="0" indent="0">
              <a:buNone/>
            </a:pPr>
            <a:r>
              <a:rPr lang="en-US" sz="2400" dirty="0"/>
              <a:t>Addition of line lengths (i.e. spatial extent). This condition was motivated by the generalized magnitude system hypothesis </a:t>
            </a:r>
            <a:r>
              <a:rPr lang="en-US" sz="2400" dirty="0">
                <a:solidFill>
                  <a:srgbClr val="7F7F7F"/>
                </a:solidFill>
              </a:rPr>
              <a:t>(Lourenco &amp; Longo, 2001; Walsh, 2003)</a:t>
            </a:r>
            <a:r>
              <a:rPr lang="en-US" sz="2400" dirty="0"/>
              <a:t>, as well as by recent findings of a </a:t>
            </a:r>
            <a:r>
              <a:rPr lang="en-US" sz="2400" u="sng" dirty="0">
                <a:solidFill>
                  <a:srgbClr val="FF0033"/>
                </a:solidFill>
              </a:rPr>
              <a:t>relationship between spatial magnitude representation and achievement in mathematics </a:t>
            </a:r>
            <a:r>
              <a:rPr lang="en-US" sz="2400" dirty="0">
                <a:solidFill>
                  <a:srgbClr val="7F7F7F"/>
                </a:solidFill>
              </a:rPr>
              <a:t>(Lourenco et al., 2012). </a:t>
            </a:r>
          </a:p>
        </p:txBody>
      </p:sp>
    </p:spTree>
    <p:extLst>
      <p:ext uri="{BB962C8B-B14F-4D97-AF65-F5344CB8AC3E}">
        <p14:creationId xmlns:p14="http://schemas.microsoft.com/office/powerpoint/2010/main" val="367818634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line.addition.psd"/>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2973687" y="859001"/>
            <a:ext cx="7358154" cy="7358154"/>
          </a:xfrm>
          <a:prstGeom prst="rect">
            <a:avLst/>
          </a:prstGeom>
        </p:spPr>
      </p:pic>
    </p:spTree>
    <p:extLst>
      <p:ext uri="{BB962C8B-B14F-4D97-AF65-F5344CB8AC3E}">
        <p14:creationId xmlns:p14="http://schemas.microsoft.com/office/powerpoint/2010/main" val="46276771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marL="0" indent="0">
              <a:buNone/>
            </a:pPr>
            <a:r>
              <a:rPr lang="en-US" b="1" dirty="0"/>
              <a:t>4. Non symbolic approximate comparison</a:t>
            </a:r>
          </a:p>
          <a:p>
            <a:pPr marL="0" indent="0">
              <a:buNone/>
            </a:pPr>
            <a:r>
              <a:rPr lang="en-US" sz="2400" dirty="0"/>
              <a:t>Approximate, non-symbolic numerical comparison emerging work suggests that </a:t>
            </a:r>
            <a:r>
              <a:rPr lang="en-US" sz="2400" u="sng" dirty="0">
                <a:solidFill>
                  <a:srgbClr val="FF0033"/>
                </a:solidFill>
              </a:rPr>
              <a:t>the ability to compare arrays of objects on the basis of number correlates with mathematics achievement</a:t>
            </a:r>
            <a:r>
              <a:rPr lang="en-US" sz="2400" u="sng" dirty="0"/>
              <a:t> </a:t>
            </a:r>
            <a:r>
              <a:rPr lang="en-US" sz="2400" dirty="0"/>
              <a:t>scores in a variety of contexts </a:t>
            </a:r>
            <a:r>
              <a:rPr lang="en-US" sz="2400" dirty="0">
                <a:solidFill>
                  <a:srgbClr val="7F7F7F"/>
                </a:solidFill>
              </a:rPr>
              <a:t>(e.g. </a:t>
            </a:r>
            <a:r>
              <a:rPr lang="en-US" sz="2400" dirty="0" err="1">
                <a:solidFill>
                  <a:srgbClr val="7F7F7F"/>
                </a:solidFill>
              </a:rPr>
              <a:t>Budgen</a:t>
            </a:r>
            <a:r>
              <a:rPr lang="en-US" sz="2400" dirty="0">
                <a:solidFill>
                  <a:srgbClr val="7F7F7F"/>
                </a:solidFill>
              </a:rPr>
              <a:t> &amp; Ansari, 2011; </a:t>
            </a:r>
            <a:r>
              <a:rPr lang="en-US" sz="2400" dirty="0" err="1">
                <a:solidFill>
                  <a:srgbClr val="7F7F7F"/>
                </a:solidFill>
              </a:rPr>
              <a:t>Halberda</a:t>
            </a:r>
            <a:r>
              <a:rPr lang="en-US" sz="2400" dirty="0">
                <a:solidFill>
                  <a:srgbClr val="7F7F7F"/>
                </a:solidFill>
              </a:rPr>
              <a:t> et al., 2008; Lourenco et al., 2012). </a:t>
            </a:r>
          </a:p>
          <a:p>
            <a:endParaRPr lang="en-US" dirty="0"/>
          </a:p>
        </p:txBody>
      </p:sp>
    </p:spTree>
    <p:extLst>
      <p:ext uri="{BB962C8B-B14F-4D97-AF65-F5344CB8AC3E}">
        <p14:creationId xmlns:p14="http://schemas.microsoft.com/office/powerpoint/2010/main" val="301324686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non.symb.comparison.psd"/>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3186121" y="634914"/>
            <a:ext cx="8049148" cy="8049148"/>
          </a:xfrm>
          <a:prstGeom prst="rect">
            <a:avLst/>
          </a:prstGeom>
        </p:spPr>
      </p:pic>
    </p:spTree>
    <p:extLst>
      <p:ext uri="{BB962C8B-B14F-4D97-AF65-F5344CB8AC3E}">
        <p14:creationId xmlns:p14="http://schemas.microsoft.com/office/powerpoint/2010/main" val="336767575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1" y="-5471"/>
            <a:ext cx="6303337" cy="488071"/>
          </a:xfrm>
        </p:spPr>
        <p:txBody>
          <a:bodyPr>
            <a:normAutofit fontScale="90000"/>
          </a:bodyPr>
          <a:lstStyle/>
          <a:p>
            <a:r>
              <a:rPr lang="en-US" dirty="0"/>
              <a:t>Tasks (Measures) used</a:t>
            </a:r>
          </a:p>
        </p:txBody>
      </p:sp>
      <p:sp>
        <p:nvSpPr>
          <p:cNvPr id="3" name="Content Placeholder 2"/>
          <p:cNvSpPr>
            <a:spLocks noGrp="1"/>
          </p:cNvSpPr>
          <p:nvPr>
            <p:ph idx="1"/>
          </p:nvPr>
        </p:nvSpPr>
        <p:spPr>
          <a:xfrm>
            <a:off x="1948128" y="679421"/>
            <a:ext cx="5276184" cy="920780"/>
          </a:xfrm>
        </p:spPr>
        <p:txBody>
          <a:bodyPr/>
          <a:lstStyle/>
          <a:p>
            <a:r>
              <a:rPr lang="en-US" dirty="0"/>
              <a:t>Symbolic addition problems</a:t>
            </a:r>
          </a:p>
        </p:txBody>
      </p:sp>
      <p:pic>
        <p:nvPicPr>
          <p:cNvPr id="4" name="Picture 3" descr="1.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19457" y="482600"/>
            <a:ext cx="3810000" cy="6375400"/>
          </a:xfrm>
          <a:prstGeom prst="rect">
            <a:avLst/>
          </a:prstGeom>
        </p:spPr>
      </p:pic>
    </p:spTree>
    <p:extLst>
      <p:ext uri="{BB962C8B-B14F-4D97-AF65-F5344CB8AC3E}">
        <p14:creationId xmlns:p14="http://schemas.microsoft.com/office/powerpoint/2010/main" val="11098359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0" y="685801"/>
            <a:ext cx="7775634" cy="4341931"/>
          </a:xfrm>
        </p:spPr>
        <p:txBody>
          <a:bodyPr>
            <a:scene3d>
              <a:camera prst="orthographicFront"/>
              <a:lightRig rig="balanced" dir="t">
                <a:rot lat="0" lon="0" rev="2100000"/>
              </a:lightRig>
            </a:scene3d>
            <a:sp3d extrusionH="57150" prstMaterial="metal">
              <a:bevelT w="38100" h="25400"/>
              <a:contourClr>
                <a:schemeClr val="bg2"/>
              </a:contourClr>
            </a:sp3d>
          </a:bodyPr>
          <a:lstStyle/>
          <a:p>
            <a:pPr marL="0" indent="0">
              <a:buNone/>
            </a:pPr>
            <a:endParaRPr lang="en-US" b="1" dirty="0">
              <a:ln w="50800"/>
              <a:solidFill>
                <a:schemeClr val="tx1"/>
              </a:solidFill>
            </a:endParaRPr>
          </a:p>
          <a:p>
            <a:pPr marL="0" indent="0">
              <a:buNone/>
            </a:pPr>
            <a:endParaRPr lang="en-US" b="1" dirty="0">
              <a:ln w="50800"/>
            </a:endParaRPr>
          </a:p>
          <a:p>
            <a:pPr marL="0" indent="0">
              <a:buNone/>
            </a:pPr>
            <a:r>
              <a:rPr lang="en-US" b="1" dirty="0">
                <a:ln w="50800"/>
                <a:solidFill>
                  <a:schemeClr val="tx1"/>
                </a:solidFill>
              </a:rPr>
              <a:t>Why it is important to study numbers</a:t>
            </a:r>
            <a:endParaRPr lang="en-US" b="1" dirty="0">
              <a:ln w="50800"/>
              <a:solidFill>
                <a:srgbClr val="FF0033"/>
              </a:solidFill>
              <a:latin typeface="Edwardian Script ITC"/>
              <a:cs typeface="Edwardian Script ITC"/>
            </a:endParaRPr>
          </a:p>
          <a:p>
            <a:endParaRPr lang="en-US" b="1" dirty="0">
              <a:ln w="50800"/>
              <a:solidFill>
                <a:schemeClr val="bg1">
                  <a:shade val="50000"/>
                </a:schemeClr>
              </a:solidFill>
            </a:endParaRPr>
          </a:p>
        </p:txBody>
      </p:sp>
      <p:sp>
        <p:nvSpPr>
          <p:cNvPr id="5" name="TextBox 4"/>
          <p:cNvSpPr txBox="1"/>
          <p:nvPr/>
        </p:nvSpPr>
        <p:spPr>
          <a:xfrm>
            <a:off x="8448842" y="2660316"/>
            <a:ext cx="184666" cy="369332"/>
          </a:xfrm>
          <a:prstGeom prst="rect">
            <a:avLst/>
          </a:prstGeom>
          <a:noFill/>
        </p:spPr>
        <p:txBody>
          <a:bodyPr wrap="none" rtlCol="0">
            <a:spAutoFit/>
          </a:bodyPr>
          <a:lstStyle/>
          <a:p>
            <a:endParaRPr lang="en-US" dirty="0"/>
          </a:p>
        </p:txBody>
      </p:sp>
      <p:sp>
        <p:nvSpPr>
          <p:cNvPr id="6" name="TextBox 5"/>
          <p:cNvSpPr txBox="1"/>
          <p:nvPr/>
        </p:nvSpPr>
        <p:spPr>
          <a:xfrm rot="21308356">
            <a:off x="8989037" y="1485045"/>
            <a:ext cx="1634961" cy="1107996"/>
          </a:xfrm>
          <a:prstGeom prst="rect">
            <a:avLst/>
          </a:prstGeom>
          <a:noFill/>
        </p:spPr>
        <p:txBody>
          <a:bodyPr wrap="square" rtlCol="0">
            <a:spAutoFit/>
            <a:scene3d>
              <a:camera prst="orthographicFront"/>
              <a:lightRig rig="balanced" dir="t">
                <a:rot lat="0" lon="0" rev="2100000"/>
              </a:lightRig>
            </a:scene3d>
            <a:sp3d extrusionH="57150" prstMaterial="metal">
              <a:bevelT w="38100" h="25400"/>
              <a:contourClr>
                <a:schemeClr val="bg2"/>
              </a:contourClr>
            </a:sp3d>
          </a:bodyPr>
          <a:lstStyle/>
          <a:p>
            <a:r>
              <a:rPr lang="en-US" sz="6600" b="1" dirty="0">
                <a:ln w="50800"/>
                <a:solidFill>
                  <a:srgbClr val="FF3333"/>
                </a:solidFill>
                <a:latin typeface="Edwardian Script ITC"/>
                <a:cs typeface="Edwardian Script ITC"/>
              </a:rPr>
              <a:t>?</a:t>
            </a:r>
          </a:p>
        </p:txBody>
      </p:sp>
      <p:pic>
        <p:nvPicPr>
          <p:cNvPr id="4" name="Picture 3"/>
          <p:cNvPicPr>
            <a:picLocks noChangeAspect="1"/>
          </p:cNvPicPr>
          <p:nvPr/>
        </p:nvPicPr>
        <p:blipFill>
          <a:blip r:embed="rId3"/>
          <a:stretch>
            <a:fillRect/>
          </a:stretch>
        </p:blipFill>
        <p:spPr>
          <a:xfrm>
            <a:off x="3100919" y="4151333"/>
            <a:ext cx="5105400" cy="1587500"/>
          </a:xfrm>
          <a:prstGeom prst="rect">
            <a:avLst/>
          </a:prstGeom>
        </p:spPr>
      </p:pic>
      <p:pic>
        <p:nvPicPr>
          <p:cNvPr id="7" name="Picture 6"/>
          <p:cNvPicPr>
            <a:picLocks noChangeAspect="1"/>
          </p:cNvPicPr>
          <p:nvPr/>
        </p:nvPicPr>
        <p:blipFill>
          <a:blip r:embed="rId4"/>
          <a:stretch>
            <a:fillRect/>
          </a:stretch>
        </p:blipFill>
        <p:spPr>
          <a:xfrm>
            <a:off x="8308840" y="4151334"/>
            <a:ext cx="1752795" cy="1752795"/>
          </a:xfrm>
          <a:prstGeom prst="rect">
            <a:avLst/>
          </a:prstGeom>
        </p:spPr>
      </p:pic>
    </p:spTree>
    <p:extLst>
      <p:ext uri="{BB962C8B-B14F-4D97-AF65-F5344CB8AC3E}">
        <p14:creationId xmlns:p14="http://schemas.microsoft.com/office/powerpoint/2010/main" val="3807638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nodeType="afterEffect">
                                  <p:stCondLst>
                                    <p:cond delay="0"/>
                                  </p:stCondLst>
                                  <p:iterate type="lt">
                                    <p:tmPct val="10000"/>
                                  </p:iterate>
                                  <p:childTnLst>
                                    <p:animMotion origin="layout" path="M 2.1638E-6 7.13293E-7 L -0.00885 -0.10422 " pathEditMode="relative" rAng="0" ptsTypes="AA">
                                      <p:cBhvr>
                                        <p:cTn id="6" dur="250" accel="50000" decel="50000" autoRev="1" fill="hold">
                                          <p:stCondLst>
                                            <p:cond delay="0"/>
                                          </p:stCondLst>
                                        </p:cTn>
                                        <p:tgtEl>
                                          <p:spTgt spid="6">
                                            <p:txEl>
                                              <p:pRg st="0" end="0"/>
                                            </p:txEl>
                                          </p:spTgt>
                                        </p:tgtEl>
                                        <p:attrNameLst>
                                          <p:attrName>ppt_x</p:attrName>
                                          <p:attrName>ppt_y</p:attrName>
                                        </p:attrNameLst>
                                      </p:cBhvr>
                                      <p:rCtr x="-451" y="-5211"/>
                                    </p:animMotion>
                                    <p:animRot by="1500000">
                                      <p:cBhvr>
                                        <p:cTn id="7" dur="125" fill="hold">
                                          <p:stCondLst>
                                            <p:cond delay="0"/>
                                          </p:stCondLst>
                                        </p:cTn>
                                        <p:tgtEl>
                                          <p:spTgt spid="6">
                                            <p:txEl>
                                              <p:pRg st="0" end="0"/>
                                            </p:txEl>
                                          </p:spTgt>
                                        </p:tgtEl>
                                        <p:attrNameLst>
                                          <p:attrName>r</p:attrName>
                                        </p:attrNameLst>
                                      </p:cBhvr>
                                    </p:animRot>
                                    <p:animRot by="-1500000">
                                      <p:cBhvr>
                                        <p:cTn id="8" dur="125" fill="hold">
                                          <p:stCondLst>
                                            <p:cond delay="125"/>
                                          </p:stCondLst>
                                        </p:cTn>
                                        <p:tgtEl>
                                          <p:spTgt spid="6">
                                            <p:txEl>
                                              <p:pRg st="0" end="0"/>
                                            </p:txEl>
                                          </p:spTgt>
                                        </p:tgtEl>
                                        <p:attrNameLst>
                                          <p:attrName>r</p:attrName>
                                        </p:attrNameLst>
                                      </p:cBhvr>
                                    </p:animRot>
                                    <p:animRot by="-1500000">
                                      <p:cBhvr>
                                        <p:cTn id="9" dur="125" fill="hold">
                                          <p:stCondLst>
                                            <p:cond delay="250"/>
                                          </p:stCondLst>
                                        </p:cTn>
                                        <p:tgtEl>
                                          <p:spTgt spid="6">
                                            <p:txEl>
                                              <p:pRg st="0" end="0"/>
                                            </p:txEl>
                                          </p:spTgt>
                                        </p:tgtEl>
                                        <p:attrNameLst>
                                          <p:attrName>r</p:attrName>
                                        </p:attrNameLst>
                                      </p:cBhvr>
                                    </p:animRot>
                                    <p:animRot by="1500000">
                                      <p:cBhvr>
                                        <p:cTn id="10" dur="125" fill="hold">
                                          <p:stCondLst>
                                            <p:cond delay="375"/>
                                          </p:stCondLst>
                                        </p:cTn>
                                        <p:tgtEl>
                                          <p:spTgt spid="6">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nts-sky.png"/>
          <p:cNvPicPr>
            <a:picLocks noChangeAspect="1"/>
          </p:cNvPicPr>
          <p:nvPr/>
        </p:nvPicPr>
        <p:blipFill>
          <a:blip r:embed="rId3" cstate="print">
            <a:alphaModFix amt="0"/>
          </a:blip>
          <a:srcRect/>
          <a:stretch>
            <a:fillRect/>
          </a:stretch>
        </p:blipFill>
        <p:spPr>
          <a:xfrm>
            <a:off x="1673405" y="77510"/>
            <a:ext cx="4370070" cy="6514347"/>
          </a:xfrm>
          <a:prstGeom prst="rect">
            <a:avLst/>
          </a:prstGeom>
          <a:noFill/>
          <a:ln w="38100" cap="sq" cmpd="sng" algn="ctr">
            <a:solidFill>
              <a:schemeClr val="bg1"/>
            </a:solidFill>
            <a:prstDash val="solid"/>
            <a:miter lim="800000"/>
          </a:ln>
          <a:effectLst>
            <a:glow rad="101600">
              <a:schemeClr val="bg1">
                <a:alpha val="75000"/>
              </a:schemeClr>
            </a:glow>
            <a:outerShdw blurRad="50800" dist="50800" dir="2700000" algn="tl" rotWithShape="0">
              <a:srgbClr val="000000">
                <a:alpha val="50000"/>
              </a:srgbClr>
            </a:outerShdw>
          </a:effectLst>
        </p:spPr>
      </p:pic>
      <p:sp>
        <p:nvSpPr>
          <p:cNvPr id="7" name="Rectangle 6"/>
          <p:cNvSpPr/>
          <p:nvPr/>
        </p:nvSpPr>
        <p:spPr>
          <a:xfrm>
            <a:off x="6758027" y="1897308"/>
            <a:ext cx="3260491" cy="2374820"/>
          </a:xfrm>
          <a:prstGeom prst="rect">
            <a:avLst/>
          </a:prstGeom>
          <a:solidFill>
            <a:schemeClr val="tx1"/>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descr="panamath.tiff"/>
          <p:cNvPicPr>
            <a:picLocks noChangeAspect="1"/>
          </p:cNvPicPr>
          <p:nvPr/>
        </p:nvPicPr>
        <p:blipFill rotWithShape="1">
          <a:blip r:embed="rId4" cstate="email">
            <a:extLst>
              <a:ext uri="{28A0092B-C50C-407E-A947-70E740481C1C}">
                <a14:useLocalDpi xmlns:a14="http://schemas.microsoft.com/office/drawing/2010/main" val="0"/>
              </a:ext>
            </a:extLst>
          </a:blip>
          <a:srcRect l="85814" t="66756" r="5921" b="13491"/>
          <a:stretch/>
        </p:blipFill>
        <p:spPr>
          <a:xfrm>
            <a:off x="9989496" y="2618582"/>
            <a:ext cx="389616" cy="699982"/>
          </a:xfrm>
          <a:prstGeom prst="rect">
            <a:avLst/>
          </a:prstGeom>
          <a:solidFill>
            <a:schemeClr val="tx1"/>
          </a:solidFill>
          <a:ln>
            <a:solidFill>
              <a:srgbClr val="7F7F7F"/>
            </a:solidFill>
          </a:ln>
          <a:effectLst>
            <a:glow rad="38100">
              <a:srgbClr val="0066FF">
                <a:alpha val="60000"/>
              </a:srgbClr>
            </a:glow>
          </a:effectLst>
        </p:spPr>
      </p:pic>
      <p:pic>
        <p:nvPicPr>
          <p:cNvPr id="9" name="Picture 8" descr="panamath.tiff"/>
          <p:cNvPicPr>
            <a:picLocks noChangeAspect="1"/>
          </p:cNvPicPr>
          <p:nvPr/>
        </p:nvPicPr>
        <p:blipFill rotWithShape="1">
          <a:blip r:embed="rId5" cstate="email">
            <a:clrChange>
              <a:clrFrom>
                <a:srgbClr val="000000"/>
              </a:clrFrom>
              <a:clrTo>
                <a:srgbClr val="000000">
                  <a:alpha val="0"/>
                </a:srgbClr>
              </a:clrTo>
            </a:clrChange>
            <a:extLst>
              <a:ext uri="{28A0092B-C50C-407E-A947-70E740481C1C}">
                <a14:useLocalDpi xmlns:a14="http://schemas.microsoft.com/office/drawing/2010/main" val="0"/>
              </a:ext>
            </a:extLst>
          </a:blip>
          <a:srcRect l="5778" t="65091" r="85828" b="10644"/>
          <a:stretch/>
        </p:blipFill>
        <p:spPr>
          <a:xfrm>
            <a:off x="6401362" y="2632016"/>
            <a:ext cx="417721" cy="727428"/>
          </a:xfrm>
          <a:prstGeom prst="rect">
            <a:avLst/>
          </a:prstGeom>
          <a:solidFill>
            <a:schemeClr val="bg1">
              <a:lumMod val="75000"/>
            </a:schemeClr>
          </a:solidFill>
          <a:ln>
            <a:solidFill>
              <a:srgbClr val="7F7F7F"/>
            </a:solidFill>
          </a:ln>
          <a:effectLst>
            <a:glow rad="38100">
              <a:srgbClr val="0066FF">
                <a:alpha val="60000"/>
              </a:srgbClr>
            </a:glow>
          </a:effectLst>
        </p:spPr>
      </p:pic>
      <p:pic>
        <p:nvPicPr>
          <p:cNvPr id="10" name="Picture 9" descr="Panamath_4_11_8_0.0.png"/>
          <p:cNvPicPr>
            <a:picLocks noChangeAspect="1"/>
          </p:cNvPicPr>
          <p:nvPr/>
        </p:nvPicPr>
        <p:blipFill rotWithShape="1">
          <a:blip r:embed="rId6" cstate="email">
            <a:extLst>
              <a:ext uri="{28A0092B-C50C-407E-A947-70E740481C1C}">
                <a14:useLocalDpi xmlns:a14="http://schemas.microsoft.com/office/drawing/2010/main" val="0"/>
              </a:ext>
            </a:extLst>
          </a:blip>
          <a:srcRect l="12338" t="10637" r="12893" b="10000"/>
          <a:stretch/>
        </p:blipFill>
        <p:spPr>
          <a:xfrm>
            <a:off x="7010401" y="1981201"/>
            <a:ext cx="2800763" cy="2229613"/>
          </a:xfrm>
          <a:prstGeom prst="rect">
            <a:avLst/>
          </a:prstGeom>
          <a:solidFill>
            <a:schemeClr val="tx1"/>
          </a:solidFill>
        </p:spPr>
      </p:pic>
      <p:sp>
        <p:nvSpPr>
          <p:cNvPr id="12" name="Rectangle 11"/>
          <p:cNvSpPr/>
          <p:nvPr/>
        </p:nvSpPr>
        <p:spPr>
          <a:xfrm>
            <a:off x="1673405" y="179734"/>
            <a:ext cx="4370070" cy="6255367"/>
          </a:xfrm>
          <a:prstGeom prst="rect">
            <a:avLst/>
          </a:prstGeom>
          <a:solidFill>
            <a:schemeClr val="bg1"/>
          </a:solidFill>
        </p:spPr>
        <p:txBody>
          <a:bodyPr wrap="square">
            <a:spAutoFit/>
          </a:bodyPr>
          <a:lstStyle/>
          <a:p>
            <a:pPr marL="109538" indent="-109538" algn="just"/>
            <a:r>
              <a:rPr lang="en-US" sz="3200" b="1" dirty="0" err="1">
                <a:solidFill>
                  <a:srgbClr val="3366FF"/>
                </a:solidFill>
              </a:rPr>
              <a:t>Panamath</a:t>
            </a:r>
            <a:r>
              <a:rPr lang="en-US" sz="3200" b="1" dirty="0">
                <a:solidFill>
                  <a:srgbClr val="3366FF"/>
                </a:solidFill>
              </a:rPr>
              <a:t> task–ANS Acuity </a:t>
            </a:r>
            <a:r>
              <a:rPr lang="en-US" sz="2400" dirty="0">
                <a:solidFill>
                  <a:schemeClr val="bg1">
                    <a:lumMod val="50000"/>
                  </a:schemeClr>
                </a:solidFill>
              </a:rPr>
              <a:t>(</a:t>
            </a:r>
            <a:r>
              <a:rPr lang="en-US" sz="2400" dirty="0" err="1">
                <a:solidFill>
                  <a:schemeClr val="bg1">
                    <a:lumMod val="50000"/>
                  </a:schemeClr>
                </a:solidFill>
                <a:cs typeface="Adobe Garamond Pro"/>
              </a:rPr>
              <a:t>Halberda</a:t>
            </a:r>
            <a:r>
              <a:rPr lang="en-US" sz="2400" dirty="0">
                <a:solidFill>
                  <a:schemeClr val="bg1">
                    <a:lumMod val="50000"/>
                  </a:schemeClr>
                </a:solidFill>
                <a:cs typeface="Adobe Garamond Pro"/>
              </a:rPr>
              <a:t>, </a:t>
            </a:r>
            <a:r>
              <a:rPr lang="en-US" sz="2400" dirty="0" err="1">
                <a:solidFill>
                  <a:schemeClr val="bg1">
                    <a:lumMod val="50000"/>
                  </a:schemeClr>
                </a:solidFill>
                <a:cs typeface="Adobe Garamond Pro"/>
              </a:rPr>
              <a:t>Mazzocco</a:t>
            </a:r>
            <a:r>
              <a:rPr lang="en-US" sz="2400" dirty="0">
                <a:solidFill>
                  <a:schemeClr val="bg1">
                    <a:lumMod val="50000"/>
                  </a:schemeClr>
                </a:solidFill>
                <a:cs typeface="Adobe Garamond Pro"/>
              </a:rPr>
              <a:t>, &amp; </a:t>
            </a:r>
            <a:r>
              <a:rPr lang="en-US" sz="2400" dirty="0" err="1">
                <a:solidFill>
                  <a:schemeClr val="bg1">
                    <a:lumMod val="50000"/>
                  </a:schemeClr>
                </a:solidFill>
                <a:cs typeface="Adobe Garamond Pro"/>
              </a:rPr>
              <a:t>Feigenson</a:t>
            </a:r>
            <a:r>
              <a:rPr lang="en-US" sz="2400" dirty="0">
                <a:solidFill>
                  <a:schemeClr val="bg1">
                    <a:lumMod val="50000"/>
                  </a:schemeClr>
                </a:solidFill>
                <a:cs typeface="Adobe Garamond Pro"/>
              </a:rPr>
              <a:t>, 2008).</a:t>
            </a:r>
          </a:p>
          <a:p>
            <a:pPr marL="109538" indent="-109538" algn="just"/>
            <a:endParaRPr lang="en-US" sz="2400" dirty="0">
              <a:solidFill>
                <a:schemeClr val="bg1">
                  <a:lumMod val="50000"/>
                </a:schemeClr>
              </a:solidFill>
              <a:cs typeface="Adobe Garamond Pro"/>
            </a:endParaRPr>
          </a:p>
          <a:p>
            <a:pPr marL="234950" indent="-234950">
              <a:lnSpc>
                <a:spcPct val="110000"/>
              </a:lnSpc>
              <a:buClr>
                <a:schemeClr val="accent1"/>
              </a:buClr>
              <a:buSzPct val="50000"/>
              <a:buFont typeface="Lucida Grande"/>
              <a:buChar char="❀"/>
            </a:pPr>
            <a:r>
              <a:rPr lang="en-US" sz="2400" dirty="0"/>
              <a:t>computer screen for  2 seconds. </a:t>
            </a:r>
          </a:p>
          <a:p>
            <a:pPr marL="234950" indent="-234950">
              <a:lnSpc>
                <a:spcPct val="110000"/>
              </a:lnSpc>
              <a:buClr>
                <a:schemeClr val="accent1"/>
              </a:buClr>
              <a:buSzPct val="50000"/>
              <a:buFont typeface="Lucida Grande"/>
              <a:buChar char="❀"/>
            </a:pPr>
            <a:r>
              <a:rPr lang="en-US" sz="2400" dirty="0"/>
              <a:t>Arrays ranged from 4-15 dots</a:t>
            </a:r>
          </a:p>
          <a:p>
            <a:pPr marL="234950" indent="-234950">
              <a:lnSpc>
                <a:spcPct val="110000"/>
              </a:lnSpc>
              <a:buClr>
                <a:schemeClr val="accent1"/>
              </a:buClr>
              <a:buSzPct val="50000"/>
              <a:buFont typeface="Lucida Grande"/>
              <a:buChar char="❀"/>
            </a:pPr>
            <a:r>
              <a:rPr lang="en-US" sz="2400" dirty="0"/>
              <a:t> included numerical comparisons at 6:5, 4:3, 3:2, and 2:1 ratios</a:t>
            </a:r>
          </a:p>
          <a:p>
            <a:pPr marL="234950" indent="-234950">
              <a:lnSpc>
                <a:spcPct val="110000"/>
              </a:lnSpc>
              <a:buClr>
                <a:schemeClr val="accent1"/>
              </a:buClr>
              <a:buSzPct val="50000"/>
              <a:buFont typeface="Lucida Grande"/>
              <a:buChar char="❀"/>
            </a:pPr>
            <a:r>
              <a:rPr lang="en-US" sz="2400" dirty="0"/>
              <a:t>On accuracy at each ratio, the </a:t>
            </a:r>
            <a:r>
              <a:rPr lang="en-US" sz="2400" dirty="0" err="1"/>
              <a:t>Panamath</a:t>
            </a:r>
            <a:r>
              <a:rPr lang="en-US" sz="2400" dirty="0"/>
              <a:t> software generated a psychophysical model of performance and an estimate of numerical acuity (a Weber fraction). </a:t>
            </a:r>
            <a:r>
              <a:rPr lang="en-US" sz="2400" dirty="0" err="1">
                <a:solidFill>
                  <a:srgbClr val="7F7F7F"/>
                </a:solidFill>
              </a:rPr>
              <a:t>www.panamath.org</a:t>
            </a:r>
            <a:r>
              <a:rPr lang="en-US" sz="2400" dirty="0">
                <a:solidFill>
                  <a:srgbClr val="7F7F7F"/>
                </a:solidFill>
              </a:rPr>
              <a:t>.</a:t>
            </a:r>
          </a:p>
        </p:txBody>
      </p:sp>
    </p:spTree>
    <p:extLst>
      <p:ext uri="{BB962C8B-B14F-4D97-AF65-F5344CB8AC3E}">
        <p14:creationId xmlns:p14="http://schemas.microsoft.com/office/powerpoint/2010/main" val="290672716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75557" y="502357"/>
            <a:ext cx="8579557" cy="5847645"/>
          </a:xfrm>
        </p:spPr>
        <p:txBody>
          <a:bodyPr>
            <a:normAutofit/>
          </a:bodyPr>
          <a:lstStyle/>
          <a:p>
            <a:pPr marL="0" indent="0">
              <a:buNone/>
            </a:pPr>
            <a:endParaRPr lang="en-US" dirty="0"/>
          </a:p>
          <a:p>
            <a:pPr marL="0" indent="0">
              <a:buNone/>
            </a:pPr>
            <a:r>
              <a:rPr lang="en-US" sz="2400" b="1" dirty="0">
                <a:cs typeface="Edwardian Script ITC"/>
              </a:rPr>
              <a:t>Objective (</a:t>
            </a:r>
            <a:r>
              <a:rPr lang="en-US" sz="2400" b="1" dirty="0">
                <a:solidFill>
                  <a:srgbClr val="FF0000"/>
                </a:solidFill>
                <a:cs typeface="Edwardian Script ITC"/>
              </a:rPr>
              <a:t>Experiment.1</a:t>
            </a:r>
            <a:r>
              <a:rPr lang="en-US" sz="2400" b="1" dirty="0">
                <a:cs typeface="Edwardian Script ITC"/>
              </a:rPr>
              <a:t>)</a:t>
            </a:r>
            <a:endParaRPr lang="en-US" sz="2400" b="1" dirty="0"/>
          </a:p>
          <a:p>
            <a:r>
              <a:rPr lang="en-US" sz="2400" dirty="0"/>
              <a:t>To test for effects of ANS priming on exact, symbolic arithmetic performance of 7- to 8-year-old children.</a:t>
            </a:r>
          </a:p>
          <a:p>
            <a:pPr marL="0" indent="0">
              <a:buNone/>
            </a:pPr>
            <a:r>
              <a:rPr lang="en-US" sz="2400" b="1" dirty="0">
                <a:solidFill>
                  <a:srgbClr val="FF0000"/>
                </a:solidFill>
              </a:rPr>
              <a:t>Hypothesis</a:t>
            </a:r>
          </a:p>
          <a:p>
            <a:pPr marL="0" indent="0">
              <a:buNone/>
            </a:pPr>
            <a:r>
              <a:rPr lang="en-US" sz="2400" dirty="0"/>
              <a:t>If children draw on ANS representations when they perform symbolic arithmetic, then they may show enhanced performance of symbolic arithmetic if they first are presented with problems requiring non-symbolic approximate number representations,</a:t>
            </a:r>
          </a:p>
          <a:p>
            <a:pPr marL="0" indent="0">
              <a:buNone/>
            </a:pPr>
            <a:r>
              <a:rPr lang="en-US" sz="2400" dirty="0"/>
              <a:t>relative to children who receive the same symbolic arithmetic problems after presentation of otherwise similar, non-numerical control tasks.</a:t>
            </a:r>
          </a:p>
          <a:p>
            <a:endParaRPr lang="en-US" sz="2600" dirty="0"/>
          </a:p>
        </p:txBody>
      </p:sp>
    </p:spTree>
    <p:extLst>
      <p:ext uri="{BB962C8B-B14F-4D97-AF65-F5344CB8AC3E}">
        <p14:creationId xmlns:p14="http://schemas.microsoft.com/office/powerpoint/2010/main" val="949150538"/>
      </p:ext>
    </p:extLst>
  </p:cSld>
  <p:clrMapOvr>
    <a:masterClrMapping/>
  </p:clrMapOvr>
  <p:transition spd="slow">
    <p:push dir="u"/>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0" y="685802"/>
            <a:ext cx="7958668" cy="5678311"/>
          </a:xfrm>
        </p:spPr>
        <p:txBody>
          <a:bodyPr>
            <a:normAutofit/>
          </a:bodyPr>
          <a:lstStyle/>
          <a:p>
            <a:pPr marL="0" indent="0">
              <a:buNone/>
            </a:pPr>
            <a:r>
              <a:rPr lang="en-US" b="1" dirty="0"/>
              <a:t>Tasks and measures</a:t>
            </a:r>
          </a:p>
          <a:p>
            <a:pPr marL="0" indent="0">
              <a:buNone/>
            </a:pPr>
            <a:endParaRPr lang="en-US" b="1" dirty="0"/>
          </a:p>
          <a:p>
            <a:pPr marL="457200" indent="-457200">
              <a:buFont typeface="+mj-lt"/>
              <a:buAutoNum type="arabicPeriod"/>
            </a:pPr>
            <a:r>
              <a:rPr lang="en-US" sz="2400" b="1" dirty="0"/>
              <a:t>Training tasks: 60 trails (</a:t>
            </a:r>
            <a:r>
              <a:rPr lang="en-US" sz="2400" b="1" dirty="0">
                <a:solidFill>
                  <a:srgbClr val="FF0000"/>
                </a:solidFill>
              </a:rPr>
              <a:t>RT &amp; Accuracy</a:t>
            </a:r>
            <a:r>
              <a:rPr lang="en-US" sz="2400" b="1" dirty="0"/>
              <a:t>)</a:t>
            </a:r>
          </a:p>
          <a:p>
            <a:pPr lvl="1">
              <a:buSzPct val="50000"/>
              <a:buFont typeface="Lucida Grande"/>
              <a:buChar char="❀"/>
            </a:pPr>
            <a:r>
              <a:rPr lang="en-US" dirty="0"/>
              <a:t>Non-symbolic addition training task</a:t>
            </a:r>
          </a:p>
          <a:p>
            <a:pPr lvl="1">
              <a:buSzPct val="50000"/>
              <a:buFont typeface="Lucida Grande"/>
              <a:buChar char="❀"/>
            </a:pPr>
            <a:r>
              <a:rPr lang="en-US" dirty="0"/>
              <a:t>Brightness comparison training task</a:t>
            </a:r>
          </a:p>
          <a:p>
            <a:pPr lvl="1">
              <a:buSzPct val="50000"/>
              <a:buFont typeface="Lucida Grande"/>
              <a:buChar char="❀"/>
            </a:pPr>
            <a:endParaRPr lang="en-US" dirty="0"/>
          </a:p>
          <a:p>
            <a:pPr marL="457200" indent="-457200">
              <a:buFont typeface="+mj-lt"/>
              <a:buAutoNum type="arabicPeriod"/>
            </a:pPr>
            <a:r>
              <a:rPr lang="en-US" sz="2400" b="1" dirty="0"/>
              <a:t>Symbolic addition tasks: 40 problems (</a:t>
            </a:r>
            <a:r>
              <a:rPr lang="en-US" sz="2400" b="1" dirty="0">
                <a:solidFill>
                  <a:srgbClr val="FF0000"/>
                </a:solidFill>
              </a:rPr>
              <a:t>RT &amp; Accuracy</a:t>
            </a:r>
            <a:r>
              <a:rPr lang="en-US" sz="2400" b="1" dirty="0"/>
              <a:t>)</a:t>
            </a:r>
          </a:p>
          <a:p>
            <a:pPr lvl="1">
              <a:buSzPct val="50000"/>
              <a:buFont typeface="Lucida Grande"/>
              <a:buChar char="❀"/>
            </a:pPr>
            <a:r>
              <a:rPr lang="en-US" dirty="0"/>
              <a:t>4 sets of symbolic addition (like kids do in the classroom)</a:t>
            </a:r>
          </a:p>
          <a:p>
            <a:pPr lvl="1"/>
            <a:endParaRPr lang="en-US" dirty="0"/>
          </a:p>
          <a:p>
            <a:pPr marL="457200" indent="-457200">
              <a:buFont typeface="+mj-lt"/>
              <a:buAutoNum type="arabicPeriod"/>
            </a:pPr>
            <a:r>
              <a:rPr lang="en-US" sz="2400" b="1" dirty="0" err="1"/>
              <a:t>Panamath</a:t>
            </a:r>
            <a:r>
              <a:rPr lang="en-US" sz="2400" b="1" dirty="0"/>
              <a:t> task: 60 trails(</a:t>
            </a:r>
            <a:r>
              <a:rPr lang="en-US" sz="2400" b="1" dirty="0">
                <a:solidFill>
                  <a:srgbClr val="FF0000"/>
                </a:solidFill>
              </a:rPr>
              <a:t>Weber Fraction : </a:t>
            </a:r>
            <a:r>
              <a:rPr lang="en-US" sz="2400" b="1" i="1" dirty="0">
                <a:solidFill>
                  <a:srgbClr val="FF0000"/>
                </a:solidFill>
              </a:rPr>
              <a:t>w</a:t>
            </a:r>
            <a:r>
              <a:rPr lang="en-US" sz="2400" b="1" dirty="0"/>
              <a:t>)</a:t>
            </a:r>
          </a:p>
          <a:p>
            <a:pPr marL="457200" indent="-457200">
              <a:buFont typeface="+mj-lt"/>
              <a:buAutoNum type="arabicPeriod"/>
            </a:pPr>
            <a:endParaRPr lang="en-US" sz="2400" b="1" dirty="0"/>
          </a:p>
          <a:p>
            <a:pPr marL="457200" indent="-457200">
              <a:buFont typeface="+mj-lt"/>
              <a:buAutoNum type="arabicPeriod"/>
            </a:pPr>
            <a:endParaRPr lang="en-US" sz="2400" b="1" dirty="0"/>
          </a:p>
          <a:p>
            <a:pPr marL="0" indent="0">
              <a:buNone/>
            </a:pPr>
            <a:endParaRPr lang="en-US" sz="2400" b="1" dirty="0"/>
          </a:p>
        </p:txBody>
      </p:sp>
      <p:sp>
        <p:nvSpPr>
          <p:cNvPr id="4" name="Rectangle 3"/>
          <p:cNvSpPr/>
          <p:nvPr/>
        </p:nvSpPr>
        <p:spPr>
          <a:xfrm>
            <a:off x="9393292" y="369332"/>
            <a:ext cx="1197764" cy="369332"/>
          </a:xfrm>
          <a:prstGeom prst="rect">
            <a:avLst/>
          </a:prstGeom>
        </p:spPr>
        <p:txBody>
          <a:bodyPr wrap="none">
            <a:spAutoFit/>
          </a:bodyPr>
          <a:lstStyle/>
          <a:p>
            <a:r>
              <a:rPr lang="en-US" b="1" dirty="0">
                <a:solidFill>
                  <a:srgbClr val="FF0000"/>
                </a:solidFill>
                <a:latin typeface="Edwardian Script ITC"/>
                <a:cs typeface="Edwardian Script ITC"/>
              </a:rPr>
              <a:t>Experiment.1</a:t>
            </a:r>
            <a:endParaRPr lang="en-US" dirty="0"/>
          </a:p>
        </p:txBody>
      </p:sp>
    </p:spTree>
    <p:extLst>
      <p:ext uri="{BB962C8B-B14F-4D97-AF65-F5344CB8AC3E}">
        <p14:creationId xmlns:p14="http://schemas.microsoft.com/office/powerpoint/2010/main" val="72064831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p:cNvSpPr>
            <a:spLocks noChangeArrowheads="1"/>
          </p:cNvSpPr>
          <p:nvPr/>
        </p:nvSpPr>
        <p:spPr bwMode="auto">
          <a:xfrm>
            <a:off x="3182938" y="508577"/>
            <a:ext cx="5760060" cy="736600"/>
          </a:xfrm>
          <a:prstGeom prst="ellipse">
            <a:avLst/>
          </a:prstGeom>
          <a:solidFill>
            <a:schemeClr val="accent1">
              <a:lumMod val="20000"/>
              <a:lumOff val="80000"/>
              <a:alpha val="52000"/>
            </a:schemeClr>
          </a:solidFill>
          <a:ln w="9525">
            <a:solidFill>
              <a:srgbClr val="FFFFFF"/>
            </a:solidFill>
            <a:round/>
            <a:headEnd/>
            <a:tailEnd/>
          </a:ln>
        </p:spPr>
        <p:txBody>
          <a:bodyPr anchor="ctr"/>
          <a:lstStyle/>
          <a:p>
            <a:pPr lvl="0" algn="ctr"/>
            <a:r>
              <a:rPr lang="en-US" sz="2000" b="1" dirty="0"/>
              <a:t>Experiment 1- </a:t>
            </a:r>
            <a:r>
              <a:rPr lang="en-US" sz="2000" b="1" dirty="0">
                <a:solidFill>
                  <a:srgbClr val="AD0101"/>
                </a:solidFill>
                <a:latin typeface="Lucida Handwriting"/>
                <a:cs typeface="Lucida Handwriting"/>
              </a:rPr>
              <a:t>Phase 1</a:t>
            </a:r>
            <a:endParaRPr lang="en-US" sz="1400" b="1" dirty="0">
              <a:solidFill>
                <a:srgbClr val="AD0101"/>
              </a:solidFill>
              <a:latin typeface="Lucida Handwriting"/>
              <a:cs typeface="Lucida Handwriting"/>
            </a:endParaRPr>
          </a:p>
        </p:txBody>
      </p:sp>
      <p:sp>
        <p:nvSpPr>
          <p:cNvPr id="7" name="Text Box 7"/>
          <p:cNvSpPr txBox="1">
            <a:spLocks noChangeArrowheads="1"/>
          </p:cNvSpPr>
          <p:nvPr/>
        </p:nvSpPr>
        <p:spPr bwMode="auto">
          <a:xfrm>
            <a:off x="2438400" y="1543703"/>
            <a:ext cx="2373312" cy="318036"/>
          </a:xfrm>
          <a:prstGeom prst="rect">
            <a:avLst/>
          </a:prstGeom>
          <a:solidFill>
            <a:schemeClr val="tx2">
              <a:lumMod val="75000"/>
            </a:schemeClr>
          </a:solidFill>
          <a:ln w="9525" algn="ctr">
            <a:solidFill>
              <a:srgbClr val="FF0000"/>
            </a:solidFill>
            <a:miter lim="800000"/>
            <a:headEnd/>
            <a:tailEnd/>
          </a:ln>
          <a:effectLst/>
        </p:spPr>
        <p:txBody>
          <a:bodyPr>
            <a:spAutoFit/>
          </a:bodyPr>
          <a:lstStyle/>
          <a:p>
            <a:pPr algn="ctr">
              <a:lnSpc>
                <a:spcPct val="90000"/>
              </a:lnSpc>
              <a:spcAft>
                <a:spcPct val="100000"/>
              </a:spcAft>
              <a:defRPr/>
            </a:pPr>
            <a:r>
              <a:rPr lang="en-US" sz="1600" dirty="0">
                <a:solidFill>
                  <a:schemeClr val="bg1"/>
                </a:solidFill>
                <a:cs typeface="Arial" charset="0"/>
              </a:rPr>
              <a:t>Experimental Group</a:t>
            </a:r>
          </a:p>
        </p:txBody>
      </p:sp>
      <p:sp>
        <p:nvSpPr>
          <p:cNvPr id="8" name="Text Box 8"/>
          <p:cNvSpPr txBox="1">
            <a:spLocks noChangeArrowheads="1"/>
          </p:cNvSpPr>
          <p:nvPr/>
        </p:nvSpPr>
        <p:spPr bwMode="auto">
          <a:xfrm>
            <a:off x="7359795" y="1540996"/>
            <a:ext cx="2266950" cy="318036"/>
          </a:xfrm>
          <a:prstGeom prst="rect">
            <a:avLst/>
          </a:prstGeom>
          <a:solidFill>
            <a:schemeClr val="tx2">
              <a:lumMod val="75000"/>
            </a:schemeClr>
          </a:solidFill>
          <a:ln w="9525" algn="ctr">
            <a:solidFill>
              <a:srgbClr val="FF0000"/>
            </a:solidFill>
            <a:miter lim="800000"/>
            <a:headEnd/>
            <a:tailEnd/>
          </a:ln>
          <a:effectLst/>
        </p:spPr>
        <p:txBody>
          <a:bodyPr>
            <a:spAutoFit/>
          </a:bodyPr>
          <a:lstStyle/>
          <a:p>
            <a:pPr algn="ctr">
              <a:lnSpc>
                <a:spcPct val="90000"/>
              </a:lnSpc>
              <a:spcAft>
                <a:spcPct val="100000"/>
              </a:spcAft>
              <a:defRPr/>
            </a:pPr>
            <a:r>
              <a:rPr lang="en-US" sz="1600" dirty="0">
                <a:solidFill>
                  <a:schemeClr val="bg1"/>
                </a:solidFill>
                <a:cs typeface="Arial" charset="0"/>
              </a:rPr>
              <a:t>Control Group</a:t>
            </a:r>
          </a:p>
        </p:txBody>
      </p:sp>
      <p:sp>
        <p:nvSpPr>
          <p:cNvPr id="9" name="AutoShape 14"/>
          <p:cNvSpPr>
            <a:spLocks/>
          </p:cNvSpPr>
          <p:nvPr/>
        </p:nvSpPr>
        <p:spPr bwMode="auto">
          <a:xfrm rot="5400000">
            <a:off x="5940243" y="-1156168"/>
            <a:ext cx="296863" cy="4997450"/>
          </a:xfrm>
          <a:prstGeom prst="leftBrace">
            <a:avLst>
              <a:gd name="adj1" fmla="val 418830"/>
              <a:gd name="adj2" fmla="val 49759"/>
            </a:avLst>
          </a:prstGeom>
          <a:ln>
            <a:headEnd/>
            <a:tailEnd/>
          </a:ln>
        </p:spPr>
        <p:style>
          <a:lnRef idx="1">
            <a:schemeClr val="accent1"/>
          </a:lnRef>
          <a:fillRef idx="0">
            <a:schemeClr val="accent1"/>
          </a:fillRef>
          <a:effectRef idx="0">
            <a:schemeClr val="accent1"/>
          </a:effectRef>
          <a:fontRef idx="minor">
            <a:schemeClr val="tx1"/>
          </a:fontRef>
        </p:style>
        <p:txBody>
          <a:bodyPr rot="10800000" vert="eaVert" wrap="none" anchor="ctr"/>
          <a:lstStyle/>
          <a:p>
            <a:pPr>
              <a:lnSpc>
                <a:spcPct val="90000"/>
              </a:lnSpc>
              <a:spcAft>
                <a:spcPct val="100000"/>
              </a:spcAft>
              <a:buFontTx/>
              <a:buChar char="•"/>
            </a:pPr>
            <a:endParaRPr lang="en-US" sz="700">
              <a:solidFill>
                <a:srgbClr val="3366CC"/>
              </a:solidFill>
              <a:cs typeface="Arial" charset="0"/>
            </a:endParaRPr>
          </a:p>
        </p:txBody>
      </p:sp>
      <p:grpSp>
        <p:nvGrpSpPr>
          <p:cNvPr id="10" name="Group 16"/>
          <p:cNvGrpSpPr>
            <a:grpSpLocks/>
          </p:cNvGrpSpPr>
          <p:nvPr/>
        </p:nvGrpSpPr>
        <p:grpSpPr bwMode="auto">
          <a:xfrm>
            <a:off x="4861125" y="1537587"/>
            <a:ext cx="2439895" cy="325672"/>
            <a:chOff x="973" y="1634"/>
            <a:chExt cx="4059" cy="832"/>
          </a:xfrm>
        </p:grpSpPr>
        <p:sp>
          <p:nvSpPr>
            <p:cNvPr id="11" name="AutoShape 17"/>
            <p:cNvSpPr>
              <a:spLocks noChangeAspect="1" noChangeArrowheads="1"/>
            </p:cNvSpPr>
            <p:nvPr/>
          </p:nvSpPr>
          <p:spPr bwMode="auto">
            <a:xfrm rot="16200000">
              <a:off x="841" y="1766"/>
              <a:ext cx="832" cy="567"/>
            </a:xfrm>
            <a:prstGeom prst="triangle">
              <a:avLst>
                <a:gd name="adj" fmla="val 50000"/>
              </a:avLst>
            </a:prstGeom>
            <a:ln>
              <a:headEnd/>
              <a:tailEnd/>
            </a:ln>
          </p:spPr>
          <p:style>
            <a:lnRef idx="2">
              <a:schemeClr val="accent1"/>
            </a:lnRef>
            <a:fillRef idx="1">
              <a:schemeClr val="lt1"/>
            </a:fillRef>
            <a:effectRef idx="0">
              <a:schemeClr val="accent1"/>
            </a:effectRef>
            <a:fontRef idx="minor">
              <a:schemeClr val="dk1"/>
            </a:fontRef>
          </p:style>
          <p:txBody>
            <a:bodyPr vert="eaVert" wrap="none" anchor="ctr"/>
            <a:lstStyle/>
            <a:p>
              <a:pPr>
                <a:lnSpc>
                  <a:spcPct val="90000"/>
                </a:lnSpc>
                <a:spcAft>
                  <a:spcPct val="100000"/>
                </a:spcAft>
                <a:buFontTx/>
                <a:buChar char="•"/>
              </a:pPr>
              <a:endParaRPr lang="en-US" sz="700" dirty="0">
                <a:solidFill>
                  <a:srgbClr val="3366CC"/>
                </a:solidFill>
                <a:cs typeface="Arial" charset="0"/>
              </a:endParaRPr>
            </a:p>
          </p:txBody>
        </p:sp>
        <p:sp>
          <p:nvSpPr>
            <p:cNvPr id="12" name="AutoShape 18"/>
            <p:cNvSpPr>
              <a:spLocks noChangeAspect="1" noChangeArrowheads="1"/>
            </p:cNvSpPr>
            <p:nvPr/>
          </p:nvSpPr>
          <p:spPr bwMode="auto">
            <a:xfrm rot="5400000">
              <a:off x="4326" y="1751"/>
              <a:ext cx="822" cy="590"/>
            </a:xfrm>
            <a:prstGeom prst="triangle">
              <a:avLst>
                <a:gd name="adj" fmla="val 50000"/>
              </a:avLst>
            </a:prstGeom>
            <a:ln>
              <a:headEnd/>
              <a:tailEnd/>
            </a:ln>
          </p:spPr>
          <p:style>
            <a:lnRef idx="2">
              <a:schemeClr val="accent1"/>
            </a:lnRef>
            <a:fillRef idx="1">
              <a:schemeClr val="lt1"/>
            </a:fillRef>
            <a:effectRef idx="0">
              <a:schemeClr val="accent1"/>
            </a:effectRef>
            <a:fontRef idx="minor">
              <a:schemeClr val="dk1"/>
            </a:fontRef>
          </p:style>
          <p:txBody>
            <a:bodyPr rot="10800000" vert="eaVert" wrap="none" anchor="ctr"/>
            <a:lstStyle/>
            <a:p>
              <a:pPr>
                <a:lnSpc>
                  <a:spcPct val="90000"/>
                </a:lnSpc>
                <a:spcAft>
                  <a:spcPct val="100000"/>
                </a:spcAft>
                <a:buFontTx/>
                <a:buChar char="•"/>
              </a:pPr>
              <a:endParaRPr lang="en-US" sz="700">
                <a:solidFill>
                  <a:srgbClr val="3366CC"/>
                </a:solidFill>
                <a:cs typeface="Arial" charset="0"/>
              </a:endParaRPr>
            </a:p>
          </p:txBody>
        </p:sp>
      </p:grpSp>
      <p:sp>
        <p:nvSpPr>
          <p:cNvPr id="13" name="Rectangle 19"/>
          <p:cNvSpPr>
            <a:spLocks noChangeArrowheads="1"/>
          </p:cNvSpPr>
          <p:nvPr/>
        </p:nvSpPr>
        <p:spPr bwMode="auto">
          <a:xfrm>
            <a:off x="4979715" y="1533970"/>
            <a:ext cx="2198688" cy="447455"/>
          </a:xfrm>
          <a:prstGeom prst="rect">
            <a:avLst/>
          </a:prstGeom>
          <a:noFill/>
          <a:ln w="9525">
            <a:noFill/>
            <a:miter lim="800000"/>
            <a:headEnd/>
            <a:tailEnd/>
          </a:ln>
        </p:spPr>
        <p:txBody>
          <a:bodyPr lIns="91426" tIns="45713" rIns="91426" bIns="45713">
            <a:scene3d>
              <a:camera prst="orthographicFront"/>
              <a:lightRig rig="balanced" dir="t">
                <a:rot lat="0" lon="0" rev="2100000"/>
              </a:lightRig>
            </a:scene3d>
            <a:sp3d extrusionH="57150" prstMaterial="metal">
              <a:bevelT w="38100" h="25400"/>
              <a:contourClr>
                <a:schemeClr val="bg2"/>
              </a:contourClr>
            </a:sp3d>
          </a:bodyPr>
          <a:lstStyle/>
          <a:p>
            <a:pPr algn="ctr" eaLnBrk="1" hangingPunct="1">
              <a:lnSpc>
                <a:spcPct val="95000"/>
              </a:lnSpc>
            </a:pPr>
            <a:r>
              <a:rPr lang="en-US" sz="1200" b="1" dirty="0">
                <a:ln w="50800"/>
                <a:solidFill>
                  <a:srgbClr val="AD0101"/>
                </a:solidFill>
                <a:cs typeface="Arial" charset="0"/>
              </a:rPr>
              <a:t>Sequence of experimental activities</a:t>
            </a:r>
          </a:p>
        </p:txBody>
      </p:sp>
      <p:graphicFrame>
        <p:nvGraphicFramePr>
          <p:cNvPr id="14" name="Content Placeholder 4"/>
          <p:cNvGraphicFramePr>
            <a:graphicFrameLocks/>
          </p:cNvGraphicFramePr>
          <p:nvPr/>
        </p:nvGraphicFramePr>
        <p:xfrm>
          <a:off x="1524000" y="1894650"/>
          <a:ext cx="9144000" cy="496335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5" name="TextBox 14"/>
          <p:cNvSpPr txBox="1"/>
          <p:nvPr/>
        </p:nvSpPr>
        <p:spPr>
          <a:xfrm>
            <a:off x="1524000" y="-47040"/>
            <a:ext cx="9144000" cy="584776"/>
          </a:xfrm>
          <a:prstGeom prst="rect">
            <a:avLst/>
          </a:prstGeom>
          <a:solidFill>
            <a:schemeClr val="bg1">
              <a:lumMod val="75000"/>
            </a:schemeClr>
          </a:solidFill>
          <a:ln>
            <a:solidFill>
              <a:srgbClr val="FFFFFF"/>
            </a:solidFill>
          </a:ln>
        </p:spPr>
        <p:style>
          <a:lnRef idx="2">
            <a:schemeClr val="accent1"/>
          </a:lnRef>
          <a:fillRef idx="1">
            <a:schemeClr val="lt1"/>
          </a:fillRef>
          <a:effectRef idx="0">
            <a:schemeClr val="accent1"/>
          </a:effectRef>
          <a:fontRef idx="minor">
            <a:schemeClr val="dk1"/>
          </a:fontRef>
        </p:style>
        <p:txBody>
          <a:bodyPr wrap="square" rtlCol="0">
            <a:spAutoFit/>
            <a:scene3d>
              <a:camera prst="orthographicFront"/>
              <a:lightRig rig="balanced" dir="t">
                <a:rot lat="0" lon="0" rev="2100000"/>
              </a:lightRig>
            </a:scene3d>
            <a:sp3d extrusionH="57150" prstMaterial="metal">
              <a:bevelT w="38100" h="25400"/>
              <a:contourClr>
                <a:schemeClr val="bg2"/>
              </a:contourClr>
            </a:sp3d>
          </a:bodyPr>
          <a:lstStyle>
            <a:defPPr>
              <a:defRPr lang="en-US"/>
            </a:defPPr>
            <a:lvl1pPr algn="ctr">
              <a:defRPr sz="2400" b="1"/>
            </a:lvl1pPr>
          </a:lstStyle>
          <a:p>
            <a:r>
              <a:rPr lang="en-US" sz="3200" dirty="0">
                <a:ln w="50800"/>
                <a:solidFill>
                  <a:schemeClr val="tx2">
                    <a:lumMod val="75000"/>
                  </a:schemeClr>
                </a:solidFill>
              </a:rPr>
              <a:t>Research Design</a:t>
            </a:r>
          </a:p>
        </p:txBody>
      </p:sp>
      <p:pic>
        <p:nvPicPr>
          <p:cNvPr id="16" name="Picture 15"/>
          <p:cNvPicPr>
            <a:picLocks noChangeAspect="1"/>
          </p:cNvPicPr>
          <p:nvPr/>
        </p:nvPicPr>
        <p:blipFill>
          <a:blip r:embed="rId8" cstate="print">
            <a:extLst>
              <a:ext uri="{28A0092B-C50C-407E-A947-70E740481C1C}">
                <a14:useLocalDpi xmlns:a14="http://schemas.microsoft.com/office/drawing/2010/main"/>
              </a:ext>
            </a:extLst>
          </a:blip>
          <a:srcRect/>
          <a:stretch>
            <a:fillRect/>
          </a:stretch>
        </p:blipFill>
        <p:spPr bwMode="auto">
          <a:xfrm>
            <a:off x="2201173" y="4388042"/>
            <a:ext cx="3289300" cy="2328372"/>
          </a:xfrm>
          <a:prstGeom prst="rect">
            <a:avLst/>
          </a:prstGeom>
          <a:noFill/>
          <a:ln>
            <a:noFill/>
          </a:ln>
        </p:spPr>
      </p:pic>
      <p:pic>
        <p:nvPicPr>
          <p:cNvPr id="17" name="Picture 16"/>
          <p:cNvPicPr>
            <a:picLocks noChangeAspect="1"/>
          </p:cNvPicPr>
          <p:nvPr/>
        </p:nvPicPr>
        <p:blipFill>
          <a:blip r:embed="rId9" cstate="print">
            <a:extLst>
              <a:ext uri="{28A0092B-C50C-407E-A947-70E740481C1C}">
                <a14:useLocalDpi xmlns:a14="http://schemas.microsoft.com/office/drawing/2010/main"/>
              </a:ext>
            </a:extLst>
          </a:blip>
          <a:srcRect/>
          <a:stretch>
            <a:fillRect/>
          </a:stretch>
        </p:blipFill>
        <p:spPr bwMode="auto">
          <a:xfrm>
            <a:off x="6921861" y="4412166"/>
            <a:ext cx="2951409" cy="2357627"/>
          </a:xfrm>
          <a:prstGeom prst="rect">
            <a:avLst/>
          </a:prstGeom>
          <a:noFill/>
          <a:ln>
            <a:noFill/>
          </a:ln>
        </p:spPr>
      </p:pic>
      <p:sp>
        <p:nvSpPr>
          <p:cNvPr id="19" name="Rounded Rectangle 18"/>
          <p:cNvSpPr/>
          <p:nvPr/>
        </p:nvSpPr>
        <p:spPr>
          <a:xfrm>
            <a:off x="8239161" y="4331037"/>
            <a:ext cx="2101851" cy="444501"/>
          </a:xfrm>
          <a:prstGeom prst="roundRect">
            <a:avLst/>
          </a:prstGeom>
          <a:ln>
            <a:solidFill>
              <a:srgbClr val="7F7F7F"/>
            </a:solidFill>
          </a:ln>
        </p:spPr>
        <p:style>
          <a:lnRef idx="2">
            <a:schemeClr val="accent1"/>
          </a:lnRef>
          <a:fillRef idx="1">
            <a:schemeClr val="lt1"/>
          </a:fillRef>
          <a:effectRef idx="0">
            <a:schemeClr val="accent1"/>
          </a:effectRef>
          <a:fontRef idx="minor">
            <a:schemeClr val="dk1"/>
          </a:fontRef>
        </p:style>
        <p:txBody>
          <a:bodyPr rtlCol="0" anchor="ctr"/>
          <a:lstStyle/>
          <a:p>
            <a:r>
              <a:rPr lang="en-US" sz="1200" b="1" i="1" dirty="0">
                <a:solidFill>
                  <a:srgbClr val="AD0101"/>
                </a:solidFill>
              </a:rPr>
              <a:t>Brightness- Comparison task</a:t>
            </a:r>
          </a:p>
        </p:txBody>
      </p:sp>
      <p:sp>
        <p:nvSpPr>
          <p:cNvPr id="20" name="Rounded Rectangle 19"/>
          <p:cNvSpPr/>
          <p:nvPr/>
        </p:nvSpPr>
        <p:spPr>
          <a:xfrm>
            <a:off x="3687598" y="4368979"/>
            <a:ext cx="2005289" cy="411607"/>
          </a:xfrm>
          <a:prstGeom prst="roundRect">
            <a:avLst/>
          </a:prstGeom>
          <a:ln>
            <a:solidFill>
              <a:schemeClr val="tx1">
                <a:lumMod val="50000"/>
                <a:lumOff val="50000"/>
              </a:schemeClr>
            </a:solidFill>
          </a:ln>
        </p:spPr>
        <p:style>
          <a:lnRef idx="2">
            <a:schemeClr val="accent1"/>
          </a:lnRef>
          <a:fillRef idx="1">
            <a:schemeClr val="lt1"/>
          </a:fillRef>
          <a:effectRef idx="0">
            <a:schemeClr val="accent1"/>
          </a:effectRef>
          <a:fontRef idx="minor">
            <a:schemeClr val="dk1"/>
          </a:fontRef>
        </p:style>
        <p:txBody>
          <a:bodyPr rtlCol="0" anchor="ctr"/>
          <a:lstStyle/>
          <a:p>
            <a:r>
              <a:rPr lang="en-US" sz="1200" b="1" i="1" dirty="0">
                <a:solidFill>
                  <a:schemeClr val="accent1"/>
                </a:solidFill>
              </a:rPr>
              <a:t>Non-symbolic approximate addition task</a:t>
            </a:r>
          </a:p>
        </p:txBody>
      </p:sp>
      <p:sp>
        <p:nvSpPr>
          <p:cNvPr id="21" name="Content Placeholder 1"/>
          <p:cNvSpPr txBox="1">
            <a:spLocks/>
          </p:cNvSpPr>
          <p:nvPr/>
        </p:nvSpPr>
        <p:spPr>
          <a:xfrm>
            <a:off x="2041366" y="2153903"/>
            <a:ext cx="3822271" cy="2052860"/>
          </a:xfrm>
          <a:prstGeom prst="rect">
            <a:avLst/>
          </a:prstGeom>
        </p:spPr>
        <p:txBody>
          <a:bodyPr vert="horz" lIns="91440" tIns="45720" rIns="91440" bIns="45720" rtlCol="0" anchor="ctr" anchorCtr="0">
            <a:normAutofit fontScale="77500" lnSpcReduction="20000"/>
          </a:bodyPr>
          <a:lstStyle>
            <a:lvl1pPr marL="274320" indent="-27432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594360" indent="-274320" algn="l" defTabSz="914400" rtl="0" eaLnBrk="1" latinLnBrk="0" hangingPunct="1">
              <a:spcBef>
                <a:spcPct val="20000"/>
              </a:spcBef>
              <a:buClr>
                <a:schemeClr val="accent1"/>
              </a:buClr>
              <a:buFont typeface="Arial" pitchFamily="34" charset="0"/>
              <a:buChar char="•"/>
              <a:defRPr sz="2200" kern="1200">
                <a:solidFill>
                  <a:schemeClr val="tx2"/>
                </a:solidFill>
                <a:latin typeface="+mn-lt"/>
                <a:ea typeface="+mn-ea"/>
                <a:cs typeface="+mn-cs"/>
              </a:defRPr>
            </a:lvl2pPr>
            <a:lvl3pPr marL="868680" indent="-228600" algn="l" defTabSz="914400" rtl="0" eaLnBrk="1" latinLnBrk="0" hangingPunct="1">
              <a:spcBef>
                <a:spcPct val="20000"/>
              </a:spcBef>
              <a:buClr>
                <a:schemeClr val="accent1"/>
              </a:buClr>
              <a:buFont typeface="Arial" pitchFamily="34" charset="0"/>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Font typeface="Arial" pitchFamily="34" charset="0"/>
              <a:buChar char="•"/>
              <a:defRPr sz="1800" kern="1200">
                <a:solidFill>
                  <a:schemeClr val="tx2"/>
                </a:solidFill>
                <a:latin typeface="+mn-lt"/>
                <a:ea typeface="+mn-ea"/>
                <a:cs typeface="+mn-cs"/>
              </a:defRPr>
            </a:lvl4pPr>
            <a:lvl5pPr marL="1371600" indent="-228600" algn="l" defTabSz="914400" rtl="0" eaLnBrk="1" latinLnBrk="0" hangingPunct="1">
              <a:spcBef>
                <a:spcPct val="20000"/>
              </a:spcBef>
              <a:buClr>
                <a:schemeClr val="accent1"/>
              </a:buClr>
              <a:buFont typeface="Arial" pitchFamily="34" charset="0"/>
              <a:buChar char="•"/>
              <a:defRPr sz="1800" kern="1200" baseline="0">
                <a:solidFill>
                  <a:schemeClr val="tx2"/>
                </a:solidFill>
                <a:latin typeface="+mn-lt"/>
                <a:ea typeface="+mn-ea"/>
                <a:cs typeface="+mn-cs"/>
              </a:defRPr>
            </a:lvl5pPr>
            <a:lvl6pPr marL="164592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6pPr>
            <a:lvl7pPr marL="1901952"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7pPr>
            <a:lvl8pPr marL="219456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8pPr>
            <a:lvl9pPr marL="246888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9pPr>
          </a:lstStyle>
          <a:p>
            <a:pPr>
              <a:lnSpc>
                <a:spcPct val="150000"/>
              </a:lnSpc>
              <a:spcBef>
                <a:spcPts val="0"/>
              </a:spcBef>
              <a:buFont typeface="Lucida Grande"/>
              <a:buChar char="❀"/>
              <a:defRPr/>
            </a:pPr>
            <a:r>
              <a:rPr lang="en-US" sz="1900" b="1" dirty="0">
                <a:solidFill>
                  <a:schemeClr val="tx1"/>
                </a:solidFill>
              </a:rPr>
              <a:t>8 practice trials</a:t>
            </a:r>
          </a:p>
          <a:p>
            <a:pPr>
              <a:lnSpc>
                <a:spcPct val="150000"/>
              </a:lnSpc>
              <a:spcBef>
                <a:spcPts val="0"/>
              </a:spcBef>
              <a:buFont typeface="Lucida Grande"/>
              <a:buChar char="❀"/>
              <a:defRPr/>
            </a:pPr>
            <a:r>
              <a:rPr lang="en-US" sz="1900" b="1" dirty="0">
                <a:solidFill>
                  <a:schemeClr val="tx1"/>
                </a:solidFill>
              </a:rPr>
              <a:t>training with 50 trials (25 7:4, 25 7:5)</a:t>
            </a:r>
          </a:p>
          <a:p>
            <a:pPr>
              <a:lnSpc>
                <a:spcPct val="150000"/>
              </a:lnSpc>
              <a:spcBef>
                <a:spcPts val="0"/>
              </a:spcBef>
              <a:buFont typeface="Lucida Grande"/>
              <a:buChar char="❀"/>
              <a:defRPr/>
            </a:pPr>
            <a:r>
              <a:rPr lang="en-US" sz="1900" b="1" dirty="0">
                <a:solidFill>
                  <a:schemeClr val="tx1"/>
                </a:solidFill>
              </a:rPr>
              <a:t>20 symbolic addition problems on paper</a:t>
            </a:r>
          </a:p>
          <a:p>
            <a:pPr>
              <a:lnSpc>
                <a:spcPct val="150000"/>
              </a:lnSpc>
              <a:spcBef>
                <a:spcPts val="0"/>
              </a:spcBef>
              <a:buFont typeface="Lucida Grande"/>
              <a:buChar char="❀"/>
              <a:defRPr/>
            </a:pPr>
            <a:r>
              <a:rPr lang="en-US" sz="1900" b="1" dirty="0">
                <a:solidFill>
                  <a:schemeClr val="tx1"/>
                </a:solidFill>
              </a:rPr>
              <a:t>Re-training 10 trials</a:t>
            </a:r>
          </a:p>
          <a:p>
            <a:pPr>
              <a:lnSpc>
                <a:spcPct val="150000"/>
              </a:lnSpc>
              <a:spcBef>
                <a:spcPts val="0"/>
              </a:spcBef>
              <a:buFont typeface="Lucida Grande"/>
              <a:buChar char="❀"/>
              <a:defRPr/>
            </a:pPr>
            <a:r>
              <a:rPr lang="en-US" sz="1900" b="1" dirty="0">
                <a:solidFill>
                  <a:schemeClr val="tx1"/>
                </a:solidFill>
              </a:rPr>
              <a:t>20 symbolic addition problems on paper</a:t>
            </a:r>
          </a:p>
          <a:p>
            <a:pPr>
              <a:lnSpc>
                <a:spcPct val="150000"/>
              </a:lnSpc>
              <a:spcBef>
                <a:spcPts val="0"/>
              </a:spcBef>
              <a:buFont typeface="Lucida Grande"/>
              <a:buChar char="❀"/>
              <a:defRPr/>
            </a:pPr>
            <a:r>
              <a:rPr lang="en-US" sz="1900" b="1" dirty="0">
                <a:solidFill>
                  <a:schemeClr val="tx1"/>
                </a:solidFill>
              </a:rPr>
              <a:t>Numerical Acuity task</a:t>
            </a:r>
          </a:p>
          <a:p>
            <a:pPr>
              <a:lnSpc>
                <a:spcPct val="140000"/>
              </a:lnSpc>
            </a:pPr>
            <a:endParaRPr lang="en-US" dirty="0"/>
          </a:p>
        </p:txBody>
      </p:sp>
      <p:sp>
        <p:nvSpPr>
          <p:cNvPr id="22" name="Content Placeholder 1"/>
          <p:cNvSpPr txBox="1">
            <a:spLocks/>
          </p:cNvSpPr>
          <p:nvPr/>
        </p:nvSpPr>
        <p:spPr>
          <a:xfrm>
            <a:off x="6587892" y="2075503"/>
            <a:ext cx="3793995" cy="2115580"/>
          </a:xfrm>
          <a:prstGeom prst="rect">
            <a:avLst/>
          </a:prstGeom>
        </p:spPr>
        <p:txBody>
          <a:bodyPr vert="horz" lIns="91440" tIns="45720" rIns="91440" bIns="45720" rtlCol="0" anchor="ctr" anchorCtr="0">
            <a:normAutofit fontScale="85000" lnSpcReduction="10000"/>
          </a:bodyPr>
          <a:lstStyle>
            <a:lvl1pPr marL="274320" indent="-27432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594360" indent="-274320" algn="l" defTabSz="914400" rtl="0" eaLnBrk="1" latinLnBrk="0" hangingPunct="1">
              <a:spcBef>
                <a:spcPct val="20000"/>
              </a:spcBef>
              <a:buClr>
                <a:schemeClr val="accent1"/>
              </a:buClr>
              <a:buFont typeface="Arial" pitchFamily="34" charset="0"/>
              <a:buChar char="•"/>
              <a:defRPr sz="2200" kern="1200">
                <a:solidFill>
                  <a:schemeClr val="tx2"/>
                </a:solidFill>
                <a:latin typeface="+mn-lt"/>
                <a:ea typeface="+mn-ea"/>
                <a:cs typeface="+mn-cs"/>
              </a:defRPr>
            </a:lvl2pPr>
            <a:lvl3pPr marL="868680" indent="-228600" algn="l" defTabSz="914400" rtl="0" eaLnBrk="1" latinLnBrk="0" hangingPunct="1">
              <a:spcBef>
                <a:spcPct val="20000"/>
              </a:spcBef>
              <a:buClr>
                <a:schemeClr val="accent1"/>
              </a:buClr>
              <a:buFont typeface="Arial" pitchFamily="34" charset="0"/>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Font typeface="Arial" pitchFamily="34" charset="0"/>
              <a:buChar char="•"/>
              <a:defRPr sz="1800" kern="1200">
                <a:solidFill>
                  <a:schemeClr val="tx2"/>
                </a:solidFill>
                <a:latin typeface="+mn-lt"/>
                <a:ea typeface="+mn-ea"/>
                <a:cs typeface="+mn-cs"/>
              </a:defRPr>
            </a:lvl4pPr>
            <a:lvl5pPr marL="1371600" indent="-228600" algn="l" defTabSz="914400" rtl="0" eaLnBrk="1" latinLnBrk="0" hangingPunct="1">
              <a:spcBef>
                <a:spcPct val="20000"/>
              </a:spcBef>
              <a:buClr>
                <a:schemeClr val="accent1"/>
              </a:buClr>
              <a:buFont typeface="Arial" pitchFamily="34" charset="0"/>
              <a:buChar char="•"/>
              <a:defRPr sz="1800" kern="1200" baseline="0">
                <a:solidFill>
                  <a:schemeClr val="tx2"/>
                </a:solidFill>
                <a:latin typeface="+mn-lt"/>
                <a:ea typeface="+mn-ea"/>
                <a:cs typeface="+mn-cs"/>
              </a:defRPr>
            </a:lvl5pPr>
            <a:lvl6pPr marL="164592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6pPr>
            <a:lvl7pPr marL="1901952"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7pPr>
            <a:lvl8pPr marL="219456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8pPr>
            <a:lvl9pPr marL="246888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9pPr>
          </a:lstStyle>
          <a:p>
            <a:pPr>
              <a:spcBef>
                <a:spcPts val="0"/>
              </a:spcBef>
              <a:buFont typeface="Lucida Grande"/>
              <a:buChar char="❀"/>
              <a:defRPr/>
            </a:pPr>
            <a:endParaRPr lang="en-US" sz="1200" dirty="0"/>
          </a:p>
          <a:p>
            <a:pPr>
              <a:lnSpc>
                <a:spcPct val="140000"/>
              </a:lnSpc>
              <a:spcBef>
                <a:spcPts val="0"/>
              </a:spcBef>
              <a:buFont typeface="Lucida Grande"/>
              <a:buChar char="❀"/>
              <a:defRPr/>
            </a:pPr>
            <a:r>
              <a:rPr lang="en-US" sz="1700" b="1" dirty="0">
                <a:solidFill>
                  <a:srgbClr val="000000"/>
                </a:solidFill>
              </a:rPr>
              <a:t>8 practice trials</a:t>
            </a:r>
          </a:p>
          <a:p>
            <a:pPr>
              <a:lnSpc>
                <a:spcPct val="140000"/>
              </a:lnSpc>
              <a:spcBef>
                <a:spcPts val="0"/>
              </a:spcBef>
              <a:buFont typeface="Lucida Grande"/>
              <a:buChar char="❀"/>
              <a:defRPr/>
            </a:pPr>
            <a:r>
              <a:rPr lang="en-US" sz="1700" b="1" dirty="0">
                <a:solidFill>
                  <a:srgbClr val="000000"/>
                </a:solidFill>
              </a:rPr>
              <a:t>training with 50 trials (25 7:4, 25 7:5)</a:t>
            </a:r>
          </a:p>
          <a:p>
            <a:pPr>
              <a:lnSpc>
                <a:spcPct val="140000"/>
              </a:lnSpc>
              <a:spcBef>
                <a:spcPts val="0"/>
              </a:spcBef>
              <a:buFont typeface="Lucida Grande"/>
              <a:buChar char="❀"/>
              <a:defRPr/>
            </a:pPr>
            <a:r>
              <a:rPr lang="en-US" sz="1700" b="1" dirty="0">
                <a:solidFill>
                  <a:srgbClr val="000000"/>
                </a:solidFill>
              </a:rPr>
              <a:t>20 symbolic addition problems on paper</a:t>
            </a:r>
          </a:p>
          <a:p>
            <a:pPr>
              <a:lnSpc>
                <a:spcPct val="140000"/>
              </a:lnSpc>
              <a:spcBef>
                <a:spcPts val="0"/>
              </a:spcBef>
              <a:buFont typeface="Lucida Grande"/>
              <a:buChar char="❀"/>
              <a:defRPr/>
            </a:pPr>
            <a:r>
              <a:rPr lang="en-US" sz="1700" b="1" dirty="0">
                <a:solidFill>
                  <a:srgbClr val="000000"/>
                </a:solidFill>
              </a:rPr>
              <a:t>Re-training 10 trials</a:t>
            </a:r>
          </a:p>
          <a:p>
            <a:pPr>
              <a:lnSpc>
                <a:spcPct val="140000"/>
              </a:lnSpc>
              <a:spcBef>
                <a:spcPts val="0"/>
              </a:spcBef>
              <a:buFont typeface="Lucida Grande"/>
              <a:buChar char="❀"/>
              <a:defRPr/>
            </a:pPr>
            <a:r>
              <a:rPr lang="en-US" sz="1700" b="1" dirty="0">
                <a:solidFill>
                  <a:srgbClr val="000000"/>
                </a:solidFill>
              </a:rPr>
              <a:t>20 symbolic addition problems on paper</a:t>
            </a:r>
          </a:p>
          <a:p>
            <a:pPr>
              <a:lnSpc>
                <a:spcPct val="140000"/>
              </a:lnSpc>
              <a:spcBef>
                <a:spcPts val="0"/>
              </a:spcBef>
              <a:buFont typeface="Lucida Grande"/>
              <a:buChar char="❀"/>
              <a:defRPr/>
            </a:pPr>
            <a:r>
              <a:rPr lang="en-US" sz="1700" b="1" dirty="0">
                <a:solidFill>
                  <a:srgbClr val="000000"/>
                </a:solidFill>
              </a:rPr>
              <a:t>Numerical Acuity task</a:t>
            </a:r>
          </a:p>
          <a:p>
            <a:endParaRPr lang="en-US" dirty="0"/>
          </a:p>
        </p:txBody>
      </p:sp>
      <p:sp>
        <p:nvSpPr>
          <p:cNvPr id="23" name="Sun 22">
            <a:hlinkClick r:id="rId10" action="ppaction://hlinkfile"/>
          </p:cNvPr>
          <p:cNvSpPr/>
          <p:nvPr/>
        </p:nvSpPr>
        <p:spPr>
          <a:xfrm>
            <a:off x="5202254" y="4948591"/>
            <a:ext cx="490633" cy="448174"/>
          </a:xfrm>
          <a:prstGeom prst="su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2756301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6" presetClass="emph" presetSubtype="0" fill="hold" nodeType="clickEffect">
                                  <p:stCondLst>
                                    <p:cond delay="0"/>
                                  </p:stCondLst>
                                  <p:iterate type="lt">
                                    <p:tmPct val="10000"/>
                                  </p:iterate>
                                  <p:childTnLst>
                                    <p:animScale>
                                      <p:cBhvr>
                                        <p:cTn id="6" dur="250" autoRev="1" fill="hold">
                                          <p:stCondLst>
                                            <p:cond delay="0"/>
                                          </p:stCondLst>
                                        </p:cTn>
                                        <p:tgtEl>
                                          <p:spTgt spid="6">
                                            <p:txEl>
                                              <p:pRg st="0" end="0"/>
                                            </p:txEl>
                                          </p:spTgt>
                                        </p:tgtEl>
                                      </p:cBhvr>
                                      <p:to x="80000" y="100000"/>
                                    </p:animScale>
                                    <p:anim by="(#ppt_w*0.10)" calcmode="lin" valueType="num">
                                      <p:cBhvr>
                                        <p:cTn id="7" dur="250" autoRev="1" fill="hold">
                                          <p:stCondLst>
                                            <p:cond delay="0"/>
                                          </p:stCondLst>
                                        </p:cTn>
                                        <p:tgtEl>
                                          <p:spTgt spid="6">
                                            <p:txEl>
                                              <p:pRg st="0" end="0"/>
                                            </p:txEl>
                                          </p:spTgt>
                                        </p:tgtEl>
                                        <p:attrNameLst>
                                          <p:attrName>ppt_x</p:attrName>
                                        </p:attrNameLst>
                                      </p:cBhvr>
                                    </p:anim>
                                    <p:anim by="(-#ppt_w*0.10)" calcmode="lin" valueType="num">
                                      <p:cBhvr>
                                        <p:cTn id="8" dur="250" autoRev="1" fill="hold">
                                          <p:stCondLst>
                                            <p:cond delay="0"/>
                                          </p:stCondLst>
                                        </p:cTn>
                                        <p:tgtEl>
                                          <p:spTgt spid="6">
                                            <p:txEl>
                                              <p:pRg st="0" end="0"/>
                                            </p:txEl>
                                          </p:spTgt>
                                        </p:tgtEl>
                                        <p:attrNameLst>
                                          <p:attrName>ppt_y</p:attrName>
                                        </p:attrNameLst>
                                      </p:cBhvr>
                                    </p:anim>
                                    <p:animRot by="-480000">
                                      <p:cBhvr>
                                        <p:cTn id="9" dur="250" autoRev="1" fill="hold">
                                          <p:stCondLst>
                                            <p:cond delay="0"/>
                                          </p:stCondLst>
                                        </p:cTn>
                                        <p:tgtEl>
                                          <p:spTgt spid="6">
                                            <p:txEl>
                                              <p:pRg st="0" end="0"/>
                                            </p:txEl>
                                          </p:spTgt>
                                        </p:tgtEl>
                                        <p:attrNameLst>
                                          <p:attrName>r</p:attrName>
                                        </p:attrNameLst>
                                      </p:cBhvr>
                                    </p:animRo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2"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6290914" y="13959"/>
          <a:ext cx="4317778" cy="4714437"/>
        </p:xfrm>
        <a:graphic>
          <a:graphicData uri="http://schemas.openxmlformats.org/drawingml/2006/table">
            <a:tbl>
              <a:tblPr firstRow="1" bandRow="1">
                <a:tableStyleId>{5C22544A-7EE6-4342-B048-85BDC9FD1C3A}</a:tableStyleId>
              </a:tblPr>
              <a:tblGrid>
                <a:gridCol w="2158889">
                  <a:extLst>
                    <a:ext uri="{9D8B030D-6E8A-4147-A177-3AD203B41FA5}">
                      <a16:colId xmlns:a16="http://schemas.microsoft.com/office/drawing/2014/main" val="20000"/>
                    </a:ext>
                  </a:extLst>
                </a:gridCol>
                <a:gridCol w="2158889">
                  <a:extLst>
                    <a:ext uri="{9D8B030D-6E8A-4147-A177-3AD203B41FA5}">
                      <a16:colId xmlns:a16="http://schemas.microsoft.com/office/drawing/2014/main" val="20001"/>
                    </a:ext>
                  </a:extLst>
                </a:gridCol>
              </a:tblGrid>
              <a:tr h="42730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900" b="1" dirty="0"/>
                        <a:t>Bad Cartoon</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900" b="1" dirty="0"/>
                        <a:t>Good Cartoon</a:t>
                      </a:r>
                    </a:p>
                  </a:txBody>
                  <a:tcPr/>
                </a:tc>
                <a:extLst>
                  <a:ext uri="{0D108BD9-81ED-4DB2-BD59-A6C34878D82A}">
                    <a16:rowId xmlns:a16="http://schemas.microsoft.com/office/drawing/2014/main" val="10000"/>
                  </a:ext>
                </a:extLst>
              </a:tr>
              <a:tr h="2143564">
                <a:tc>
                  <a:txBody>
                    <a:bodyPr/>
                    <a:lstStyle/>
                    <a:p>
                      <a:endParaRPr lang="en-US" sz="1900" dirty="0"/>
                    </a:p>
                  </a:txBody>
                  <a:tcPr/>
                </a:tc>
                <a:tc>
                  <a:txBody>
                    <a:bodyPr/>
                    <a:lstStyle/>
                    <a:p>
                      <a:endParaRPr lang="en-US" sz="1900" b="1" dirty="0"/>
                    </a:p>
                  </a:txBody>
                  <a:tcPr/>
                </a:tc>
                <a:extLst>
                  <a:ext uri="{0D108BD9-81ED-4DB2-BD59-A6C34878D82A}">
                    <a16:rowId xmlns:a16="http://schemas.microsoft.com/office/drawing/2014/main" val="10001"/>
                  </a:ext>
                </a:extLst>
              </a:tr>
              <a:tr h="2143564">
                <a:tc>
                  <a:txBody>
                    <a:bodyPr/>
                    <a:lstStyle/>
                    <a:p>
                      <a:endParaRPr lang="en-US" sz="1900" dirty="0"/>
                    </a:p>
                  </a:txBody>
                  <a:tcPr/>
                </a:tc>
                <a:tc>
                  <a:txBody>
                    <a:bodyPr/>
                    <a:lstStyle/>
                    <a:p>
                      <a:endParaRPr lang="en-US" sz="1900" dirty="0"/>
                    </a:p>
                  </a:txBody>
                  <a:tcPr/>
                </a:tc>
                <a:extLst>
                  <a:ext uri="{0D108BD9-81ED-4DB2-BD59-A6C34878D82A}">
                    <a16:rowId xmlns:a16="http://schemas.microsoft.com/office/drawing/2014/main" val="10002"/>
                  </a:ext>
                </a:extLst>
              </a:tr>
            </a:tbl>
          </a:graphicData>
        </a:graphic>
      </p:graphicFrame>
      <p:pic>
        <p:nvPicPr>
          <p:cNvPr id="7" name="Picture 6"/>
          <p:cNvPicPr>
            <a:picLocks noChangeAspect="1"/>
          </p:cNvPicPr>
          <p:nvPr/>
        </p:nvPicPr>
        <p:blipFill>
          <a:blip r:embed="rId2"/>
          <a:stretch>
            <a:fillRect/>
          </a:stretch>
        </p:blipFill>
        <p:spPr>
          <a:xfrm>
            <a:off x="6622255" y="657107"/>
            <a:ext cx="1251233" cy="1863251"/>
          </a:xfrm>
          <a:prstGeom prst="rect">
            <a:avLst/>
          </a:prstGeom>
        </p:spPr>
      </p:pic>
      <p:pic>
        <p:nvPicPr>
          <p:cNvPr id="8" name="Picture 7"/>
          <p:cNvPicPr>
            <a:picLocks noChangeAspect="1"/>
          </p:cNvPicPr>
          <p:nvPr/>
        </p:nvPicPr>
        <p:blipFill>
          <a:blip r:embed="rId3"/>
          <a:stretch>
            <a:fillRect/>
          </a:stretch>
        </p:blipFill>
        <p:spPr>
          <a:xfrm>
            <a:off x="8810469" y="640177"/>
            <a:ext cx="1201007" cy="1892089"/>
          </a:xfrm>
          <a:prstGeom prst="rect">
            <a:avLst/>
          </a:prstGeom>
        </p:spPr>
      </p:pic>
      <p:pic>
        <p:nvPicPr>
          <p:cNvPr id="9" name="Picture 8"/>
          <p:cNvPicPr>
            <a:picLocks noChangeAspect="1"/>
          </p:cNvPicPr>
          <p:nvPr/>
        </p:nvPicPr>
        <p:blipFill rotWithShape="1">
          <a:blip r:embed="rId4"/>
          <a:srcRect l="6134" r="11591"/>
          <a:stretch/>
        </p:blipFill>
        <p:spPr>
          <a:xfrm>
            <a:off x="6583977" y="2813984"/>
            <a:ext cx="1424975" cy="1731953"/>
          </a:xfrm>
          <a:prstGeom prst="rect">
            <a:avLst/>
          </a:prstGeom>
        </p:spPr>
      </p:pic>
      <p:pic>
        <p:nvPicPr>
          <p:cNvPr id="10" name="Picture 9"/>
          <p:cNvPicPr>
            <a:picLocks noChangeAspect="1"/>
          </p:cNvPicPr>
          <p:nvPr/>
        </p:nvPicPr>
        <p:blipFill rotWithShape="1">
          <a:blip r:embed="rId5"/>
          <a:srcRect l="36073"/>
          <a:stretch/>
        </p:blipFill>
        <p:spPr>
          <a:xfrm>
            <a:off x="8810466" y="2797050"/>
            <a:ext cx="1486018" cy="1741163"/>
          </a:xfrm>
          <a:prstGeom prst="rect">
            <a:avLst/>
          </a:prstGeom>
        </p:spPr>
      </p:pic>
      <p:sp>
        <p:nvSpPr>
          <p:cNvPr id="13" name="Rectangle 12"/>
          <p:cNvSpPr/>
          <p:nvPr/>
        </p:nvSpPr>
        <p:spPr>
          <a:xfrm>
            <a:off x="6319120" y="444661"/>
            <a:ext cx="4255706" cy="4200272"/>
          </a:xfrm>
          <a:prstGeom prst="rect">
            <a:avLst/>
          </a:prstGeom>
          <a:gradFill flip="none" rotWithShape="1">
            <a:gsLst>
              <a:gs pos="0">
                <a:schemeClr val="accent1">
                  <a:tint val="83000"/>
                  <a:shade val="100000"/>
                  <a:hueMod val="100000"/>
                  <a:satMod val="220000"/>
                  <a:lumMod val="90000"/>
                  <a:alpha val="0"/>
                </a:schemeClr>
              </a:gs>
              <a:gs pos="76000">
                <a:schemeClr val="accent1">
                  <a:shade val="100000"/>
                  <a:alpha val="0"/>
                </a:schemeClr>
              </a:gs>
              <a:gs pos="100000">
                <a:schemeClr val="accent1">
                  <a:shade val="93000"/>
                  <a:satMod val="100000"/>
                  <a:lumMod val="93000"/>
                  <a:alpha val="0"/>
                </a:schemeClr>
              </a:gs>
            </a:gsLst>
            <a:path path="circle">
              <a:fillToRect l="15000" t="15000" r="100000" b="100000"/>
            </a:path>
            <a:tileRect/>
          </a:gradFill>
          <a:ln>
            <a:solidFill>
              <a:srgbClr val="FF0000"/>
            </a:solidFill>
          </a:ln>
          <a:effectLst>
            <a:glow rad="38100">
              <a:srgbClr val="00CCFF">
                <a:alpha val="75000"/>
              </a:srgbClr>
            </a:glow>
            <a:outerShdw blurRad="38100" dist="38100" dir="5400000" rotWithShape="0">
              <a:srgbClr val="000000">
                <a:alpha val="35000"/>
              </a:srgbClr>
            </a:out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Content Placeholder 2"/>
          <p:cNvSpPr>
            <a:spLocks noGrp="1"/>
          </p:cNvSpPr>
          <p:nvPr>
            <p:ph idx="1"/>
          </p:nvPr>
        </p:nvSpPr>
        <p:spPr>
          <a:xfrm>
            <a:off x="1524000" y="75264"/>
            <a:ext cx="4802578" cy="5568536"/>
          </a:xfrm>
          <a:effectLst>
            <a:glow rad="101600">
              <a:schemeClr val="accent1">
                <a:satMod val="175000"/>
                <a:alpha val="40000"/>
              </a:schemeClr>
            </a:glow>
          </a:effectLst>
        </p:spPr>
        <p:txBody>
          <a:bodyPr>
            <a:normAutofit fontScale="92500" lnSpcReduction="20000"/>
            <a:scene3d>
              <a:camera prst="orthographicFront"/>
              <a:lightRig rig="balanced" dir="t">
                <a:rot lat="0" lon="0" rev="2100000"/>
              </a:lightRig>
            </a:scene3d>
            <a:sp3d extrusionH="57150" prstMaterial="metal">
              <a:bevelT w="38100" h="25400"/>
              <a:contourClr>
                <a:schemeClr val="bg2"/>
              </a:contourClr>
            </a:sp3d>
          </a:bodyPr>
          <a:lstStyle/>
          <a:p>
            <a:pPr marL="0" indent="0">
              <a:buNone/>
            </a:pPr>
            <a:r>
              <a:rPr lang="en-US" b="1" dirty="0">
                <a:ln w="50800"/>
                <a:solidFill>
                  <a:srgbClr val="000000"/>
                </a:solidFill>
              </a:rPr>
              <a:t>Instruction</a:t>
            </a:r>
          </a:p>
          <a:p>
            <a:pPr marL="0" indent="0">
              <a:buNone/>
            </a:pPr>
            <a:r>
              <a:rPr lang="en-US" sz="2400" b="1" dirty="0">
                <a:ln w="50800"/>
                <a:solidFill>
                  <a:srgbClr val="000000"/>
                </a:solidFill>
              </a:rPr>
              <a:t>Gameplay for training conditions</a:t>
            </a:r>
            <a:endParaRPr lang="en-US" sz="2400" b="1" dirty="0">
              <a:ln w="50800"/>
              <a:solidFill>
                <a:schemeClr val="bg1">
                  <a:shade val="50000"/>
                </a:schemeClr>
              </a:solidFill>
            </a:endParaRPr>
          </a:p>
          <a:p>
            <a:pPr marL="0" indent="0">
              <a:buNone/>
            </a:pPr>
            <a:r>
              <a:rPr lang="en-US" sz="2600" dirty="0">
                <a:ln w="50800"/>
                <a:solidFill>
                  <a:srgbClr val="000000"/>
                </a:solidFill>
              </a:rPr>
              <a:t>Context of a game where either </a:t>
            </a:r>
          </a:p>
          <a:p>
            <a:pPr>
              <a:buSzPct val="50000"/>
              <a:buFont typeface="Lucida Grande"/>
              <a:buChar char="❀"/>
            </a:pPr>
            <a:r>
              <a:rPr lang="en-US" sz="2600" dirty="0">
                <a:ln w="50800"/>
                <a:solidFill>
                  <a:srgbClr val="AD0101"/>
                </a:solidFill>
              </a:rPr>
              <a:t>a good cartoon character </a:t>
            </a:r>
            <a:r>
              <a:rPr lang="en-US" sz="2600" dirty="0">
                <a:ln w="50800"/>
              </a:rPr>
              <a:t>surreptitiously added more dots (or made the display lighter, or made the line segment taller) </a:t>
            </a:r>
          </a:p>
          <a:p>
            <a:pPr marL="0" indent="0">
              <a:buNone/>
            </a:pPr>
            <a:r>
              <a:rPr lang="en-US" sz="2600" dirty="0">
                <a:ln w="50800"/>
                <a:solidFill>
                  <a:schemeClr val="bg1">
                    <a:shade val="50000"/>
                  </a:schemeClr>
                </a:solidFill>
              </a:rPr>
              <a:t>		</a:t>
            </a:r>
            <a:r>
              <a:rPr lang="en-US" sz="2600" dirty="0">
                <a:ln w="50800"/>
                <a:effectLst>
                  <a:glow rad="101600">
                    <a:schemeClr val="accent1">
                      <a:lumMod val="40000"/>
                      <a:lumOff val="60000"/>
                      <a:alpha val="75000"/>
                    </a:schemeClr>
                  </a:glow>
                </a:effectLst>
              </a:rPr>
              <a:t>Or</a:t>
            </a:r>
          </a:p>
          <a:p>
            <a:pPr>
              <a:buSzPct val="50000"/>
              <a:buFont typeface="Lucida Grande"/>
              <a:buChar char="❀"/>
            </a:pPr>
            <a:r>
              <a:rPr lang="en-US" sz="2600" dirty="0">
                <a:ln w="50800"/>
                <a:solidFill>
                  <a:srgbClr val="0000FF"/>
                </a:solidFill>
              </a:rPr>
              <a:t>a bad cartoon character </a:t>
            </a:r>
            <a:r>
              <a:rPr lang="en-US" sz="2600" dirty="0">
                <a:ln w="50800"/>
                <a:solidFill>
                  <a:srgbClr val="000000"/>
                </a:solidFill>
              </a:rPr>
              <a:t>surreptitiously stole items (or made the display darker or made the line segment shorter) from behind the </a:t>
            </a:r>
            <a:r>
              <a:rPr lang="en-US" sz="2600" dirty="0" err="1">
                <a:ln w="50800"/>
                <a:solidFill>
                  <a:srgbClr val="000000"/>
                </a:solidFill>
              </a:rPr>
              <a:t>occluder</a:t>
            </a:r>
            <a:r>
              <a:rPr lang="en-US" sz="2600" dirty="0">
                <a:ln w="50800"/>
                <a:solidFill>
                  <a:srgbClr val="000000"/>
                </a:solidFill>
              </a:rPr>
              <a:t>, resulting in a final set with more or less numerous (or bright or tall) than the expected outcome.</a:t>
            </a:r>
          </a:p>
          <a:p>
            <a:pPr marL="0" indent="0">
              <a:buNone/>
            </a:pPr>
            <a:endParaRPr lang="en-US" sz="2600" b="1" dirty="0">
              <a:ln w="50800"/>
              <a:solidFill>
                <a:schemeClr val="bg1">
                  <a:shade val="50000"/>
                </a:schemeClr>
              </a:solidFill>
            </a:endParaRPr>
          </a:p>
          <a:p>
            <a:pPr marL="0" indent="0">
              <a:buNone/>
            </a:pPr>
            <a:endParaRPr lang="en-US" sz="2600" b="1" dirty="0">
              <a:ln w="50800"/>
              <a:solidFill>
                <a:schemeClr val="bg1">
                  <a:shade val="50000"/>
                </a:schemeClr>
              </a:solidFill>
            </a:endParaRPr>
          </a:p>
          <a:p>
            <a:pPr marL="0" indent="0">
              <a:buNone/>
            </a:pPr>
            <a:endParaRPr lang="en-US" sz="2600" b="1" dirty="0">
              <a:ln w="50800"/>
              <a:solidFill>
                <a:schemeClr val="bg1">
                  <a:shade val="50000"/>
                </a:schemeClr>
              </a:solidFill>
            </a:endParaRPr>
          </a:p>
          <a:p>
            <a:pPr marL="0" indent="0">
              <a:buNone/>
            </a:pPr>
            <a:endParaRPr lang="en-US" sz="1800" b="1" dirty="0">
              <a:ln w="50800"/>
              <a:solidFill>
                <a:schemeClr val="bg1">
                  <a:shade val="50000"/>
                </a:schemeClr>
              </a:solidFill>
            </a:endParaRPr>
          </a:p>
          <a:p>
            <a:pPr marL="0" indent="0">
              <a:buNone/>
            </a:pPr>
            <a:endParaRPr lang="en-US" sz="1800" b="1" dirty="0">
              <a:ln w="50800"/>
              <a:solidFill>
                <a:schemeClr val="bg1">
                  <a:shade val="50000"/>
                </a:schemeClr>
              </a:solidFill>
            </a:endParaRPr>
          </a:p>
          <a:p>
            <a:pPr marL="0" indent="0">
              <a:buNone/>
            </a:pPr>
            <a:endParaRPr lang="en-US" sz="1800" b="1" dirty="0">
              <a:ln w="50800"/>
              <a:solidFill>
                <a:schemeClr val="bg1">
                  <a:shade val="50000"/>
                </a:schemeClr>
              </a:solidFill>
            </a:endParaRPr>
          </a:p>
          <a:p>
            <a:pPr marL="0" indent="0">
              <a:buNone/>
            </a:pPr>
            <a:endParaRPr lang="en-US" sz="1800" b="1" dirty="0">
              <a:ln w="50800"/>
              <a:solidFill>
                <a:schemeClr val="bg1">
                  <a:shade val="50000"/>
                </a:schemeClr>
              </a:solidFill>
            </a:endParaRPr>
          </a:p>
          <a:p>
            <a:pPr marL="0" indent="0">
              <a:buNone/>
            </a:pPr>
            <a:endParaRPr lang="en-US" sz="1800" b="1" dirty="0">
              <a:ln w="50800"/>
              <a:solidFill>
                <a:schemeClr val="bg1">
                  <a:shade val="50000"/>
                </a:schemeClr>
              </a:solidFill>
            </a:endParaRPr>
          </a:p>
          <a:p>
            <a:pPr marL="0" indent="0">
              <a:buNone/>
            </a:pPr>
            <a:endParaRPr lang="en-US" sz="1800" b="1" dirty="0">
              <a:ln w="50800"/>
              <a:solidFill>
                <a:schemeClr val="bg1">
                  <a:shade val="50000"/>
                </a:schemeClr>
              </a:solidFill>
            </a:endParaRPr>
          </a:p>
        </p:txBody>
      </p:sp>
      <p:sp>
        <p:nvSpPr>
          <p:cNvPr id="2" name="TextBox 1"/>
          <p:cNvSpPr txBox="1"/>
          <p:nvPr/>
        </p:nvSpPr>
        <p:spPr>
          <a:xfrm>
            <a:off x="9042399" y="376930"/>
            <a:ext cx="646972" cy="646331"/>
          </a:xfrm>
          <a:prstGeom prst="rect">
            <a:avLst/>
          </a:prstGeom>
          <a:noFill/>
        </p:spPr>
        <p:txBody>
          <a:bodyPr wrap="none" rtlCol="0">
            <a:spAutoFit/>
          </a:bodyPr>
          <a:lstStyle/>
          <a:p>
            <a:r>
              <a:rPr lang="en-US" b="1" dirty="0"/>
              <a:t>Yoda</a:t>
            </a:r>
          </a:p>
          <a:p>
            <a:endParaRPr lang="en-US" dirty="0"/>
          </a:p>
        </p:txBody>
      </p:sp>
      <p:sp>
        <p:nvSpPr>
          <p:cNvPr id="3" name="TextBox 2"/>
          <p:cNvSpPr txBox="1"/>
          <p:nvPr/>
        </p:nvSpPr>
        <p:spPr>
          <a:xfrm>
            <a:off x="6622255" y="356795"/>
            <a:ext cx="1340495" cy="369332"/>
          </a:xfrm>
          <a:prstGeom prst="rect">
            <a:avLst/>
          </a:prstGeom>
          <a:noFill/>
        </p:spPr>
        <p:txBody>
          <a:bodyPr wrap="none" rtlCol="0">
            <a:spAutoFit/>
          </a:bodyPr>
          <a:lstStyle/>
          <a:p>
            <a:r>
              <a:rPr lang="en-US" b="1" dirty="0"/>
              <a:t>Darth Vader</a:t>
            </a:r>
          </a:p>
        </p:txBody>
      </p:sp>
      <p:sp>
        <p:nvSpPr>
          <p:cNvPr id="4" name="TextBox 3"/>
          <p:cNvSpPr txBox="1"/>
          <p:nvPr/>
        </p:nvSpPr>
        <p:spPr>
          <a:xfrm>
            <a:off x="9042400" y="2490200"/>
            <a:ext cx="963725" cy="369332"/>
          </a:xfrm>
          <a:prstGeom prst="rect">
            <a:avLst/>
          </a:prstGeom>
          <a:noFill/>
        </p:spPr>
        <p:txBody>
          <a:bodyPr wrap="none" rtlCol="0">
            <a:spAutoFit/>
          </a:bodyPr>
          <a:lstStyle/>
          <a:p>
            <a:r>
              <a:rPr lang="en-US" b="1" dirty="0"/>
              <a:t>Princess</a:t>
            </a:r>
          </a:p>
        </p:txBody>
      </p:sp>
      <p:sp>
        <p:nvSpPr>
          <p:cNvPr id="6" name="TextBox 5"/>
          <p:cNvSpPr txBox="1"/>
          <p:nvPr/>
        </p:nvSpPr>
        <p:spPr>
          <a:xfrm>
            <a:off x="6874933" y="2490200"/>
            <a:ext cx="747512" cy="369332"/>
          </a:xfrm>
          <a:prstGeom prst="rect">
            <a:avLst/>
          </a:prstGeom>
          <a:noFill/>
        </p:spPr>
        <p:txBody>
          <a:bodyPr wrap="none" rtlCol="0">
            <a:spAutoFit/>
          </a:bodyPr>
          <a:lstStyle/>
          <a:p>
            <a:r>
              <a:rPr lang="en-US" b="1" dirty="0"/>
              <a:t>Witch</a:t>
            </a:r>
          </a:p>
        </p:txBody>
      </p:sp>
    </p:spTree>
    <p:extLst>
      <p:ext uri="{BB962C8B-B14F-4D97-AF65-F5344CB8AC3E}">
        <p14:creationId xmlns:p14="http://schemas.microsoft.com/office/powerpoint/2010/main" val="2689199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15">
                                            <p:txEl>
                                              <p:pRg st="5" end="5"/>
                                            </p:txEl>
                                          </p:spTgt>
                                        </p:tgtEl>
                                        <p:attrNameLst>
                                          <p:attrName>style.visibility</p:attrName>
                                        </p:attrNameLst>
                                      </p:cBhvr>
                                      <p:to>
                                        <p:strVal val="visible"/>
                                      </p:to>
                                    </p:set>
                                    <p:anim calcmode="lin" valueType="num">
                                      <p:cBhvr additive="base">
                                        <p:cTn id="7" dur="500"/>
                                        <p:tgtEl>
                                          <p:spTgt spid="15">
                                            <p:txEl>
                                              <p:pRg st="5" end="5"/>
                                            </p:txEl>
                                          </p:spTgt>
                                        </p:tgtEl>
                                        <p:attrNameLst>
                                          <p:attrName>ppt_y</p:attrName>
                                        </p:attrNameLst>
                                      </p:cBhvr>
                                      <p:tavLst>
                                        <p:tav tm="0">
                                          <p:val>
                                            <p:strVal val="#ppt_y+#ppt_h*1.125000"/>
                                          </p:val>
                                        </p:tav>
                                        <p:tav tm="100000">
                                          <p:val>
                                            <p:strVal val="#ppt_y"/>
                                          </p:val>
                                        </p:tav>
                                      </p:tavLst>
                                    </p:anim>
                                    <p:animEffect transition="in" filter="wipe(up)">
                                      <p:cBhvr>
                                        <p:cTn id="8" dur="500"/>
                                        <p:tgtEl>
                                          <p:spTgt spid="15">
                                            <p:txEl>
                                              <p:pRg st="5" end="5"/>
                                            </p:txEl>
                                          </p:spTgt>
                                        </p:tgtEl>
                                      </p:cBhvr>
                                    </p:animEffect>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1+#ppt_w/2"/>
                                          </p:val>
                                        </p:tav>
                                        <p:tav tm="100000">
                                          <p:val>
                                            <p:strVal val="#ppt_x"/>
                                          </p:val>
                                        </p:tav>
                                      </p:tavLst>
                                    </p:anim>
                                    <p:anim calcmode="lin" valueType="num">
                                      <p:cBhvr additive="base">
                                        <p:cTn id="14" dur="500" fill="hold"/>
                                        <p:tgtEl>
                                          <p:spTgt spid="13"/>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13"/>
                                        </p:tgtEl>
                                        <p:attrNameLst>
                                          <p:attrName>ppt_c</p:attrName>
                                        </p:attrNameLst>
                                      </p:cBhvr>
                                      <p:to>
                                        <a:srgbClr val="FF0000"/>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1662559" y="388260"/>
            <a:ext cx="8548242" cy="990875"/>
          </a:xfrm>
          <a:solidFill>
            <a:schemeClr val="bg1"/>
          </a:solidFill>
        </p:spPr>
        <p:txBody>
          <a:bodyPr>
            <a:normAutofit lnSpcReduction="10000"/>
          </a:bodyPr>
          <a:lstStyle/>
          <a:p>
            <a:pPr marL="0" indent="0">
              <a:buNone/>
            </a:pPr>
            <a:r>
              <a:rPr lang="en-US" dirty="0"/>
              <a:t>Exact symbolic addition problems 4 sets ( each.10 problems)</a:t>
            </a: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graphicFrame>
        <p:nvGraphicFramePr>
          <p:cNvPr id="6" name="Object 5"/>
          <p:cNvGraphicFramePr>
            <a:graphicFrameLocks noChangeAspect="1"/>
          </p:cNvGraphicFramePr>
          <p:nvPr/>
        </p:nvGraphicFramePr>
        <p:xfrm>
          <a:off x="3752219" y="903022"/>
          <a:ext cx="4938555" cy="5954979"/>
        </p:xfrm>
        <a:graphic>
          <a:graphicData uri="http://schemas.openxmlformats.org/presentationml/2006/ole">
            <mc:AlternateContent xmlns:mc="http://schemas.openxmlformats.org/markup-compatibility/2006">
              <mc:Choice xmlns:v="urn:schemas-microsoft-com:vml" Requires="v">
                <p:oleObj spid="_x0000_s1040" name="Document" r:id="rId3" imgW="5994400" imgH="7988300" progId="Word.Document.12">
                  <p:embed/>
                </p:oleObj>
              </mc:Choice>
              <mc:Fallback>
                <p:oleObj name="Document" r:id="rId3" imgW="5994400" imgH="7988300" progId="Word.Document.12">
                  <p:embed/>
                  <p:pic>
                    <p:nvPicPr>
                      <p:cNvPr id="6" name="Object 5"/>
                      <p:cNvPicPr/>
                      <p:nvPr/>
                    </p:nvPicPr>
                    <p:blipFill>
                      <a:blip r:embed="rId4"/>
                      <a:stretch>
                        <a:fillRect/>
                      </a:stretch>
                    </p:blipFill>
                    <p:spPr>
                      <a:xfrm>
                        <a:off x="3752219" y="903022"/>
                        <a:ext cx="4938555" cy="5954979"/>
                      </a:xfrm>
                      <a:prstGeom prst="rect">
                        <a:avLst/>
                      </a:prstGeom>
                    </p:spPr>
                  </p:pic>
                </p:oleObj>
              </mc:Fallback>
            </mc:AlternateContent>
          </a:graphicData>
        </a:graphic>
      </p:graphicFrame>
      <p:sp>
        <p:nvSpPr>
          <p:cNvPr id="5" name="Rectangle 4"/>
          <p:cNvSpPr/>
          <p:nvPr/>
        </p:nvSpPr>
        <p:spPr>
          <a:xfrm>
            <a:off x="8933555" y="44778"/>
            <a:ext cx="1742620" cy="461665"/>
          </a:xfrm>
          <a:prstGeom prst="rect">
            <a:avLst/>
          </a:prstGeom>
        </p:spPr>
        <p:txBody>
          <a:bodyPr wrap="square">
            <a:spAutoFit/>
          </a:bodyPr>
          <a:lstStyle/>
          <a:p>
            <a:r>
              <a:rPr lang="en-US" sz="2400" b="1" dirty="0">
                <a:solidFill>
                  <a:srgbClr val="FF0000"/>
                </a:solidFill>
                <a:latin typeface="Edwardian Script ITC"/>
                <a:cs typeface="Edwardian Script ITC"/>
              </a:rPr>
              <a:t>Experiment.1</a:t>
            </a:r>
            <a:endParaRPr lang="en-US" sz="2400" dirty="0"/>
          </a:p>
        </p:txBody>
      </p:sp>
    </p:spTree>
    <p:extLst>
      <p:ext uri="{BB962C8B-B14F-4D97-AF65-F5344CB8AC3E}">
        <p14:creationId xmlns:p14="http://schemas.microsoft.com/office/powerpoint/2010/main" val="408526991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0" y="361409"/>
            <a:ext cx="9144000" cy="6496591"/>
          </a:xfrm>
        </p:spPr>
        <p:txBody>
          <a:bodyPr>
            <a:noAutofit/>
          </a:bodyPr>
          <a:lstStyle/>
          <a:p>
            <a:pPr marL="0" indent="0">
              <a:buNone/>
            </a:pPr>
            <a:endParaRPr lang="en-US" sz="2400" b="1" dirty="0"/>
          </a:p>
          <a:p>
            <a:pPr marL="0" indent="0">
              <a:buNone/>
            </a:pPr>
            <a:endParaRPr lang="en-US" sz="2400" b="1" dirty="0"/>
          </a:p>
          <a:p>
            <a:pPr marL="0" indent="0">
              <a:buNone/>
            </a:pPr>
            <a:r>
              <a:rPr lang="en-US" sz="2400" b="1" dirty="0"/>
              <a:t>Participants = 83</a:t>
            </a:r>
          </a:p>
          <a:p>
            <a:pPr marL="0" indent="0">
              <a:buNone/>
            </a:pPr>
            <a:r>
              <a:rPr lang="en-US" sz="2400" dirty="0"/>
              <a:t>N=48 first grade, Age 6-7 </a:t>
            </a:r>
            <a:r>
              <a:rPr lang="en-US" sz="2400" dirty="0">
                <a:solidFill>
                  <a:srgbClr val="FF0033"/>
                </a:solidFill>
              </a:rPr>
              <a:t>?</a:t>
            </a:r>
            <a:r>
              <a:rPr lang="en-US" sz="2400" dirty="0"/>
              <a:t>, Quasi randomly assigned to counter balance age and gender : Greater Boston area of Massachusetts,  America.</a:t>
            </a:r>
          </a:p>
          <a:p>
            <a:pPr>
              <a:buSzPct val="50000"/>
              <a:buFont typeface="Lucida Grande"/>
              <a:buChar char="❀"/>
            </a:pPr>
            <a:r>
              <a:rPr lang="en-US" sz="2400" b="1" dirty="0"/>
              <a:t>Non-symbolic approximate addition (</a:t>
            </a:r>
            <a:r>
              <a:rPr lang="en-US" sz="2400" dirty="0"/>
              <a:t>11 girls, 13 boys, M= 6 years, 311 days)</a:t>
            </a:r>
          </a:p>
          <a:p>
            <a:pPr>
              <a:buSzPct val="50000"/>
              <a:buFont typeface="Lucida Grande"/>
              <a:buChar char="❀"/>
            </a:pPr>
            <a:r>
              <a:rPr lang="en-US" sz="2400" b="1" dirty="0"/>
              <a:t>Brightness comparison (</a:t>
            </a:r>
            <a:r>
              <a:rPr lang="en-US" sz="2400" dirty="0"/>
              <a:t>11 girls, 13 boys, M = 6 years, 332 days)</a:t>
            </a:r>
          </a:p>
          <a:p>
            <a:pPr marL="273050" indent="-273050">
              <a:buNone/>
            </a:pPr>
            <a:r>
              <a:rPr lang="en-US" sz="2400" b="1" dirty="0"/>
              <a:t>Materials/ Apparatus</a:t>
            </a:r>
          </a:p>
          <a:p>
            <a:pPr marL="273050" indent="-273050">
              <a:buSzPct val="50000"/>
              <a:buFont typeface="Lucida Grande"/>
              <a:buChar char="❀"/>
            </a:pPr>
            <a:r>
              <a:rPr lang="en-US" sz="2400" dirty="0"/>
              <a:t>Laptop-keyboard</a:t>
            </a:r>
          </a:p>
          <a:p>
            <a:pPr>
              <a:buSzPct val="50000"/>
              <a:buFont typeface="Lucida Grande"/>
              <a:buChar char="❀"/>
            </a:pPr>
            <a:r>
              <a:rPr lang="en-US" sz="2400" dirty="0"/>
              <a:t>E-prime software (Psychological Software Tools, Pittsburgh, PA) for animated training condition and  recording reaction time and accuracy</a:t>
            </a:r>
          </a:p>
          <a:p>
            <a:pPr marL="273050" indent="-273050">
              <a:buSzPct val="50000"/>
              <a:buFont typeface="Lucida Grande"/>
              <a:buChar char="❀"/>
            </a:pPr>
            <a:r>
              <a:rPr lang="en-US" sz="2400" dirty="0"/>
              <a:t>Paper and pencil, Stopwatch</a:t>
            </a:r>
          </a:p>
          <a:p>
            <a:pPr marL="273050" indent="-273050">
              <a:buSzPct val="50000"/>
              <a:buFont typeface="Lucida Grande"/>
              <a:buChar char="❀"/>
            </a:pPr>
            <a:r>
              <a:rPr lang="en-US" sz="2400" dirty="0"/>
              <a:t>Camcorder for </a:t>
            </a:r>
            <a:r>
              <a:rPr lang="en-US" sz="2400" b="1" dirty="0">
                <a:solidFill>
                  <a:schemeClr val="bg1">
                    <a:lumMod val="50000"/>
                  </a:schemeClr>
                </a:solidFill>
              </a:rPr>
              <a:t>video recording </a:t>
            </a:r>
            <a:r>
              <a:rPr lang="en-US" sz="2400" dirty="0"/>
              <a:t>of all participants</a:t>
            </a:r>
          </a:p>
        </p:txBody>
      </p:sp>
      <p:pic>
        <p:nvPicPr>
          <p:cNvPr id="6" name="Picture 5"/>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8959054" y="-14709"/>
            <a:ext cx="1835751" cy="1573501"/>
          </a:xfrm>
          <a:prstGeom prst="rect">
            <a:avLst/>
          </a:prstGeom>
        </p:spPr>
      </p:pic>
      <p:sp>
        <p:nvSpPr>
          <p:cNvPr id="7" name="Rectangle 6"/>
          <p:cNvSpPr/>
          <p:nvPr/>
        </p:nvSpPr>
        <p:spPr>
          <a:xfrm rot="21166061">
            <a:off x="9906671" y="296483"/>
            <a:ext cx="474958" cy="365719"/>
          </a:xfrm>
          <a:prstGeom prst="rect">
            <a:avLst/>
          </a:prstGeom>
          <a:scene3d>
            <a:camera prst="isometricOffAxis2To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 name="TextBox 3"/>
          <p:cNvSpPr txBox="1"/>
          <p:nvPr/>
        </p:nvSpPr>
        <p:spPr>
          <a:xfrm>
            <a:off x="3417552" y="-69479"/>
            <a:ext cx="1552028" cy="584775"/>
          </a:xfrm>
          <a:prstGeom prst="rect">
            <a:avLst/>
          </a:prstGeom>
          <a:noFill/>
        </p:spPr>
        <p:txBody>
          <a:bodyPr wrap="none" rtlCol="0">
            <a:spAutoFit/>
          </a:bodyPr>
          <a:lstStyle/>
          <a:p>
            <a:r>
              <a:rPr lang="en-US" sz="3200" b="1" dirty="0"/>
              <a:t>Method</a:t>
            </a:r>
            <a:endParaRPr lang="en-US" dirty="0"/>
          </a:p>
        </p:txBody>
      </p:sp>
    </p:spTree>
    <p:extLst>
      <p:ext uri="{BB962C8B-B14F-4D97-AF65-F5344CB8AC3E}">
        <p14:creationId xmlns:p14="http://schemas.microsoft.com/office/powerpoint/2010/main" val="2983265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1000"/>
                                  </p:stCondLst>
                                  <p:childTnLst>
                                    <p:set>
                                      <p:cBhvr>
                                        <p:cTn id="9" dur="1" fill="hold">
                                          <p:stCondLst>
                                            <p:cond delay="0"/>
                                          </p:stCondLst>
                                        </p:cTn>
                                        <p:tgtEl>
                                          <p:spTgt spid="3">
                                            <p:txEl>
                                              <p:pRg st="7" end="7"/>
                                            </p:txEl>
                                          </p:spTgt>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nodeType="afterEffect">
                                  <p:stCondLst>
                                    <p:cond delay="0"/>
                                  </p:stCondLst>
                                  <p:childTnLst>
                                    <p:set>
                                      <p:cBhvr>
                                        <p:cTn id="12" dur="1" fill="hold">
                                          <p:stCondLst>
                                            <p:cond delay="0"/>
                                          </p:stCondLst>
                                        </p:cTn>
                                        <p:tgtEl>
                                          <p:spTgt spid="3">
                                            <p:txEl>
                                              <p:pRg st="8" end="8"/>
                                            </p:txEl>
                                          </p:spTgt>
                                        </p:tgtEl>
                                        <p:attrNameLst>
                                          <p:attrName>style.visibility</p:attrName>
                                        </p:attrNameLst>
                                      </p:cBhvr>
                                      <p:to>
                                        <p:strVal val="visible"/>
                                      </p:to>
                                    </p:set>
                                  </p:childTnLst>
                                </p:cTn>
                              </p:par>
                            </p:childTnLst>
                          </p:cTn>
                        </p:par>
                        <p:par>
                          <p:cTn id="13" fill="hold">
                            <p:stCondLst>
                              <p:cond delay="1000"/>
                            </p:stCondLst>
                            <p:childTnLst>
                              <p:par>
                                <p:cTn id="14" presetID="1" presetClass="entr" presetSubtype="0" fill="hold" nodeType="afterEffect">
                                  <p:stCondLst>
                                    <p:cond delay="0"/>
                                  </p:stCondLst>
                                  <p:childTnLst>
                                    <p:set>
                                      <p:cBhvr>
                                        <p:cTn id="15" dur="1" fill="hold">
                                          <p:stCondLst>
                                            <p:cond delay="0"/>
                                          </p:stCondLst>
                                        </p:cTn>
                                        <p:tgtEl>
                                          <p:spTgt spid="3">
                                            <p:txEl>
                                              <p:pRg st="9" end="9"/>
                                            </p:txEl>
                                          </p:spTgt>
                                        </p:tgtEl>
                                        <p:attrNameLst>
                                          <p:attrName>style.visibility</p:attrName>
                                        </p:attrNameLst>
                                      </p:cBhvr>
                                      <p:to>
                                        <p:strVal val="visible"/>
                                      </p:to>
                                    </p:set>
                                  </p:childTnLst>
                                </p:cTn>
                              </p:par>
                            </p:childTnLst>
                          </p:cTn>
                        </p:par>
                        <p:par>
                          <p:cTn id="16" fill="hold">
                            <p:stCondLst>
                              <p:cond delay="1000"/>
                            </p:stCondLst>
                            <p:childTnLst>
                              <p:par>
                                <p:cTn id="17" presetID="1" presetClass="entr" presetSubtype="0" fill="hold" nodeType="afterEffect">
                                  <p:stCondLst>
                                    <p:cond delay="0"/>
                                  </p:stCondLst>
                                  <p:childTnLst>
                                    <p:set>
                                      <p:cBhvr>
                                        <p:cTn id="1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marL="0" indent="0">
              <a:buNone/>
            </a:pPr>
            <a:r>
              <a:rPr lang="en-US" sz="2400" b="1" dirty="0"/>
              <a:t>Experimenter</a:t>
            </a:r>
          </a:p>
          <a:p>
            <a:pPr marL="0" indent="0">
              <a:buNone/>
            </a:pPr>
            <a:r>
              <a:rPr lang="en-US" sz="2400" dirty="0"/>
              <a:t>The experimenter was not blind to condition, as she had to instruct children on the introductory trials and continually monitor progress.</a:t>
            </a:r>
          </a:p>
          <a:p>
            <a:pPr marL="0" indent="0">
              <a:buNone/>
            </a:pPr>
            <a:r>
              <a:rPr lang="en-US" sz="2400" b="1" dirty="0"/>
              <a:t>Location</a:t>
            </a:r>
          </a:p>
          <a:p>
            <a:pPr marL="0" indent="0">
              <a:buNone/>
            </a:pPr>
            <a:r>
              <a:rPr lang="en-US" sz="2400" dirty="0"/>
              <a:t>Experiments were conducted in a noise free room at lab for developmental studies at Harvard University. Children –recruited through phone, email.</a:t>
            </a:r>
          </a:p>
          <a:p>
            <a:endParaRPr lang="en-US" sz="2400" dirty="0"/>
          </a:p>
        </p:txBody>
      </p:sp>
    </p:spTree>
    <p:extLst>
      <p:ext uri="{BB962C8B-B14F-4D97-AF65-F5344CB8AC3E}">
        <p14:creationId xmlns:p14="http://schemas.microsoft.com/office/powerpoint/2010/main" val="362321061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30180" y="214774"/>
            <a:ext cx="6781800" cy="901700"/>
          </a:xfrm>
        </p:spPr>
        <p:txBody>
          <a:bodyPr>
            <a:normAutofit/>
          </a:bodyPr>
          <a:lstStyle/>
          <a:p>
            <a:r>
              <a:rPr lang="en-US" dirty="0">
                <a:latin typeface="+mn-lt"/>
              </a:rPr>
              <a:t>Results</a:t>
            </a:r>
          </a:p>
        </p:txBody>
      </p:sp>
      <p:graphicFrame>
        <p:nvGraphicFramePr>
          <p:cNvPr id="6" name="Table 5"/>
          <p:cNvGraphicFramePr>
            <a:graphicFrameLocks noGrp="1"/>
          </p:cNvGraphicFramePr>
          <p:nvPr/>
        </p:nvGraphicFramePr>
        <p:xfrm>
          <a:off x="2287771" y="4463123"/>
          <a:ext cx="7531585" cy="1722120"/>
        </p:xfrm>
        <a:graphic>
          <a:graphicData uri="http://schemas.openxmlformats.org/drawingml/2006/table">
            <a:tbl>
              <a:tblPr firstRow="1" bandRow="1">
                <a:tableStyleId>{68D230F3-CF80-4859-8CE7-A43EE81993B5}</a:tableStyleId>
              </a:tblPr>
              <a:tblGrid>
                <a:gridCol w="572749">
                  <a:extLst>
                    <a:ext uri="{9D8B030D-6E8A-4147-A177-3AD203B41FA5}">
                      <a16:colId xmlns:a16="http://schemas.microsoft.com/office/drawing/2014/main" val="20000"/>
                    </a:ext>
                  </a:extLst>
                </a:gridCol>
                <a:gridCol w="2812043">
                  <a:extLst>
                    <a:ext uri="{9D8B030D-6E8A-4147-A177-3AD203B41FA5}">
                      <a16:colId xmlns:a16="http://schemas.microsoft.com/office/drawing/2014/main" val="20001"/>
                    </a:ext>
                  </a:extLst>
                </a:gridCol>
                <a:gridCol w="2513992">
                  <a:extLst>
                    <a:ext uri="{9D8B030D-6E8A-4147-A177-3AD203B41FA5}">
                      <a16:colId xmlns:a16="http://schemas.microsoft.com/office/drawing/2014/main" val="20002"/>
                    </a:ext>
                  </a:extLst>
                </a:gridCol>
                <a:gridCol w="881194">
                  <a:extLst>
                    <a:ext uri="{9D8B030D-6E8A-4147-A177-3AD203B41FA5}">
                      <a16:colId xmlns:a16="http://schemas.microsoft.com/office/drawing/2014/main" val="20003"/>
                    </a:ext>
                  </a:extLst>
                </a:gridCol>
                <a:gridCol w="751607">
                  <a:extLst>
                    <a:ext uri="{9D8B030D-6E8A-4147-A177-3AD203B41FA5}">
                      <a16:colId xmlns:a16="http://schemas.microsoft.com/office/drawing/2014/main" val="20004"/>
                    </a:ext>
                  </a:extLst>
                </a:gridCol>
              </a:tblGrid>
              <a:tr h="944880">
                <a:tc>
                  <a:txBody>
                    <a:bodyPr/>
                    <a:lstStyle/>
                    <a:p>
                      <a:endParaRPr lang="en-US" sz="1900" dirty="0"/>
                    </a:p>
                  </a:txBody>
                  <a:tcPr/>
                </a:tc>
                <a:tc>
                  <a:txBody>
                    <a:bodyPr/>
                    <a:lstStyle/>
                    <a:p>
                      <a:r>
                        <a:rPr lang="en-US" sz="1900" b="0" dirty="0"/>
                        <a:t>Non-symbolic Approximate addition</a:t>
                      </a:r>
                    </a:p>
                    <a:p>
                      <a:pPr algn="ctr"/>
                      <a:r>
                        <a:rPr lang="en-US" sz="1900" b="0" i="1" dirty="0"/>
                        <a:t>M (SD)</a:t>
                      </a:r>
                    </a:p>
                  </a:txBody>
                  <a:tcPr/>
                </a:tc>
                <a:tc>
                  <a:txBody>
                    <a:bodyPr/>
                    <a:lstStyle/>
                    <a:p>
                      <a:r>
                        <a:rPr lang="en-US" sz="1900" b="0" dirty="0"/>
                        <a:t>Brightness comparison</a:t>
                      </a:r>
                    </a:p>
                    <a:p>
                      <a:pPr marL="0" marR="0" indent="0" algn="ctr" defTabSz="914400" rtl="0" eaLnBrk="1" fontAlgn="auto" latinLnBrk="0" hangingPunct="1">
                        <a:lnSpc>
                          <a:spcPct val="100000"/>
                        </a:lnSpc>
                        <a:spcBef>
                          <a:spcPts val="0"/>
                        </a:spcBef>
                        <a:spcAft>
                          <a:spcPts val="0"/>
                        </a:spcAft>
                        <a:buClrTx/>
                        <a:buSzTx/>
                        <a:buFontTx/>
                        <a:buNone/>
                        <a:tabLst/>
                        <a:defRPr/>
                      </a:pPr>
                      <a:endParaRPr lang="en-US" sz="1900" b="0" dirty="0"/>
                    </a:p>
                    <a:p>
                      <a:pPr marL="0" marR="0" indent="0" algn="ctr" defTabSz="914400" rtl="0" eaLnBrk="1" fontAlgn="auto" latinLnBrk="0" hangingPunct="1">
                        <a:lnSpc>
                          <a:spcPct val="100000"/>
                        </a:lnSpc>
                        <a:spcBef>
                          <a:spcPts val="0"/>
                        </a:spcBef>
                        <a:spcAft>
                          <a:spcPts val="0"/>
                        </a:spcAft>
                        <a:buClrTx/>
                        <a:buSzTx/>
                        <a:buFontTx/>
                        <a:buNone/>
                        <a:tabLst/>
                        <a:defRPr/>
                      </a:pPr>
                      <a:r>
                        <a:rPr lang="en-US" sz="1900" b="0" i="1" dirty="0"/>
                        <a:t>M (SD)</a:t>
                      </a:r>
                    </a:p>
                  </a:txBody>
                  <a:tcPr/>
                </a:tc>
                <a:tc>
                  <a:txBody>
                    <a:bodyPr/>
                    <a:lstStyle/>
                    <a:p>
                      <a:pPr algn="ctr"/>
                      <a:endParaRPr lang="en-US" sz="1900" b="0" dirty="0"/>
                    </a:p>
                    <a:p>
                      <a:pPr algn="ctr"/>
                      <a:r>
                        <a:rPr lang="en-US" sz="1900" b="0" i="1" dirty="0"/>
                        <a:t>t</a:t>
                      </a:r>
                    </a:p>
                  </a:txBody>
                  <a:tcPr/>
                </a:tc>
                <a:tc>
                  <a:txBody>
                    <a:bodyPr/>
                    <a:lstStyle/>
                    <a:p>
                      <a:pPr algn="ctr"/>
                      <a:endParaRPr lang="en-US" sz="1900" b="0" dirty="0"/>
                    </a:p>
                    <a:p>
                      <a:pPr algn="ctr"/>
                      <a:r>
                        <a:rPr lang="en-US" sz="1900" b="0" dirty="0"/>
                        <a:t>d</a:t>
                      </a:r>
                    </a:p>
                  </a:txBody>
                  <a:tcPr/>
                </a:tc>
                <a:extLst>
                  <a:ext uri="{0D108BD9-81ED-4DB2-BD59-A6C34878D82A}">
                    <a16:rowId xmlns:a16="http://schemas.microsoft.com/office/drawing/2014/main" val="10000"/>
                  </a:ext>
                </a:extLst>
              </a:tr>
              <a:tr h="375920">
                <a:tc>
                  <a:txBody>
                    <a:bodyPr/>
                    <a:lstStyle/>
                    <a:p>
                      <a:r>
                        <a:rPr lang="en-US" sz="1900" i="1" dirty="0"/>
                        <a:t>w</a:t>
                      </a:r>
                    </a:p>
                  </a:txBody>
                  <a:tcPr/>
                </a:tc>
                <a:tc>
                  <a:txBody>
                    <a:bodyPr/>
                    <a:lstStyle/>
                    <a:p>
                      <a:r>
                        <a:rPr lang="en-US" sz="1900" kern="1200" dirty="0">
                          <a:solidFill>
                            <a:schemeClr val="tx1"/>
                          </a:solidFill>
                          <a:effectLst/>
                          <a:latin typeface="+mn-lt"/>
                          <a:ea typeface="+mn-ea"/>
                          <a:cs typeface="+mn-cs"/>
                        </a:rPr>
                        <a:t>.17</a:t>
                      </a:r>
                      <a:r>
                        <a:rPr lang="en-US" sz="1900" dirty="0">
                          <a:effectLst/>
                        </a:rPr>
                        <a:t> (.11)</a:t>
                      </a:r>
                      <a:endParaRPr lang="en-US" sz="1900" dirty="0"/>
                    </a:p>
                  </a:txBody>
                  <a:tcPr/>
                </a:tc>
                <a:tc>
                  <a:txBody>
                    <a:bodyPr/>
                    <a:lstStyle/>
                    <a:p>
                      <a:r>
                        <a:rPr lang="en-US" sz="1900" kern="1200" dirty="0">
                          <a:solidFill>
                            <a:schemeClr val="tx1"/>
                          </a:solidFill>
                          <a:effectLst/>
                          <a:latin typeface="+mn-lt"/>
                          <a:ea typeface="+mn-ea"/>
                          <a:cs typeface="+mn-cs"/>
                        </a:rPr>
                        <a:t>.17</a:t>
                      </a:r>
                      <a:r>
                        <a:rPr lang="en-US" sz="1900" dirty="0">
                          <a:effectLst/>
                        </a:rPr>
                        <a:t> (.08)</a:t>
                      </a:r>
                      <a:endParaRPr lang="en-US" sz="1900" dirty="0"/>
                    </a:p>
                  </a:txBody>
                  <a:tcPr/>
                </a:tc>
                <a:tc>
                  <a:txBody>
                    <a:bodyPr/>
                    <a:lstStyle/>
                    <a:p>
                      <a:pPr algn="ctr"/>
                      <a:r>
                        <a:rPr lang="en-US" sz="1900" dirty="0"/>
                        <a:t>.003</a:t>
                      </a:r>
                    </a:p>
                  </a:txBody>
                  <a:tcPr/>
                </a:tc>
                <a:tc>
                  <a:txBody>
                    <a:bodyPr/>
                    <a:lstStyle/>
                    <a:p>
                      <a:pPr algn="ctr"/>
                      <a:r>
                        <a:rPr lang="en-US" sz="1900" dirty="0"/>
                        <a:t>46</a:t>
                      </a:r>
                    </a:p>
                  </a:txBody>
                  <a:tcPr/>
                </a:tc>
                <a:extLst>
                  <a:ext uri="{0D108BD9-81ED-4DB2-BD59-A6C34878D82A}">
                    <a16:rowId xmlns:a16="http://schemas.microsoft.com/office/drawing/2014/main" val="10001"/>
                  </a:ext>
                </a:extLst>
              </a:tr>
              <a:tr h="375920">
                <a:tc>
                  <a:txBody>
                    <a:bodyPr/>
                    <a:lstStyle/>
                    <a:p>
                      <a:endParaRPr lang="en-US" sz="1900" dirty="0"/>
                    </a:p>
                  </a:txBody>
                  <a:tcPr/>
                </a:tc>
                <a:tc>
                  <a:txBody>
                    <a:bodyPr/>
                    <a:lstStyle/>
                    <a:p>
                      <a:endParaRPr lang="en-US" sz="1900" dirty="0"/>
                    </a:p>
                  </a:txBody>
                  <a:tcPr/>
                </a:tc>
                <a:tc>
                  <a:txBody>
                    <a:bodyPr/>
                    <a:lstStyle/>
                    <a:p>
                      <a:endParaRPr lang="en-US" sz="1900"/>
                    </a:p>
                  </a:txBody>
                  <a:tcPr/>
                </a:tc>
                <a:tc>
                  <a:txBody>
                    <a:bodyPr/>
                    <a:lstStyle/>
                    <a:p>
                      <a:endParaRPr lang="en-US" sz="1900" dirty="0"/>
                    </a:p>
                  </a:txBody>
                  <a:tcPr/>
                </a:tc>
                <a:tc>
                  <a:txBody>
                    <a:bodyPr/>
                    <a:lstStyle/>
                    <a:p>
                      <a:endParaRPr lang="en-US" sz="1900" dirty="0"/>
                    </a:p>
                  </a:txBody>
                  <a:tcPr/>
                </a:tc>
                <a:extLst>
                  <a:ext uri="{0D108BD9-81ED-4DB2-BD59-A6C34878D82A}">
                    <a16:rowId xmlns:a16="http://schemas.microsoft.com/office/drawing/2014/main" val="10002"/>
                  </a:ext>
                </a:extLst>
              </a:tr>
            </a:tbl>
          </a:graphicData>
        </a:graphic>
      </p:graphicFrame>
      <p:sp>
        <p:nvSpPr>
          <p:cNvPr id="7" name="TextBox 6"/>
          <p:cNvSpPr txBox="1"/>
          <p:nvPr/>
        </p:nvSpPr>
        <p:spPr>
          <a:xfrm>
            <a:off x="2287768" y="5758871"/>
            <a:ext cx="1559830" cy="369332"/>
          </a:xfrm>
          <a:prstGeom prst="rect">
            <a:avLst/>
          </a:prstGeom>
          <a:noFill/>
        </p:spPr>
        <p:txBody>
          <a:bodyPr wrap="none" rtlCol="0">
            <a:spAutoFit/>
          </a:bodyPr>
          <a:lstStyle/>
          <a:p>
            <a:r>
              <a:rPr lang="en-US" b="1" dirty="0"/>
              <a:t>Note: </a:t>
            </a:r>
            <a:r>
              <a:rPr lang="en-US" b="1" i="1" dirty="0">
                <a:solidFill>
                  <a:srgbClr val="AD0101"/>
                </a:solidFill>
              </a:rPr>
              <a:t>p</a:t>
            </a:r>
            <a:r>
              <a:rPr lang="en-US" b="1" dirty="0">
                <a:solidFill>
                  <a:srgbClr val="AD0101"/>
                </a:solidFill>
              </a:rPr>
              <a:t> = .998</a:t>
            </a:r>
          </a:p>
        </p:txBody>
      </p:sp>
      <p:graphicFrame>
        <p:nvGraphicFramePr>
          <p:cNvPr id="8" name="Table 7"/>
          <p:cNvGraphicFramePr>
            <a:graphicFrameLocks noGrp="1"/>
          </p:cNvGraphicFramePr>
          <p:nvPr/>
        </p:nvGraphicFramePr>
        <p:xfrm>
          <a:off x="2301524" y="1558747"/>
          <a:ext cx="7531586" cy="1737360"/>
        </p:xfrm>
        <a:graphic>
          <a:graphicData uri="http://schemas.openxmlformats.org/drawingml/2006/table">
            <a:tbl>
              <a:tblPr firstRow="1" bandRow="1">
                <a:tableStyleId>{3B4B98B0-60AC-42C2-AFA5-B58CD77FA1E5}</a:tableStyleId>
              </a:tblPr>
              <a:tblGrid>
                <a:gridCol w="659084">
                  <a:extLst>
                    <a:ext uri="{9D8B030D-6E8A-4147-A177-3AD203B41FA5}">
                      <a16:colId xmlns:a16="http://schemas.microsoft.com/office/drawing/2014/main" val="20000"/>
                    </a:ext>
                  </a:extLst>
                </a:gridCol>
                <a:gridCol w="2761563">
                  <a:extLst>
                    <a:ext uri="{9D8B030D-6E8A-4147-A177-3AD203B41FA5}">
                      <a16:colId xmlns:a16="http://schemas.microsoft.com/office/drawing/2014/main" val="20001"/>
                    </a:ext>
                  </a:extLst>
                </a:gridCol>
                <a:gridCol w="2471674">
                  <a:extLst>
                    <a:ext uri="{9D8B030D-6E8A-4147-A177-3AD203B41FA5}">
                      <a16:colId xmlns:a16="http://schemas.microsoft.com/office/drawing/2014/main" val="20002"/>
                    </a:ext>
                  </a:extLst>
                </a:gridCol>
                <a:gridCol w="854406">
                  <a:extLst>
                    <a:ext uri="{9D8B030D-6E8A-4147-A177-3AD203B41FA5}">
                      <a16:colId xmlns:a16="http://schemas.microsoft.com/office/drawing/2014/main" val="20003"/>
                    </a:ext>
                  </a:extLst>
                </a:gridCol>
                <a:gridCol w="784859">
                  <a:extLst>
                    <a:ext uri="{9D8B030D-6E8A-4147-A177-3AD203B41FA5}">
                      <a16:colId xmlns:a16="http://schemas.microsoft.com/office/drawing/2014/main" val="20004"/>
                    </a:ext>
                  </a:extLst>
                </a:gridCol>
              </a:tblGrid>
              <a:tr h="944880">
                <a:tc>
                  <a:txBody>
                    <a:bodyPr/>
                    <a:lstStyle/>
                    <a:p>
                      <a:endParaRPr lang="en-US" sz="1900" dirty="0"/>
                    </a:p>
                  </a:txBody>
                  <a:tcPr/>
                </a:tc>
                <a:tc>
                  <a:txBody>
                    <a:bodyPr/>
                    <a:lstStyle/>
                    <a:p>
                      <a:r>
                        <a:rPr lang="en-US" sz="1900" b="0" dirty="0"/>
                        <a:t>Non-symbolic Approximate addition</a:t>
                      </a:r>
                    </a:p>
                    <a:p>
                      <a:pPr algn="ctr"/>
                      <a:r>
                        <a:rPr lang="en-US" sz="1900" b="0" i="1" dirty="0"/>
                        <a:t>M (SD)</a:t>
                      </a:r>
                    </a:p>
                  </a:txBody>
                  <a:tcPr/>
                </a:tc>
                <a:tc>
                  <a:txBody>
                    <a:bodyPr/>
                    <a:lstStyle/>
                    <a:p>
                      <a:r>
                        <a:rPr lang="en-US" sz="1900" b="0" dirty="0"/>
                        <a:t>Brightness comparison</a:t>
                      </a:r>
                    </a:p>
                    <a:p>
                      <a:pPr marL="0" marR="0" indent="0" algn="ctr" defTabSz="914400" rtl="0" eaLnBrk="1" fontAlgn="auto" latinLnBrk="0" hangingPunct="1">
                        <a:lnSpc>
                          <a:spcPct val="100000"/>
                        </a:lnSpc>
                        <a:spcBef>
                          <a:spcPts val="0"/>
                        </a:spcBef>
                        <a:spcAft>
                          <a:spcPts val="0"/>
                        </a:spcAft>
                        <a:buClrTx/>
                        <a:buSzTx/>
                        <a:buFontTx/>
                        <a:buNone/>
                        <a:tabLst/>
                        <a:defRPr/>
                      </a:pPr>
                      <a:endParaRPr lang="en-US" sz="1900" b="0" i="1" dirty="0"/>
                    </a:p>
                    <a:p>
                      <a:pPr marL="0" marR="0" indent="0" algn="ctr" defTabSz="914400" rtl="0" eaLnBrk="1" fontAlgn="auto" latinLnBrk="0" hangingPunct="1">
                        <a:lnSpc>
                          <a:spcPct val="100000"/>
                        </a:lnSpc>
                        <a:spcBef>
                          <a:spcPts val="0"/>
                        </a:spcBef>
                        <a:spcAft>
                          <a:spcPts val="0"/>
                        </a:spcAft>
                        <a:buClrTx/>
                        <a:buSzTx/>
                        <a:buFontTx/>
                        <a:buNone/>
                        <a:tabLst/>
                        <a:defRPr/>
                      </a:pPr>
                      <a:r>
                        <a:rPr lang="en-US" sz="1900" b="0" i="1" dirty="0"/>
                        <a:t>M (SD)</a:t>
                      </a:r>
                    </a:p>
                  </a:txBody>
                  <a:tcPr/>
                </a:tc>
                <a:tc>
                  <a:txBody>
                    <a:bodyPr/>
                    <a:lstStyle/>
                    <a:p>
                      <a:pPr algn="l"/>
                      <a:endParaRPr lang="en-US" sz="1900" b="0" dirty="0"/>
                    </a:p>
                    <a:p>
                      <a:pPr algn="ctr"/>
                      <a:r>
                        <a:rPr lang="en-US" sz="1900" b="0" i="1" dirty="0"/>
                        <a:t>t</a:t>
                      </a:r>
                    </a:p>
                  </a:txBody>
                  <a:tcPr/>
                </a:tc>
                <a:tc>
                  <a:txBody>
                    <a:bodyPr/>
                    <a:lstStyle/>
                    <a:p>
                      <a:endParaRPr lang="en-US" sz="1900" b="0" dirty="0"/>
                    </a:p>
                    <a:p>
                      <a:pPr algn="ctr"/>
                      <a:r>
                        <a:rPr lang="en-US" sz="1900" b="0" dirty="0"/>
                        <a:t>d</a:t>
                      </a:r>
                    </a:p>
                  </a:txBody>
                  <a:tcPr/>
                </a:tc>
                <a:extLst>
                  <a:ext uri="{0D108BD9-81ED-4DB2-BD59-A6C34878D82A}">
                    <a16:rowId xmlns:a16="http://schemas.microsoft.com/office/drawing/2014/main" val="10000"/>
                  </a:ext>
                </a:extLst>
              </a:tr>
              <a:tr h="375920">
                <a:tc>
                  <a:txBody>
                    <a:bodyPr/>
                    <a:lstStyle/>
                    <a:p>
                      <a:r>
                        <a:rPr lang="en-US" sz="1900" dirty="0"/>
                        <a:t>Age</a:t>
                      </a:r>
                      <a:endParaRPr lang="en-US" sz="1900" i="1" dirty="0"/>
                    </a:p>
                  </a:txBody>
                  <a:tcPr/>
                </a:tc>
                <a:tc>
                  <a:txBody>
                    <a:bodyPr/>
                    <a:lstStyle/>
                    <a:p>
                      <a:r>
                        <a:rPr lang="en-US" sz="1800" kern="1200" dirty="0">
                          <a:solidFill>
                            <a:schemeClr val="tx1"/>
                          </a:solidFill>
                          <a:effectLst/>
                          <a:latin typeface="+mn-lt"/>
                          <a:ea typeface="+mn-ea"/>
                          <a:cs typeface="+mn-cs"/>
                        </a:rPr>
                        <a:t>2501.50</a:t>
                      </a:r>
                      <a:r>
                        <a:rPr lang="en-US" sz="2000" dirty="0">
                          <a:effectLst/>
                        </a:rPr>
                        <a:t> </a:t>
                      </a:r>
                      <a:r>
                        <a:rPr lang="en-US" sz="1900" kern="1200" dirty="0">
                          <a:solidFill>
                            <a:schemeClr val="tx1"/>
                          </a:solidFill>
                          <a:effectLst/>
                          <a:latin typeface="+mn-lt"/>
                          <a:ea typeface="+mn-ea"/>
                          <a:cs typeface="+mn-cs"/>
                        </a:rPr>
                        <a:t>days (73.48) </a:t>
                      </a:r>
                      <a:endParaRPr lang="en-US" sz="1900" dirty="0"/>
                    </a:p>
                  </a:txBody>
                  <a:tcPr/>
                </a:tc>
                <a:tc>
                  <a:txBody>
                    <a:bodyPr/>
                    <a:lstStyle/>
                    <a:p>
                      <a:r>
                        <a:rPr lang="en-US" sz="1800" kern="1200" dirty="0">
                          <a:solidFill>
                            <a:schemeClr val="tx1"/>
                          </a:solidFill>
                          <a:effectLst/>
                          <a:latin typeface="+mn-lt"/>
                          <a:ea typeface="+mn-ea"/>
                          <a:cs typeface="+mn-cs"/>
                        </a:rPr>
                        <a:t>2522.13</a:t>
                      </a:r>
                      <a:r>
                        <a:rPr lang="en-US" sz="2000" dirty="0">
                          <a:effectLst/>
                        </a:rPr>
                        <a:t> </a:t>
                      </a:r>
                      <a:r>
                        <a:rPr lang="en-US" sz="1900" kern="1200" dirty="0">
                          <a:solidFill>
                            <a:schemeClr val="tx1"/>
                          </a:solidFill>
                          <a:effectLst/>
                          <a:latin typeface="+mn-lt"/>
                          <a:ea typeface="+mn-ea"/>
                          <a:cs typeface="+mn-cs"/>
                        </a:rPr>
                        <a:t>days (94.27) </a:t>
                      </a:r>
                      <a:endParaRPr lang="en-US" sz="1900" dirty="0"/>
                    </a:p>
                  </a:txBody>
                  <a:tcPr/>
                </a:tc>
                <a:tc>
                  <a:txBody>
                    <a:bodyPr/>
                    <a:lstStyle/>
                    <a:p>
                      <a:pPr algn="ctr"/>
                      <a:r>
                        <a:rPr lang="en-US" sz="1900" dirty="0"/>
                        <a:t>.845</a:t>
                      </a:r>
                    </a:p>
                  </a:txBody>
                  <a:tcPr/>
                </a:tc>
                <a:tc>
                  <a:txBody>
                    <a:bodyPr/>
                    <a:lstStyle/>
                    <a:p>
                      <a:pPr algn="ctr"/>
                      <a:r>
                        <a:rPr lang="en-US" sz="1900" dirty="0"/>
                        <a:t>46</a:t>
                      </a:r>
                    </a:p>
                  </a:txBody>
                  <a:tcPr/>
                </a:tc>
                <a:extLst>
                  <a:ext uri="{0D108BD9-81ED-4DB2-BD59-A6C34878D82A}">
                    <a16:rowId xmlns:a16="http://schemas.microsoft.com/office/drawing/2014/main" val="10001"/>
                  </a:ext>
                </a:extLst>
              </a:tr>
              <a:tr h="375920">
                <a:tc>
                  <a:txBody>
                    <a:bodyPr/>
                    <a:lstStyle/>
                    <a:p>
                      <a:endParaRPr lang="en-US" sz="1900" dirty="0"/>
                    </a:p>
                  </a:txBody>
                  <a:tcPr/>
                </a:tc>
                <a:tc>
                  <a:txBody>
                    <a:bodyPr/>
                    <a:lstStyle/>
                    <a:p>
                      <a:endParaRPr lang="en-US" sz="1900"/>
                    </a:p>
                  </a:txBody>
                  <a:tcPr/>
                </a:tc>
                <a:tc>
                  <a:txBody>
                    <a:bodyPr/>
                    <a:lstStyle/>
                    <a:p>
                      <a:endParaRPr lang="en-US" sz="1900" dirty="0"/>
                    </a:p>
                  </a:txBody>
                  <a:tcPr/>
                </a:tc>
                <a:tc>
                  <a:txBody>
                    <a:bodyPr/>
                    <a:lstStyle/>
                    <a:p>
                      <a:pPr algn="ctr"/>
                      <a:endParaRPr lang="en-US" sz="1900" dirty="0"/>
                    </a:p>
                  </a:txBody>
                  <a:tcPr/>
                </a:tc>
                <a:tc>
                  <a:txBody>
                    <a:bodyPr/>
                    <a:lstStyle/>
                    <a:p>
                      <a:pPr algn="ctr"/>
                      <a:endParaRPr lang="en-US" sz="1900" dirty="0"/>
                    </a:p>
                  </a:txBody>
                  <a:tcPr/>
                </a:tc>
                <a:extLst>
                  <a:ext uri="{0D108BD9-81ED-4DB2-BD59-A6C34878D82A}">
                    <a16:rowId xmlns:a16="http://schemas.microsoft.com/office/drawing/2014/main" val="10002"/>
                  </a:ext>
                </a:extLst>
              </a:tr>
            </a:tbl>
          </a:graphicData>
        </a:graphic>
      </p:graphicFrame>
      <p:sp>
        <p:nvSpPr>
          <p:cNvPr id="9" name="TextBox 8"/>
          <p:cNvSpPr txBox="1"/>
          <p:nvPr/>
        </p:nvSpPr>
        <p:spPr>
          <a:xfrm>
            <a:off x="2301524" y="2855815"/>
            <a:ext cx="1559830" cy="369332"/>
          </a:xfrm>
          <a:prstGeom prst="rect">
            <a:avLst/>
          </a:prstGeom>
          <a:noFill/>
        </p:spPr>
        <p:txBody>
          <a:bodyPr wrap="none" rtlCol="0">
            <a:spAutoFit/>
          </a:bodyPr>
          <a:lstStyle/>
          <a:p>
            <a:r>
              <a:rPr lang="en-US" b="1" dirty="0"/>
              <a:t>Note: </a:t>
            </a:r>
            <a:r>
              <a:rPr lang="en-US" b="1" i="1" dirty="0">
                <a:solidFill>
                  <a:srgbClr val="AD0101"/>
                </a:solidFill>
              </a:rPr>
              <a:t>p</a:t>
            </a:r>
            <a:r>
              <a:rPr lang="en-US" b="1" dirty="0">
                <a:solidFill>
                  <a:srgbClr val="AD0101"/>
                </a:solidFill>
              </a:rPr>
              <a:t> = .402</a:t>
            </a:r>
          </a:p>
        </p:txBody>
      </p:sp>
      <p:sp>
        <p:nvSpPr>
          <p:cNvPr id="10" name="TextBox 9"/>
          <p:cNvSpPr txBox="1"/>
          <p:nvPr/>
        </p:nvSpPr>
        <p:spPr>
          <a:xfrm>
            <a:off x="2235935" y="3448179"/>
            <a:ext cx="2781467" cy="738664"/>
          </a:xfrm>
          <a:prstGeom prst="rect">
            <a:avLst/>
          </a:prstGeom>
          <a:noFill/>
        </p:spPr>
        <p:txBody>
          <a:bodyPr wrap="none" rtlCol="0">
            <a:spAutoFit/>
          </a:bodyPr>
          <a:lstStyle/>
          <a:p>
            <a:endParaRPr lang="en-US" dirty="0"/>
          </a:p>
          <a:p>
            <a:r>
              <a:rPr lang="en-US" sz="2400" b="1" u="sng" dirty="0">
                <a:solidFill>
                  <a:srgbClr val="FF0033"/>
                </a:solidFill>
              </a:rPr>
              <a:t>Weber Fraction</a:t>
            </a:r>
            <a:r>
              <a:rPr lang="en-US" sz="2400" b="1" u="sng" dirty="0"/>
              <a:t> </a:t>
            </a:r>
            <a:r>
              <a:rPr lang="en-US" sz="2400" u="sng" dirty="0"/>
              <a:t>(</a:t>
            </a:r>
            <a:r>
              <a:rPr lang="en-US" sz="2400" b="1" i="1" u="sng" dirty="0"/>
              <a:t>w</a:t>
            </a:r>
            <a:r>
              <a:rPr lang="en-US" sz="2400" b="1" i="1" dirty="0">
                <a:solidFill>
                  <a:srgbClr val="FF0000"/>
                </a:solidFill>
              </a:rPr>
              <a:t>*</a:t>
            </a:r>
            <a:r>
              <a:rPr lang="en-US" sz="2400" u="sng" dirty="0"/>
              <a:t>)</a:t>
            </a:r>
          </a:p>
        </p:txBody>
      </p:sp>
      <p:sp>
        <p:nvSpPr>
          <p:cNvPr id="11" name="TextBox 10"/>
          <p:cNvSpPr txBox="1"/>
          <p:nvPr/>
        </p:nvSpPr>
        <p:spPr>
          <a:xfrm>
            <a:off x="6318729" y="3307551"/>
            <a:ext cx="184666" cy="369332"/>
          </a:xfrm>
          <a:prstGeom prst="rect">
            <a:avLst/>
          </a:prstGeom>
          <a:noFill/>
        </p:spPr>
        <p:txBody>
          <a:bodyPr wrap="none" rtlCol="0">
            <a:spAutoFit/>
          </a:bodyPr>
          <a:lstStyle/>
          <a:p>
            <a:endParaRPr lang="en-US" dirty="0"/>
          </a:p>
        </p:txBody>
      </p:sp>
      <p:sp>
        <p:nvSpPr>
          <p:cNvPr id="12" name="TextBox 11"/>
          <p:cNvSpPr txBox="1"/>
          <p:nvPr/>
        </p:nvSpPr>
        <p:spPr>
          <a:xfrm>
            <a:off x="2301525" y="894738"/>
            <a:ext cx="668645" cy="461665"/>
          </a:xfrm>
          <a:prstGeom prst="rect">
            <a:avLst/>
          </a:prstGeom>
          <a:noFill/>
        </p:spPr>
        <p:txBody>
          <a:bodyPr wrap="none" rtlCol="0">
            <a:spAutoFit/>
          </a:bodyPr>
          <a:lstStyle/>
          <a:p>
            <a:r>
              <a:rPr lang="en-US" sz="2400" b="1" u="sng" dirty="0">
                <a:solidFill>
                  <a:srgbClr val="FF0033"/>
                </a:solidFill>
              </a:rPr>
              <a:t>Age</a:t>
            </a:r>
          </a:p>
        </p:txBody>
      </p:sp>
      <p:sp>
        <p:nvSpPr>
          <p:cNvPr id="13" name="Rectangle 12"/>
          <p:cNvSpPr/>
          <p:nvPr/>
        </p:nvSpPr>
        <p:spPr>
          <a:xfrm>
            <a:off x="9393292" y="369332"/>
            <a:ext cx="1197764" cy="369332"/>
          </a:xfrm>
          <a:prstGeom prst="rect">
            <a:avLst/>
          </a:prstGeom>
        </p:spPr>
        <p:txBody>
          <a:bodyPr wrap="none">
            <a:spAutoFit/>
          </a:bodyPr>
          <a:lstStyle/>
          <a:p>
            <a:r>
              <a:rPr lang="en-US" b="1" dirty="0">
                <a:solidFill>
                  <a:srgbClr val="FF0000"/>
                </a:solidFill>
                <a:latin typeface="Edwardian Script ITC"/>
                <a:cs typeface="Edwardian Script ITC"/>
              </a:rPr>
              <a:t>Experiment.1</a:t>
            </a:r>
            <a:endParaRPr lang="en-US" dirty="0"/>
          </a:p>
        </p:txBody>
      </p:sp>
      <p:sp>
        <p:nvSpPr>
          <p:cNvPr id="14" name="Rectangle 13"/>
          <p:cNvSpPr/>
          <p:nvPr/>
        </p:nvSpPr>
        <p:spPr>
          <a:xfrm>
            <a:off x="2301527" y="1223703"/>
            <a:ext cx="3757601" cy="369332"/>
          </a:xfrm>
          <a:prstGeom prst="rect">
            <a:avLst/>
          </a:prstGeom>
        </p:spPr>
        <p:txBody>
          <a:bodyPr wrap="none">
            <a:spAutoFit/>
          </a:bodyPr>
          <a:lstStyle/>
          <a:p>
            <a:r>
              <a:rPr lang="en-US" i="1" dirty="0"/>
              <a:t>t-test results comparing groups on age</a:t>
            </a:r>
            <a:endParaRPr lang="en-US" dirty="0"/>
          </a:p>
        </p:txBody>
      </p:sp>
      <p:sp>
        <p:nvSpPr>
          <p:cNvPr id="15" name="Rectangle 14"/>
          <p:cNvSpPr/>
          <p:nvPr/>
        </p:nvSpPr>
        <p:spPr>
          <a:xfrm>
            <a:off x="2287768" y="4094509"/>
            <a:ext cx="5163110" cy="369332"/>
          </a:xfrm>
          <a:prstGeom prst="rect">
            <a:avLst/>
          </a:prstGeom>
        </p:spPr>
        <p:txBody>
          <a:bodyPr wrap="square">
            <a:spAutoFit/>
          </a:bodyPr>
          <a:lstStyle/>
          <a:p>
            <a:r>
              <a:rPr lang="en-US" i="1" dirty="0"/>
              <a:t>t-test results comparing groups on Weber Fraction</a:t>
            </a:r>
            <a:endParaRPr lang="en-US" dirty="0"/>
          </a:p>
        </p:txBody>
      </p:sp>
      <p:sp>
        <p:nvSpPr>
          <p:cNvPr id="3" name="Rectangle 2"/>
          <p:cNvSpPr/>
          <p:nvPr/>
        </p:nvSpPr>
        <p:spPr>
          <a:xfrm>
            <a:off x="2301526" y="6224388"/>
            <a:ext cx="7672737" cy="369332"/>
          </a:xfrm>
          <a:prstGeom prst="rect">
            <a:avLst/>
          </a:prstGeom>
        </p:spPr>
        <p:txBody>
          <a:bodyPr wrap="square">
            <a:spAutoFit/>
          </a:bodyPr>
          <a:lstStyle/>
          <a:p>
            <a:r>
              <a:rPr lang="en-US" b="1" i="1" dirty="0">
                <a:solidFill>
                  <a:srgbClr val="FF0000"/>
                </a:solidFill>
              </a:rPr>
              <a:t>*</a:t>
            </a:r>
            <a:r>
              <a:rPr lang="en-US" dirty="0"/>
              <a:t>Weber fraction was calculated as in </a:t>
            </a:r>
            <a:r>
              <a:rPr lang="en-US" dirty="0" err="1"/>
              <a:t>Halberda</a:t>
            </a:r>
            <a:r>
              <a:rPr lang="en-US" dirty="0"/>
              <a:t>, </a:t>
            </a:r>
            <a:r>
              <a:rPr lang="en-US" dirty="0" err="1"/>
              <a:t>Mazzocco</a:t>
            </a:r>
            <a:r>
              <a:rPr lang="en-US" dirty="0"/>
              <a:t> &amp; </a:t>
            </a:r>
            <a:r>
              <a:rPr lang="en-US" dirty="0" err="1"/>
              <a:t>Feigenson</a:t>
            </a:r>
            <a:r>
              <a:rPr lang="en-US" dirty="0"/>
              <a:t>, 2008. </a:t>
            </a:r>
          </a:p>
        </p:txBody>
      </p:sp>
    </p:spTree>
    <p:extLst>
      <p:ext uri="{BB962C8B-B14F-4D97-AF65-F5344CB8AC3E}">
        <p14:creationId xmlns:p14="http://schemas.microsoft.com/office/powerpoint/2010/main" val="89734513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p:nvPr/>
        </p:nvGraphicFramePr>
        <p:xfrm>
          <a:off x="6429510" y="553823"/>
          <a:ext cx="4334510" cy="2648591"/>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p:cNvSpPr txBox="1"/>
          <p:nvPr/>
        </p:nvSpPr>
        <p:spPr>
          <a:xfrm>
            <a:off x="7854073" y="810629"/>
            <a:ext cx="364202" cy="523220"/>
          </a:xfrm>
          <a:prstGeom prst="rect">
            <a:avLst/>
          </a:prstGeom>
          <a:noFill/>
        </p:spPr>
        <p:txBody>
          <a:bodyPr wrap="none" rtlCol="0">
            <a:spAutoFit/>
          </a:bodyPr>
          <a:lstStyle/>
          <a:p>
            <a:r>
              <a:rPr lang="en-US" sz="2800" b="1" dirty="0">
                <a:solidFill>
                  <a:schemeClr val="accent1"/>
                </a:solidFill>
              </a:rPr>
              <a:t>*</a:t>
            </a:r>
          </a:p>
        </p:txBody>
      </p:sp>
      <p:graphicFrame>
        <p:nvGraphicFramePr>
          <p:cNvPr id="6" name="Chart 5"/>
          <p:cNvGraphicFramePr/>
          <p:nvPr/>
        </p:nvGraphicFramePr>
        <p:xfrm>
          <a:off x="1524638" y="553821"/>
          <a:ext cx="4333875" cy="265461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Chart 6"/>
          <p:cNvGraphicFramePr/>
          <p:nvPr/>
        </p:nvGraphicFramePr>
        <p:xfrm>
          <a:off x="1524638" y="4055843"/>
          <a:ext cx="4476781" cy="2627031"/>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8" name="Chart 7"/>
          <p:cNvGraphicFramePr/>
          <p:nvPr/>
        </p:nvGraphicFramePr>
        <p:xfrm>
          <a:off x="6162142" y="3851363"/>
          <a:ext cx="4334510" cy="2831511"/>
        </p:xfrm>
        <a:graphic>
          <a:graphicData uri="http://schemas.openxmlformats.org/drawingml/2006/chart">
            <c:chart xmlns:c="http://schemas.openxmlformats.org/drawingml/2006/chart" xmlns:r="http://schemas.openxmlformats.org/officeDocument/2006/relationships" r:id="rId6"/>
          </a:graphicData>
        </a:graphic>
      </p:graphicFrame>
      <p:sp>
        <p:nvSpPr>
          <p:cNvPr id="11" name="Rounded Rectangle 10"/>
          <p:cNvSpPr/>
          <p:nvPr/>
        </p:nvSpPr>
        <p:spPr>
          <a:xfrm>
            <a:off x="6162142" y="553823"/>
            <a:ext cx="4495236" cy="2648591"/>
          </a:xfrm>
          <a:prstGeom prst="roundRect">
            <a:avLst/>
          </a:prstGeom>
          <a:solidFill>
            <a:srgbClr val="CC3366">
              <a:alpha val="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9470236" y="23005"/>
            <a:ext cx="1197764" cy="369332"/>
          </a:xfrm>
          <a:prstGeom prst="rect">
            <a:avLst/>
          </a:prstGeom>
        </p:spPr>
        <p:txBody>
          <a:bodyPr wrap="none">
            <a:spAutoFit/>
          </a:bodyPr>
          <a:lstStyle/>
          <a:p>
            <a:r>
              <a:rPr lang="en-US" b="1" dirty="0">
                <a:solidFill>
                  <a:srgbClr val="FF0000"/>
                </a:solidFill>
                <a:latin typeface="Edwardian Script ITC"/>
                <a:cs typeface="Edwardian Script ITC"/>
              </a:rPr>
              <a:t>Experiment.1</a:t>
            </a:r>
            <a:endParaRPr lang="en-US" dirty="0"/>
          </a:p>
        </p:txBody>
      </p:sp>
      <p:sp>
        <p:nvSpPr>
          <p:cNvPr id="3" name="Round Diagonal Corner Rectangle 2"/>
          <p:cNvSpPr/>
          <p:nvPr/>
        </p:nvSpPr>
        <p:spPr>
          <a:xfrm>
            <a:off x="1524638" y="112044"/>
            <a:ext cx="9132741" cy="3589927"/>
          </a:xfrm>
          <a:prstGeom prst="round2DiagRect">
            <a:avLst/>
          </a:prstGeom>
          <a:solidFill>
            <a:schemeClr val="accent1">
              <a:alpha val="0"/>
            </a:schemeClr>
          </a:solidFill>
          <a:ln>
            <a:solidFill>
              <a:srgbClr val="F7000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9618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heckerboard(across)">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45"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ppt_w</p:attrName>
                                        </p:attrNameLst>
                                      </p:cBhvr>
                                      <p:tavLst>
                                        <p:tav tm="0" fmla="#ppt_w*sin(2.5*pi*$)">
                                          <p:val>
                                            <p:fltVal val="0"/>
                                          </p:val>
                                        </p:tav>
                                        <p:tav tm="100000">
                                          <p:val>
                                            <p:fltVal val="1"/>
                                          </p:val>
                                        </p:tav>
                                      </p:tavLst>
                                    </p:anim>
                                    <p:anim calcmode="lin" valueType="num">
                                      <p:cBhvr>
                                        <p:cTn id="24" dur="1000" fill="hold"/>
                                        <p:tgtEl>
                                          <p:spTgt spid="1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Graphic spid="7" grpId="0">
        <p:bldAsOne/>
      </p:bldGraphic>
      <p:bldGraphic spid="8" grpId="0">
        <p:bldAsOne/>
      </p:bldGraphic>
      <p:bldP spid="11" grpId="0" animBg="1"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p:cNvSpPr>
            <a:spLocks noGrp="1"/>
          </p:cNvSpPr>
          <p:nvPr>
            <p:ph type="body" sz="quarter" idx="19"/>
          </p:nvPr>
        </p:nvSpPr>
        <p:spPr>
          <a:xfrm>
            <a:off x="4041057" y="3110411"/>
            <a:ext cx="1905000" cy="914400"/>
          </a:xfrm>
        </p:spPr>
        <p:txBody>
          <a:bodyPr/>
          <a:lstStyle/>
          <a:p>
            <a:pPr algn="ctr"/>
            <a:endParaRPr lang="en-US" b="1" dirty="0">
              <a:solidFill>
                <a:schemeClr val="bg1">
                  <a:lumMod val="65000"/>
                </a:schemeClr>
              </a:solidFill>
            </a:endParaRPr>
          </a:p>
        </p:txBody>
      </p:sp>
      <p:sp>
        <p:nvSpPr>
          <p:cNvPr id="15" name="Text Placeholder 14"/>
          <p:cNvSpPr>
            <a:spLocks noGrp="1"/>
          </p:cNvSpPr>
          <p:nvPr>
            <p:ph type="body" sz="quarter" idx="20"/>
          </p:nvPr>
        </p:nvSpPr>
        <p:spPr>
          <a:xfrm>
            <a:off x="9535695" y="3124200"/>
            <a:ext cx="1905000" cy="914400"/>
          </a:xfrm>
        </p:spPr>
        <p:txBody>
          <a:bodyPr/>
          <a:lstStyle/>
          <a:p>
            <a:pPr algn="ctr"/>
            <a:endParaRPr lang="en-US" b="1" dirty="0">
              <a:solidFill>
                <a:schemeClr val="bg1">
                  <a:lumMod val="65000"/>
                </a:schemeClr>
              </a:solidFill>
            </a:endParaRPr>
          </a:p>
        </p:txBody>
      </p:sp>
      <p:pic>
        <p:nvPicPr>
          <p:cNvPr id="30" name="Picture Placeholder 29"/>
          <p:cNvPicPr>
            <a:picLocks noGrp="1" noChangeAspect="1"/>
          </p:cNvPicPr>
          <p:nvPr>
            <p:ph type="pic" sz="quarter" idx="13"/>
          </p:nvPr>
        </p:nvPicPr>
        <p:blipFill>
          <a:blip r:embed="rId3"/>
          <a:srcRect l="13189" r="13189"/>
          <a:stretch>
            <a:fillRect/>
          </a:stretch>
        </p:blipFill>
        <p:spPr>
          <a:prstGeom prst="rect">
            <a:avLst/>
          </a:prstGeom>
        </p:spPr>
      </p:pic>
      <p:pic>
        <p:nvPicPr>
          <p:cNvPr id="38" name="Picture Placeholder 37"/>
          <p:cNvPicPr>
            <a:picLocks noGrp="1" noChangeAspect="1"/>
          </p:cNvPicPr>
          <p:nvPr>
            <p:ph type="pic" sz="quarter" idx="16"/>
          </p:nvPr>
        </p:nvPicPr>
        <p:blipFill>
          <a:blip r:embed="rId4"/>
          <a:srcRect t="-7709" b="-7709"/>
          <a:stretch>
            <a:fillRect/>
          </a:stretch>
        </p:blipFill>
        <p:spPr>
          <a:xfrm>
            <a:off x="6353433" y="235093"/>
            <a:ext cx="2059858" cy="1981200"/>
          </a:xfrm>
          <a:prstGeom prst="rect">
            <a:avLst/>
          </a:prstGeom>
        </p:spPr>
      </p:pic>
      <p:sp>
        <p:nvSpPr>
          <p:cNvPr id="9" name="Text Placeholder 8"/>
          <p:cNvSpPr>
            <a:spLocks noGrp="1"/>
          </p:cNvSpPr>
          <p:nvPr>
            <p:ph type="body" sz="quarter" idx="17"/>
          </p:nvPr>
        </p:nvSpPr>
        <p:spPr>
          <a:xfrm>
            <a:off x="704336" y="816277"/>
            <a:ext cx="1905000" cy="914400"/>
          </a:xfrm>
        </p:spPr>
        <p:txBody>
          <a:bodyPr/>
          <a:lstStyle/>
          <a:p>
            <a:pPr algn="ctr"/>
            <a:endParaRPr lang="en-US" b="1" dirty="0">
              <a:solidFill>
                <a:schemeClr val="bg1">
                  <a:lumMod val="65000"/>
                </a:schemeClr>
              </a:solidFill>
            </a:endParaRPr>
          </a:p>
        </p:txBody>
      </p:sp>
      <p:sp>
        <p:nvSpPr>
          <p:cNvPr id="5" name="Text Placeholder 4"/>
          <p:cNvSpPr>
            <a:spLocks noGrp="1"/>
          </p:cNvSpPr>
          <p:nvPr>
            <p:ph type="body" sz="quarter" idx="18"/>
          </p:nvPr>
        </p:nvSpPr>
        <p:spPr>
          <a:xfrm>
            <a:off x="6248400" y="990600"/>
            <a:ext cx="1905000" cy="914400"/>
          </a:xfrm>
        </p:spPr>
        <p:txBody>
          <a:bodyPr/>
          <a:lstStyle/>
          <a:p>
            <a:pPr algn="ctr"/>
            <a:endParaRPr lang="en-US" b="1" dirty="0">
              <a:solidFill>
                <a:schemeClr val="bg1">
                  <a:lumMod val="65000"/>
                </a:schemeClr>
              </a:solidFill>
            </a:endParaRPr>
          </a:p>
        </p:txBody>
      </p:sp>
      <p:pic>
        <p:nvPicPr>
          <p:cNvPr id="36" name="Picture Placeholder 35" descr="j0182639_1d134630.png"/>
          <p:cNvPicPr>
            <a:picLocks noGrp="1" noChangeAspect="1"/>
          </p:cNvPicPr>
          <p:nvPr>
            <p:ph type="pic" sz="quarter" idx="21"/>
          </p:nvPr>
        </p:nvPicPr>
        <p:blipFill rotWithShape="1">
          <a:blip r:embed="rId5">
            <a:extLst>
              <a:ext uri="{28A0092B-C50C-407E-A947-70E740481C1C}">
                <a14:useLocalDpi xmlns:a14="http://schemas.microsoft.com/office/drawing/2010/main"/>
              </a:ext>
            </a:extLst>
          </a:blip>
          <a:srcRect l="14923" r="14923"/>
          <a:stretch/>
        </p:blipFill>
        <p:spPr>
          <a:xfrm>
            <a:off x="1629032" y="3111843"/>
            <a:ext cx="1332494" cy="1281611"/>
          </a:xfrm>
          <a:prstGeom prst="rect">
            <a:avLst/>
          </a:prstGeom>
        </p:spPr>
      </p:pic>
      <p:pic>
        <p:nvPicPr>
          <p:cNvPr id="4" name="Picture Placeholder 3" descr="textur14.bmp"/>
          <p:cNvPicPr>
            <a:picLocks noGrp="1" noChangeAspect="1"/>
          </p:cNvPicPr>
          <p:nvPr>
            <p:ph type="pic" sz="quarter" idx="22"/>
          </p:nvPr>
        </p:nvPicPr>
        <p:blipFill>
          <a:blip r:embed="rId6">
            <a:extLst>
              <a:ext uri="{28A0092B-C50C-407E-A947-70E740481C1C}">
                <a14:useLocalDpi xmlns:a14="http://schemas.microsoft.com/office/drawing/2010/main" val="0"/>
              </a:ext>
            </a:extLst>
          </a:blip>
          <a:srcRect l="-1985" r="-1985"/>
          <a:stretch>
            <a:fillRect/>
          </a:stretch>
        </p:blipFill>
        <p:spPr>
          <a:xfrm>
            <a:off x="6174660" y="5244012"/>
            <a:ext cx="1286909" cy="1237767"/>
          </a:xfrm>
        </p:spPr>
      </p:pic>
      <p:sp>
        <p:nvSpPr>
          <p:cNvPr id="19" name="Text Placeholder 18"/>
          <p:cNvSpPr>
            <a:spLocks noGrp="1"/>
          </p:cNvSpPr>
          <p:nvPr>
            <p:ph type="body" sz="quarter" idx="23"/>
          </p:nvPr>
        </p:nvSpPr>
        <p:spPr>
          <a:xfrm>
            <a:off x="815546" y="5233086"/>
            <a:ext cx="1905000" cy="914400"/>
          </a:xfrm>
        </p:spPr>
        <p:txBody>
          <a:bodyPr/>
          <a:lstStyle/>
          <a:p>
            <a:pPr algn="ctr"/>
            <a:endParaRPr lang="en-US" b="1" dirty="0">
              <a:solidFill>
                <a:schemeClr val="bg1">
                  <a:lumMod val="65000"/>
                </a:schemeClr>
              </a:solidFill>
            </a:endParaRPr>
          </a:p>
        </p:txBody>
      </p:sp>
      <p:sp>
        <p:nvSpPr>
          <p:cNvPr id="3" name="Text Placeholder 2"/>
          <p:cNvSpPr>
            <a:spLocks noGrp="1"/>
          </p:cNvSpPr>
          <p:nvPr>
            <p:ph type="body" sz="quarter" idx="24"/>
          </p:nvPr>
        </p:nvSpPr>
        <p:spPr>
          <a:xfrm>
            <a:off x="6248400" y="5244011"/>
            <a:ext cx="1905000" cy="914400"/>
          </a:xfrm>
        </p:spPr>
        <p:txBody>
          <a:bodyPr/>
          <a:lstStyle/>
          <a:p>
            <a:pPr algn="ctr"/>
            <a:endParaRPr lang="en-US" b="1" dirty="0">
              <a:solidFill>
                <a:schemeClr val="bg1">
                  <a:lumMod val="65000"/>
                </a:schemeClr>
              </a:solidFill>
            </a:endParaRPr>
          </a:p>
        </p:txBody>
      </p:sp>
      <p:pic>
        <p:nvPicPr>
          <p:cNvPr id="24" name="Picture Placeholder 23" descr="j0182882_13e5990.png"/>
          <p:cNvPicPr>
            <a:picLocks noGrp="1" noChangeAspect="1"/>
          </p:cNvPicPr>
          <p:nvPr>
            <p:ph type="pic" sz="quarter" idx="27"/>
          </p:nvPr>
        </p:nvPicPr>
        <p:blipFill>
          <a:blip r:embed="rId7">
            <a:extLst>
              <a:ext uri="{28A0092B-C50C-407E-A947-70E740481C1C}">
                <a14:useLocalDpi xmlns:a14="http://schemas.microsoft.com/office/drawing/2010/main"/>
              </a:ext>
            </a:extLst>
          </a:blip>
          <a:srcRect t="18139" b="18139"/>
          <a:stretch>
            <a:fillRect/>
          </a:stretch>
        </p:blipFill>
        <p:spPr>
          <a:prstGeom prst="rect">
            <a:avLst/>
          </a:prstGeom>
        </p:spPr>
      </p:pic>
      <p:sp>
        <p:nvSpPr>
          <p:cNvPr id="8" name="Picture Placeholder 7"/>
          <p:cNvSpPr>
            <a:spLocks noGrp="1"/>
          </p:cNvSpPr>
          <p:nvPr>
            <p:ph type="pic" sz="quarter" idx="28"/>
          </p:nvPr>
        </p:nvSpPr>
        <p:spPr/>
      </p:sp>
      <p:pic>
        <p:nvPicPr>
          <p:cNvPr id="14" name="Picture 13" descr="AA022278_1183d50.png"/>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1128980" y="426729"/>
            <a:ext cx="1031811" cy="1675871"/>
          </a:xfrm>
          <a:prstGeom prst="rect">
            <a:avLst/>
          </a:prstGeom>
        </p:spPr>
      </p:pic>
      <p:pic>
        <p:nvPicPr>
          <p:cNvPr id="18" name="Picture 7"/>
          <p:cNvPicPr>
            <a:picLocks noChangeAspect="1"/>
          </p:cNvPicPr>
          <p:nvPr/>
        </p:nvPicPr>
        <p:blipFill>
          <a:blip r:embed="rId9">
            <a:extLst>
              <a:ext uri="{28A0092B-C50C-407E-A947-70E740481C1C}">
                <a14:useLocalDpi xmlns:a14="http://schemas.microsoft.com/office/drawing/2010/main"/>
              </a:ext>
            </a:extLst>
          </a:blip>
          <a:srcRect/>
          <a:stretch>
            <a:fillRect/>
          </a:stretch>
        </p:blipFill>
        <p:spPr bwMode="auto">
          <a:xfrm>
            <a:off x="3980579" y="2557646"/>
            <a:ext cx="2073431" cy="1622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28" name="Picture 27" descr="AA020053_42630f0.png"/>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9352544" y="303369"/>
            <a:ext cx="2132180" cy="1789359"/>
          </a:xfrm>
          <a:prstGeom prst="rect">
            <a:avLst/>
          </a:prstGeom>
        </p:spPr>
      </p:pic>
      <p:pic>
        <p:nvPicPr>
          <p:cNvPr id="29" name="Picture 28" descr="AA022282.png"/>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9386601" y="2574456"/>
            <a:ext cx="1683392" cy="1819551"/>
          </a:xfrm>
          <a:prstGeom prst="rect">
            <a:avLst/>
          </a:prstGeom>
        </p:spPr>
      </p:pic>
      <p:pic>
        <p:nvPicPr>
          <p:cNvPr id="32" name="Picture 31" descr="skd186475sdc_160dc30.png"/>
          <p:cNvPicPr>
            <a:picLocks noChangeAspect="1"/>
          </p:cNvPicPr>
          <p:nvPr/>
        </p:nvPicPr>
        <p:blipFill>
          <a:blip r:embed="rId12">
            <a:extLst>
              <a:ext uri="{28A0092B-C50C-407E-A947-70E740481C1C}">
                <a14:useLocalDpi xmlns:a14="http://schemas.microsoft.com/office/drawing/2010/main"/>
              </a:ext>
            </a:extLst>
          </a:blip>
          <a:stretch>
            <a:fillRect/>
          </a:stretch>
        </p:blipFill>
        <p:spPr>
          <a:xfrm>
            <a:off x="7021400" y="4472770"/>
            <a:ext cx="1226688" cy="1135287"/>
          </a:xfrm>
          <a:prstGeom prst="rect">
            <a:avLst/>
          </a:prstGeom>
        </p:spPr>
      </p:pic>
      <p:pic>
        <p:nvPicPr>
          <p:cNvPr id="7" name="Picture 6"/>
          <p:cNvPicPr>
            <a:picLocks noChangeAspect="1"/>
          </p:cNvPicPr>
          <p:nvPr/>
        </p:nvPicPr>
        <p:blipFill>
          <a:blip r:embed="rId13"/>
          <a:stretch>
            <a:fillRect/>
          </a:stretch>
        </p:blipFill>
        <p:spPr>
          <a:xfrm>
            <a:off x="6017487" y="2482014"/>
            <a:ext cx="2443170" cy="1698412"/>
          </a:xfrm>
          <a:prstGeom prst="rect">
            <a:avLst/>
          </a:prstGeom>
        </p:spPr>
      </p:pic>
      <p:pic>
        <p:nvPicPr>
          <p:cNvPr id="23" name="Picture 22"/>
          <p:cNvPicPr>
            <a:picLocks noChangeAspect="1"/>
          </p:cNvPicPr>
          <p:nvPr/>
        </p:nvPicPr>
        <p:blipFill>
          <a:blip r:embed="rId14"/>
          <a:stretch>
            <a:fillRect/>
          </a:stretch>
        </p:blipFill>
        <p:spPr>
          <a:xfrm rot="1184388">
            <a:off x="335287" y="2259161"/>
            <a:ext cx="1273600" cy="1150468"/>
          </a:xfrm>
          <a:prstGeom prst="rect">
            <a:avLst/>
          </a:prstGeom>
        </p:spPr>
      </p:pic>
      <p:pic>
        <p:nvPicPr>
          <p:cNvPr id="25" name="Picture 4" descr="https://tse2.mm.bing.net/th?id=OIP.M5857a6f9311b92a6b2921ae7e2f2e86bH0&amp;pid=15.1&amp;P=0&amp;w=353&amp;h=165"/>
          <p:cNvPicPr>
            <a:picLocks noChangeAspect="1" noChangeArrowheads="1"/>
          </p:cNvPicPr>
          <p:nvPr/>
        </p:nvPicPr>
        <p:blipFill>
          <a:blip r:embed="rId15" cstate="email">
            <a:extLst>
              <a:ext uri="{28A0092B-C50C-407E-A947-70E740481C1C}">
                <a14:useLocalDpi xmlns:a14="http://schemas.microsoft.com/office/drawing/2010/main" val="0"/>
              </a:ext>
            </a:extLst>
          </a:blip>
          <a:srcRect/>
          <a:stretch>
            <a:fillRect/>
          </a:stretch>
        </p:blipFill>
        <p:spPr bwMode="auto">
          <a:xfrm>
            <a:off x="9164993" y="3738901"/>
            <a:ext cx="1437540" cy="667866"/>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https://tse4.mm.bing.net/th?id=OIP.M9755a17d6fc80f56cc08061f205f594fH0&amp;pid=15.1&amp;P=0&amp;w=383&amp;h=162"/>
          <p:cNvPicPr>
            <a:picLocks noChangeAspect="1" noChangeArrowheads="1"/>
          </p:cNvPicPr>
          <p:nvPr/>
        </p:nvPicPr>
        <p:blipFill>
          <a:blip r:embed="rId16" cstate="email">
            <a:extLst>
              <a:ext uri="{28A0092B-C50C-407E-A947-70E740481C1C}">
                <a14:useLocalDpi xmlns:a14="http://schemas.microsoft.com/office/drawing/2010/main" val="0"/>
              </a:ext>
            </a:extLst>
          </a:blip>
          <a:srcRect/>
          <a:stretch>
            <a:fillRect/>
          </a:stretch>
        </p:blipFill>
        <p:spPr bwMode="auto">
          <a:xfrm>
            <a:off x="9896708" y="2346353"/>
            <a:ext cx="1559710" cy="659721"/>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https://tse4.mm.bing.net/th?id=OIP.Mb243cf41eb5c4b3111ff6402c84527d9H0&amp;pid=15.1&amp;P=0&amp;w=300&amp;h=300"/>
          <p:cNvPicPr>
            <a:picLocks noChangeAspect="1" noChangeArrowheads="1"/>
          </p:cNvPicPr>
          <p:nvPr/>
        </p:nvPicPr>
        <p:blipFill>
          <a:blip r:embed="rId17" cstate="email">
            <a:extLst>
              <a:ext uri="{28A0092B-C50C-407E-A947-70E740481C1C}">
                <a14:useLocalDpi xmlns:a14="http://schemas.microsoft.com/office/drawing/2010/main" val="0"/>
              </a:ext>
            </a:extLst>
          </a:blip>
          <a:srcRect/>
          <a:stretch>
            <a:fillRect/>
          </a:stretch>
        </p:blipFill>
        <p:spPr bwMode="auto">
          <a:xfrm>
            <a:off x="678565" y="4545854"/>
            <a:ext cx="1878686" cy="192356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18"/>
          <a:stretch>
            <a:fillRect/>
          </a:stretch>
        </p:blipFill>
        <p:spPr>
          <a:xfrm>
            <a:off x="9355726" y="4900345"/>
            <a:ext cx="2392566" cy="1196283"/>
          </a:xfrm>
          <a:prstGeom prst="rect">
            <a:avLst/>
          </a:prstGeom>
        </p:spPr>
      </p:pic>
    </p:spTree>
    <p:extLst>
      <p:ext uri="{BB962C8B-B14F-4D97-AF65-F5344CB8AC3E}">
        <p14:creationId xmlns:p14="http://schemas.microsoft.com/office/powerpoint/2010/main" val="2420270622"/>
      </p:ext>
    </p:extLst>
  </p:cSld>
  <p:clrMapOvr>
    <a:masterClrMapping/>
  </p:clrMapOvr>
  <mc:AlternateContent xmlns:mc="http://schemas.openxmlformats.org/markup-compatibility/2006" xmlns:p14="http://schemas.microsoft.com/office/powerpoint/2010/main">
    <mc:Choice Requires="p14">
      <p:transition spd="slow" p14:dur="20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withEffect" nodePh="1">
                                  <p:stCondLst>
                                    <p:cond delay="0"/>
                                  </p:stCondLst>
                                  <p:endCondLst>
                                    <p:cond evt="begin" delay="0">
                                      <p:tn val="5"/>
                                    </p:cond>
                                  </p:endCondLst>
                                  <p:iterate type="lt">
                                    <p:tmPct val="10000"/>
                                  </p:iterate>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250"/>
                                        <p:tgtEl>
                                          <p:spTgt spid="9">
                                            <p:txEl>
                                              <p:pRg st="0" end="0"/>
                                            </p:txEl>
                                          </p:spTgt>
                                        </p:tgtEl>
                                      </p:cBhvr>
                                    </p:animEffect>
                                    <p:anim calcmode="lin" valueType="num">
                                      <p:cBhvr>
                                        <p:cTn id="8" dur="250" fill="hold"/>
                                        <p:tgtEl>
                                          <p:spTgt spid="9">
                                            <p:txEl>
                                              <p:pRg st="0" end="0"/>
                                            </p:txEl>
                                          </p:spTgt>
                                        </p:tgtEl>
                                        <p:attrNameLst>
                                          <p:attrName>ppt_w</p:attrName>
                                        </p:attrNameLst>
                                      </p:cBhvr>
                                      <p:tavLst>
                                        <p:tav tm="0" fmla="#ppt_w*sin(2.5*pi*$)">
                                          <p:val>
                                            <p:fltVal val="0"/>
                                          </p:val>
                                        </p:tav>
                                        <p:tav tm="100000">
                                          <p:val>
                                            <p:fltVal val="1"/>
                                          </p:val>
                                        </p:tav>
                                      </p:tavLst>
                                    </p:anim>
                                    <p:anim calcmode="lin" valueType="num">
                                      <p:cBhvr>
                                        <p:cTn id="9" dur="250" fill="hold"/>
                                        <p:tgtEl>
                                          <p:spTgt spid="9">
                                            <p:txEl>
                                              <p:pRg st="0" end="0"/>
                                            </p:txEl>
                                          </p:spTgt>
                                        </p:tgtEl>
                                        <p:attrNameLst>
                                          <p:attrName>ppt_h</p:attrName>
                                        </p:attrNameLst>
                                      </p:cBhvr>
                                      <p:tavLst>
                                        <p:tav tm="0">
                                          <p:val>
                                            <p:strVal val="#ppt_h"/>
                                          </p:val>
                                        </p:tav>
                                        <p:tav tm="100000">
                                          <p:val>
                                            <p:strVal val="#ppt_h"/>
                                          </p:val>
                                        </p:tav>
                                      </p:tavLst>
                                    </p:anim>
                                  </p:childTnLst>
                                </p:cTn>
                              </p:par>
                              <p:par>
                                <p:cTn id="10" presetID="45" presetClass="entr" presetSubtype="0" fill="hold" grpId="0" nodeType="withEffect" nodePh="1">
                                  <p:stCondLst>
                                    <p:cond delay="0"/>
                                  </p:stCondLst>
                                  <p:endCondLst>
                                    <p:cond evt="begin" delay="0">
                                      <p:tn val="10"/>
                                    </p:cond>
                                  </p:endCondLst>
                                  <p:iterate type="lt">
                                    <p:tmPct val="7500"/>
                                  </p:iterate>
                                  <p:childTnLst>
                                    <p:set>
                                      <p:cBhvr>
                                        <p:cTn id="11" dur="1" fill="hold">
                                          <p:stCondLst>
                                            <p:cond delay="0"/>
                                          </p:stCondLst>
                                        </p:cTn>
                                        <p:tgtEl>
                                          <p:spTgt spid="15">
                                            <p:txEl>
                                              <p:pRg st="0" end="0"/>
                                            </p:txEl>
                                          </p:spTgt>
                                        </p:tgtEl>
                                        <p:attrNameLst>
                                          <p:attrName>style.visibility</p:attrName>
                                        </p:attrNameLst>
                                      </p:cBhvr>
                                      <p:to>
                                        <p:strVal val="visible"/>
                                      </p:to>
                                    </p:set>
                                    <p:animEffect transition="in" filter="fade">
                                      <p:cBhvr>
                                        <p:cTn id="12" dur="250"/>
                                        <p:tgtEl>
                                          <p:spTgt spid="15">
                                            <p:txEl>
                                              <p:pRg st="0" end="0"/>
                                            </p:txEl>
                                          </p:spTgt>
                                        </p:tgtEl>
                                      </p:cBhvr>
                                    </p:animEffect>
                                    <p:anim calcmode="lin" valueType="num">
                                      <p:cBhvr>
                                        <p:cTn id="13" dur="250" fill="hold"/>
                                        <p:tgtEl>
                                          <p:spTgt spid="15">
                                            <p:txEl>
                                              <p:pRg st="0" end="0"/>
                                            </p:txEl>
                                          </p:spTgt>
                                        </p:tgtEl>
                                        <p:attrNameLst>
                                          <p:attrName>ppt_w</p:attrName>
                                        </p:attrNameLst>
                                      </p:cBhvr>
                                      <p:tavLst>
                                        <p:tav tm="0" fmla="#ppt_w*sin(2.5*pi*$)">
                                          <p:val>
                                            <p:fltVal val="0"/>
                                          </p:val>
                                        </p:tav>
                                        <p:tav tm="100000">
                                          <p:val>
                                            <p:fltVal val="1"/>
                                          </p:val>
                                        </p:tav>
                                      </p:tavLst>
                                    </p:anim>
                                    <p:anim calcmode="lin" valueType="num">
                                      <p:cBhvr>
                                        <p:cTn id="14" dur="250" fill="hold"/>
                                        <p:tgtEl>
                                          <p:spTgt spid="15">
                                            <p:txEl>
                                              <p:pRg st="0" end="0"/>
                                            </p:txEl>
                                          </p:spTgt>
                                        </p:tgtEl>
                                        <p:attrNameLst>
                                          <p:attrName>ppt_h</p:attrName>
                                        </p:attrNameLst>
                                      </p:cBhvr>
                                      <p:tavLst>
                                        <p:tav tm="0">
                                          <p:val>
                                            <p:strVal val="#ppt_h"/>
                                          </p:val>
                                        </p:tav>
                                        <p:tav tm="100000">
                                          <p:val>
                                            <p:strVal val="#ppt_h"/>
                                          </p:val>
                                        </p:tav>
                                      </p:tavLst>
                                    </p:anim>
                                  </p:childTnLst>
                                </p:cTn>
                              </p:par>
                              <p:par>
                                <p:cTn id="15" presetID="45" presetClass="entr" presetSubtype="0" fill="hold" grpId="0" nodeType="withEffect" nodePh="1">
                                  <p:stCondLst>
                                    <p:cond delay="0"/>
                                  </p:stCondLst>
                                  <p:endCondLst>
                                    <p:cond evt="begin" delay="0">
                                      <p:tn val="15"/>
                                    </p:cond>
                                  </p:endCondLst>
                                  <p:iterate type="lt">
                                    <p:tmPct val="16667"/>
                                  </p:iterate>
                                  <p:childTnLst>
                                    <p:set>
                                      <p:cBhvr>
                                        <p:cTn id="16" dur="1" fill="hold">
                                          <p:stCondLst>
                                            <p:cond delay="0"/>
                                          </p:stCondLst>
                                        </p:cTn>
                                        <p:tgtEl>
                                          <p:spTgt spid="5">
                                            <p:txEl>
                                              <p:pRg st="0" end="0"/>
                                            </p:txEl>
                                          </p:spTgt>
                                        </p:tgtEl>
                                        <p:attrNameLst>
                                          <p:attrName>style.visibility</p:attrName>
                                        </p:attrNameLst>
                                      </p:cBhvr>
                                      <p:to>
                                        <p:strVal val="visible"/>
                                      </p:to>
                                    </p:set>
                                    <p:animEffect transition="in" filter="fade">
                                      <p:cBhvr>
                                        <p:cTn id="17" dur="250"/>
                                        <p:tgtEl>
                                          <p:spTgt spid="5">
                                            <p:txEl>
                                              <p:pRg st="0" end="0"/>
                                            </p:txEl>
                                          </p:spTgt>
                                        </p:tgtEl>
                                      </p:cBhvr>
                                    </p:animEffect>
                                    <p:anim calcmode="lin" valueType="num">
                                      <p:cBhvr>
                                        <p:cTn id="18" dur="250" fill="hold"/>
                                        <p:tgtEl>
                                          <p:spTgt spid="5">
                                            <p:txEl>
                                              <p:pRg st="0" end="0"/>
                                            </p:txEl>
                                          </p:spTgt>
                                        </p:tgtEl>
                                        <p:attrNameLst>
                                          <p:attrName>ppt_w</p:attrName>
                                        </p:attrNameLst>
                                      </p:cBhvr>
                                      <p:tavLst>
                                        <p:tav tm="0" fmla="#ppt_w*sin(2.5*pi*$)">
                                          <p:val>
                                            <p:fltVal val="0"/>
                                          </p:val>
                                        </p:tav>
                                        <p:tav tm="100000">
                                          <p:val>
                                            <p:fltVal val="1"/>
                                          </p:val>
                                        </p:tav>
                                      </p:tavLst>
                                    </p:anim>
                                    <p:anim calcmode="lin" valueType="num">
                                      <p:cBhvr>
                                        <p:cTn id="19" dur="250" fill="hold"/>
                                        <p:tgtEl>
                                          <p:spTgt spid="5">
                                            <p:txEl>
                                              <p:pRg st="0" end="0"/>
                                            </p:txEl>
                                          </p:spTgt>
                                        </p:tgtEl>
                                        <p:attrNameLst>
                                          <p:attrName>ppt_h</p:attrName>
                                        </p:attrNameLst>
                                      </p:cBhvr>
                                      <p:tavLst>
                                        <p:tav tm="0">
                                          <p:val>
                                            <p:strVal val="#ppt_h"/>
                                          </p:val>
                                        </p:tav>
                                        <p:tav tm="100000">
                                          <p:val>
                                            <p:strVal val="#ppt_h"/>
                                          </p:val>
                                        </p:tav>
                                      </p:tavLst>
                                    </p:anim>
                                  </p:childTnLst>
                                </p:cTn>
                              </p:par>
                              <p:par>
                                <p:cTn id="20" presetID="45" presetClass="entr" presetSubtype="0" fill="hold" grpId="0" nodeType="withEffect" nodePh="1">
                                  <p:stCondLst>
                                    <p:cond delay="0"/>
                                  </p:stCondLst>
                                  <p:endCondLst>
                                    <p:cond evt="begin" delay="0">
                                      <p:tn val="20"/>
                                    </p:cond>
                                  </p:endCondLst>
                                  <p:iterate type="lt">
                                    <p:tmPct val="20000"/>
                                  </p:iterate>
                                  <p:childTnLst>
                                    <p:set>
                                      <p:cBhvr>
                                        <p:cTn id="21" dur="1" fill="hold">
                                          <p:stCondLst>
                                            <p:cond delay="0"/>
                                          </p:stCondLst>
                                        </p:cTn>
                                        <p:tgtEl>
                                          <p:spTgt spid="3">
                                            <p:txEl>
                                              <p:pRg st="0" end="0"/>
                                            </p:txEl>
                                          </p:spTgt>
                                        </p:tgtEl>
                                        <p:attrNameLst>
                                          <p:attrName>style.visibility</p:attrName>
                                        </p:attrNameLst>
                                      </p:cBhvr>
                                      <p:to>
                                        <p:strVal val="visible"/>
                                      </p:to>
                                    </p:set>
                                    <p:animEffect transition="in" filter="fade">
                                      <p:cBhvr>
                                        <p:cTn id="22" dur="250"/>
                                        <p:tgtEl>
                                          <p:spTgt spid="3">
                                            <p:txEl>
                                              <p:pRg st="0" end="0"/>
                                            </p:txEl>
                                          </p:spTgt>
                                        </p:tgtEl>
                                      </p:cBhvr>
                                    </p:animEffect>
                                    <p:anim calcmode="lin" valueType="num">
                                      <p:cBhvr>
                                        <p:cTn id="23" dur="250" fill="hold"/>
                                        <p:tgtEl>
                                          <p:spTgt spid="3">
                                            <p:txEl>
                                              <p:pRg st="0" end="0"/>
                                            </p:txEl>
                                          </p:spTgt>
                                        </p:tgtEl>
                                        <p:attrNameLst>
                                          <p:attrName>ppt_w</p:attrName>
                                        </p:attrNameLst>
                                      </p:cBhvr>
                                      <p:tavLst>
                                        <p:tav tm="0" fmla="#ppt_w*sin(2.5*pi*$)">
                                          <p:val>
                                            <p:fltVal val="0"/>
                                          </p:val>
                                        </p:tav>
                                        <p:tav tm="100000">
                                          <p:val>
                                            <p:fltVal val="1"/>
                                          </p:val>
                                        </p:tav>
                                      </p:tavLst>
                                    </p:anim>
                                    <p:anim calcmode="lin" valueType="num">
                                      <p:cBhvr>
                                        <p:cTn id="24" dur="250" fill="hold"/>
                                        <p:tgtEl>
                                          <p:spTgt spid="3">
                                            <p:txEl>
                                              <p:pRg st="0" end="0"/>
                                            </p:txEl>
                                          </p:spTgt>
                                        </p:tgtEl>
                                        <p:attrNameLst>
                                          <p:attrName>ppt_h</p:attrName>
                                        </p:attrNameLst>
                                      </p:cBhvr>
                                      <p:tavLst>
                                        <p:tav tm="0">
                                          <p:val>
                                            <p:strVal val="#ppt_h"/>
                                          </p:val>
                                        </p:tav>
                                        <p:tav tm="100000">
                                          <p:val>
                                            <p:strVal val="#ppt_h"/>
                                          </p:val>
                                        </p:tav>
                                      </p:tavLst>
                                    </p:anim>
                                  </p:childTnLst>
                                </p:cTn>
                              </p:par>
                              <p:par>
                                <p:cTn id="25" presetID="45" presetClass="entr" presetSubtype="0" fill="hold" grpId="0" nodeType="withEffect" nodePh="1">
                                  <p:stCondLst>
                                    <p:cond delay="0"/>
                                  </p:stCondLst>
                                  <p:endCondLst>
                                    <p:cond evt="begin" delay="0">
                                      <p:tn val="25"/>
                                    </p:cond>
                                  </p:endCondLst>
                                  <p:iterate type="lt">
                                    <p:tmPct val="14286"/>
                                  </p:iterate>
                                  <p:childTnLst>
                                    <p:set>
                                      <p:cBhvr>
                                        <p:cTn id="26" dur="1" fill="hold">
                                          <p:stCondLst>
                                            <p:cond delay="0"/>
                                          </p:stCondLst>
                                        </p:cTn>
                                        <p:tgtEl>
                                          <p:spTgt spid="19">
                                            <p:txEl>
                                              <p:pRg st="0" end="0"/>
                                            </p:txEl>
                                          </p:spTgt>
                                        </p:tgtEl>
                                        <p:attrNameLst>
                                          <p:attrName>style.visibility</p:attrName>
                                        </p:attrNameLst>
                                      </p:cBhvr>
                                      <p:to>
                                        <p:strVal val="visible"/>
                                      </p:to>
                                    </p:set>
                                    <p:animEffect transition="in" filter="fade">
                                      <p:cBhvr>
                                        <p:cTn id="27" dur="250"/>
                                        <p:tgtEl>
                                          <p:spTgt spid="19">
                                            <p:txEl>
                                              <p:pRg st="0" end="0"/>
                                            </p:txEl>
                                          </p:spTgt>
                                        </p:tgtEl>
                                      </p:cBhvr>
                                    </p:animEffect>
                                    <p:anim calcmode="lin" valueType="num">
                                      <p:cBhvr>
                                        <p:cTn id="28" dur="250" fill="hold"/>
                                        <p:tgtEl>
                                          <p:spTgt spid="19">
                                            <p:txEl>
                                              <p:pRg st="0" end="0"/>
                                            </p:txEl>
                                          </p:spTgt>
                                        </p:tgtEl>
                                        <p:attrNameLst>
                                          <p:attrName>ppt_w</p:attrName>
                                        </p:attrNameLst>
                                      </p:cBhvr>
                                      <p:tavLst>
                                        <p:tav tm="0" fmla="#ppt_w*sin(2.5*pi*$)">
                                          <p:val>
                                            <p:fltVal val="0"/>
                                          </p:val>
                                        </p:tav>
                                        <p:tav tm="100000">
                                          <p:val>
                                            <p:fltVal val="1"/>
                                          </p:val>
                                        </p:tav>
                                      </p:tavLst>
                                    </p:anim>
                                    <p:anim calcmode="lin" valueType="num">
                                      <p:cBhvr>
                                        <p:cTn id="29" dur="250" fill="hold"/>
                                        <p:tgtEl>
                                          <p:spTgt spid="19">
                                            <p:txEl>
                                              <p:pRg st="0" end="0"/>
                                            </p:txEl>
                                          </p:spTgt>
                                        </p:tgtEl>
                                        <p:attrNameLst>
                                          <p:attrName>ppt_h</p:attrName>
                                        </p:attrNameLst>
                                      </p:cBhvr>
                                      <p:tavLst>
                                        <p:tav tm="0">
                                          <p:val>
                                            <p:strVal val="#ppt_h"/>
                                          </p:val>
                                        </p:tav>
                                        <p:tav tm="100000">
                                          <p:val>
                                            <p:strVal val="#ppt_h"/>
                                          </p:val>
                                        </p:tav>
                                      </p:tavLst>
                                    </p:anim>
                                  </p:childTnLst>
                                </p:cTn>
                              </p:par>
                              <p:par>
                                <p:cTn id="30" presetID="45" presetClass="entr" presetSubtype="0" fill="hold" grpId="0" nodeType="withEffect" nodePh="1">
                                  <p:stCondLst>
                                    <p:cond delay="0"/>
                                  </p:stCondLst>
                                  <p:endCondLst>
                                    <p:cond evt="begin" delay="0">
                                      <p:tn val="30"/>
                                    </p:cond>
                                  </p:endCondLst>
                                  <p:iterate type="lt">
                                    <p:tmPct val="14286"/>
                                  </p:iterate>
                                  <p:childTnLst>
                                    <p:set>
                                      <p:cBhvr>
                                        <p:cTn id="31" dur="1" fill="hold">
                                          <p:stCondLst>
                                            <p:cond delay="0"/>
                                          </p:stCondLst>
                                        </p:cTn>
                                        <p:tgtEl>
                                          <p:spTgt spid="13">
                                            <p:txEl>
                                              <p:pRg st="0" end="0"/>
                                            </p:txEl>
                                          </p:spTgt>
                                        </p:tgtEl>
                                        <p:attrNameLst>
                                          <p:attrName>style.visibility</p:attrName>
                                        </p:attrNameLst>
                                      </p:cBhvr>
                                      <p:to>
                                        <p:strVal val="visible"/>
                                      </p:to>
                                    </p:set>
                                    <p:animEffect transition="in" filter="fade">
                                      <p:cBhvr>
                                        <p:cTn id="32" dur="250"/>
                                        <p:tgtEl>
                                          <p:spTgt spid="13">
                                            <p:txEl>
                                              <p:pRg st="0" end="0"/>
                                            </p:txEl>
                                          </p:spTgt>
                                        </p:tgtEl>
                                      </p:cBhvr>
                                    </p:animEffect>
                                    <p:anim calcmode="lin" valueType="num">
                                      <p:cBhvr>
                                        <p:cTn id="33" dur="250" fill="hold"/>
                                        <p:tgtEl>
                                          <p:spTgt spid="13">
                                            <p:txEl>
                                              <p:pRg st="0" end="0"/>
                                            </p:txEl>
                                          </p:spTgt>
                                        </p:tgtEl>
                                        <p:attrNameLst>
                                          <p:attrName>ppt_w</p:attrName>
                                        </p:attrNameLst>
                                      </p:cBhvr>
                                      <p:tavLst>
                                        <p:tav tm="0" fmla="#ppt_w*sin(2.5*pi*$)">
                                          <p:val>
                                            <p:fltVal val="0"/>
                                          </p:val>
                                        </p:tav>
                                        <p:tav tm="100000">
                                          <p:val>
                                            <p:fltVal val="1"/>
                                          </p:val>
                                        </p:tav>
                                      </p:tavLst>
                                    </p:anim>
                                    <p:anim calcmode="lin" valueType="num">
                                      <p:cBhvr>
                                        <p:cTn id="34" dur="250" fill="hold"/>
                                        <p:tgtEl>
                                          <p:spTgt spid="13">
                                            <p:txEl>
                                              <p:pRg st="0" end="0"/>
                                            </p:txEl>
                                          </p:spTgt>
                                        </p:tgtEl>
                                        <p:attrNameLst>
                                          <p:attrName>ppt_h</p:attrName>
                                        </p:attrNameLst>
                                      </p:cBhvr>
                                      <p:tavLst>
                                        <p:tav tm="0">
                                          <p:val>
                                            <p:strVal val="#ppt_h"/>
                                          </p:val>
                                        </p:tav>
                                        <p:tav tm="100000">
                                          <p:val>
                                            <p:strVal val="#ppt_h"/>
                                          </p:val>
                                        </p:tav>
                                      </p:tavLst>
                                    </p:anim>
                                  </p:childTnLst>
                                </p:cTn>
                              </p:par>
                              <p:par>
                                <p:cTn id="35" presetID="1" presetClass="entr" presetSubtype="0" fill="hold" nodeType="withEffect">
                                  <p:stCondLst>
                                    <p:cond delay="500"/>
                                  </p:stCondLst>
                                  <p:childTnLst>
                                    <p:set>
                                      <p:cBhvr>
                                        <p:cTn id="36" dur="1" fill="hold">
                                          <p:stCondLst>
                                            <p:cond delay="0"/>
                                          </p:stCondLst>
                                        </p:cTn>
                                        <p:tgtEl>
                                          <p:spTgt spid="14"/>
                                        </p:tgtEl>
                                        <p:attrNameLst>
                                          <p:attrName>style.visibility</p:attrName>
                                        </p:attrNameLst>
                                      </p:cBhvr>
                                      <p:to>
                                        <p:strVal val="visible"/>
                                      </p:to>
                                    </p:set>
                                  </p:childTnLst>
                                </p:cTn>
                              </p:par>
                              <p:par>
                                <p:cTn id="37" presetID="10" presetClass="entr" presetSubtype="0" fill="hold" nodeType="withEffect">
                                  <p:stCondLst>
                                    <p:cond delay="0"/>
                                  </p:stCondLst>
                                  <p:childTnLst>
                                    <p:set>
                                      <p:cBhvr>
                                        <p:cTn id="38" dur="1" fill="hold">
                                          <p:stCondLst>
                                            <p:cond delay="0"/>
                                          </p:stCondLst>
                                        </p:cTn>
                                        <p:tgtEl>
                                          <p:spTgt spid="28"/>
                                        </p:tgtEl>
                                        <p:attrNameLst>
                                          <p:attrName>style.visibility</p:attrName>
                                        </p:attrNameLst>
                                      </p:cBhvr>
                                      <p:to>
                                        <p:strVal val="visible"/>
                                      </p:to>
                                    </p:set>
                                    <p:animEffect transition="in" filter="fade">
                                      <p:cBhvr>
                                        <p:cTn id="39" dur="500"/>
                                        <p:tgtEl>
                                          <p:spTgt spid="28"/>
                                        </p:tgtEl>
                                      </p:cBhvr>
                                    </p:animEffect>
                                  </p:childTnLst>
                                </p:cTn>
                              </p:par>
                              <p:par>
                                <p:cTn id="40" presetID="5" presetClass="entr" presetSubtype="10" fill="hold" nodeType="with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checkerboard(across)">
                                      <p:cBhvr>
                                        <p:cTn id="4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autoUpdateAnimBg="0"/>
      <p:bldP spid="15" grpId="0" build="p" autoUpdateAnimBg="0"/>
      <p:bldP spid="9" grpId="0" build="p"/>
      <p:bldP spid="5" grpId="0" build="p" autoUpdateAnimBg="0"/>
      <p:bldP spid="19" grpId="0" build="p" autoUpdateAnimBg="0"/>
      <p:bldP spid="3" grpId="0" build="p" autoUpdateAnimBg="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90657" y="451339"/>
            <a:ext cx="8720072" cy="6215253"/>
          </a:xfrm>
        </p:spPr>
        <p:txBody>
          <a:bodyPr>
            <a:normAutofit fontScale="85000" lnSpcReduction="10000"/>
          </a:bodyPr>
          <a:lstStyle/>
          <a:p>
            <a:pPr>
              <a:buFont typeface="Lucida Grande"/>
              <a:buChar char="❀"/>
            </a:pPr>
            <a:r>
              <a:rPr lang="en-US" dirty="0"/>
              <a:t>One potential explanation is that both the non-symbolic approximate addition training task and the exact symbolic addition test task </a:t>
            </a:r>
            <a:r>
              <a:rPr lang="en-US" b="1" dirty="0">
                <a:solidFill>
                  <a:srgbClr val="FF0033"/>
                </a:solidFill>
              </a:rPr>
              <a:t>engage a common cognitive mechanism for addition</a:t>
            </a:r>
            <a:r>
              <a:rPr lang="en-US" dirty="0"/>
              <a:t>, whereas the brightness comparison task does not?</a:t>
            </a:r>
          </a:p>
          <a:p>
            <a:pPr>
              <a:buFont typeface="Lucida Grande"/>
              <a:buChar char="❀"/>
            </a:pPr>
            <a:endParaRPr lang="en-US" dirty="0"/>
          </a:p>
          <a:p>
            <a:pPr>
              <a:buFont typeface="Lucida Grande"/>
              <a:buChar char="❀"/>
            </a:pPr>
            <a:r>
              <a:rPr lang="en-US" dirty="0"/>
              <a:t>On the other hand, it may be that the </a:t>
            </a:r>
            <a:r>
              <a:rPr lang="en-US" b="1" dirty="0">
                <a:solidFill>
                  <a:srgbClr val="FF0033"/>
                </a:solidFill>
              </a:rPr>
              <a:t>approximate number system itself</a:t>
            </a:r>
            <a:r>
              <a:rPr lang="en-US" dirty="0"/>
              <a:t>, rather than the addition process, plays a functional role in exact, symbolic math?</a:t>
            </a:r>
          </a:p>
          <a:p>
            <a:pPr>
              <a:buFont typeface="Lucida Grande"/>
              <a:buChar char="❀"/>
            </a:pPr>
            <a:endParaRPr lang="en-US" dirty="0"/>
          </a:p>
          <a:p>
            <a:pPr>
              <a:buFont typeface="Lucida Grande"/>
              <a:buChar char="❀"/>
            </a:pPr>
            <a:r>
              <a:rPr lang="en-US" dirty="0">
                <a:solidFill>
                  <a:schemeClr val="tx1"/>
                </a:solidFill>
              </a:rPr>
              <a:t>If the mechanism of enhancement on math problems is </a:t>
            </a:r>
            <a:r>
              <a:rPr lang="en-US" u="sng" dirty="0">
                <a:solidFill>
                  <a:schemeClr val="tx1"/>
                </a:solidFill>
              </a:rPr>
              <a:t>prior engagement of cognitive mechanisms</a:t>
            </a:r>
            <a:r>
              <a:rPr lang="en-US" dirty="0">
                <a:solidFill>
                  <a:schemeClr val="tx1"/>
                </a:solidFill>
              </a:rPr>
              <a:t> for addition, then </a:t>
            </a:r>
            <a:r>
              <a:rPr lang="en-US" dirty="0">
                <a:solidFill>
                  <a:srgbClr val="FF0033"/>
                </a:solidFill>
              </a:rPr>
              <a:t>that </a:t>
            </a:r>
            <a:r>
              <a:rPr lang="en-US" b="1" dirty="0">
                <a:solidFill>
                  <a:srgbClr val="FF0033"/>
                </a:solidFill>
              </a:rPr>
              <a:t>act of adding itself</a:t>
            </a:r>
            <a:r>
              <a:rPr lang="en-US" dirty="0">
                <a:solidFill>
                  <a:srgbClr val="FF0033"/>
                </a:solidFill>
              </a:rPr>
              <a:t>, regardless of whether the addition is performed over numbers or not, should enhance performance </a:t>
            </a:r>
            <a:r>
              <a:rPr lang="en-US" dirty="0">
                <a:solidFill>
                  <a:schemeClr val="tx1"/>
                </a:solidFill>
              </a:rPr>
              <a:t>on exact symbolic math?</a:t>
            </a:r>
          </a:p>
          <a:p>
            <a:endParaRPr lang="en-US" dirty="0">
              <a:solidFill>
                <a:schemeClr val="tx1"/>
              </a:solidFill>
            </a:endParaRPr>
          </a:p>
        </p:txBody>
      </p:sp>
      <p:sp>
        <p:nvSpPr>
          <p:cNvPr id="5" name="Rectangle 4"/>
          <p:cNvSpPr/>
          <p:nvPr/>
        </p:nvSpPr>
        <p:spPr>
          <a:xfrm>
            <a:off x="9437077" y="107896"/>
            <a:ext cx="1197764" cy="369332"/>
          </a:xfrm>
          <a:prstGeom prst="rect">
            <a:avLst/>
          </a:prstGeom>
        </p:spPr>
        <p:txBody>
          <a:bodyPr wrap="none">
            <a:spAutoFit/>
          </a:bodyPr>
          <a:lstStyle/>
          <a:p>
            <a:r>
              <a:rPr lang="en-US" b="1" dirty="0">
                <a:solidFill>
                  <a:srgbClr val="FF0000"/>
                </a:solidFill>
                <a:latin typeface="Edwardian Script ITC"/>
                <a:cs typeface="Edwardian Script ITC"/>
              </a:rPr>
              <a:t>Experiment.1</a:t>
            </a:r>
            <a:endParaRPr lang="en-US" dirty="0"/>
          </a:p>
        </p:txBody>
      </p:sp>
    </p:spTree>
    <p:extLst>
      <p:ext uri="{BB962C8B-B14F-4D97-AF65-F5344CB8AC3E}">
        <p14:creationId xmlns:p14="http://schemas.microsoft.com/office/powerpoint/2010/main" val="295563965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45827" y="213996"/>
            <a:ext cx="7304407" cy="477449"/>
          </a:xfrm>
        </p:spPr>
        <p:txBody>
          <a:bodyPr>
            <a:noAutofit/>
          </a:bodyPr>
          <a:lstStyle/>
          <a:p>
            <a:r>
              <a:rPr lang="en-US" sz="3200" b="1" dirty="0">
                <a:latin typeface="+mn-lt"/>
              </a:rPr>
              <a:t>Objective of the study (</a:t>
            </a:r>
            <a:r>
              <a:rPr lang="en-US" sz="3200" b="1" dirty="0">
                <a:solidFill>
                  <a:srgbClr val="FF0000"/>
                </a:solidFill>
                <a:latin typeface="+mn-lt"/>
                <a:cs typeface="Edwardian Script ITC"/>
              </a:rPr>
              <a:t>Experiment.2)</a:t>
            </a:r>
            <a:endParaRPr lang="en-US" sz="3200" b="1" dirty="0">
              <a:latin typeface="+mn-lt"/>
            </a:endParaRPr>
          </a:p>
        </p:txBody>
      </p:sp>
      <p:sp>
        <p:nvSpPr>
          <p:cNvPr id="3" name="Content Placeholder 2"/>
          <p:cNvSpPr>
            <a:spLocks noGrp="1"/>
          </p:cNvSpPr>
          <p:nvPr>
            <p:ph idx="1"/>
          </p:nvPr>
        </p:nvSpPr>
        <p:spPr>
          <a:xfrm>
            <a:off x="1895230" y="991450"/>
            <a:ext cx="8538308" cy="5304692"/>
          </a:xfrm>
        </p:spPr>
        <p:txBody>
          <a:bodyPr>
            <a:noAutofit/>
          </a:bodyPr>
          <a:lstStyle/>
          <a:p>
            <a:pPr>
              <a:buFont typeface="Lucida Grande"/>
              <a:buChar char="❀"/>
            </a:pPr>
            <a:r>
              <a:rPr lang="en-US" sz="2400" dirty="0"/>
              <a:t>Does engagement of the approximate number system enhance subsequent cognitive performance more generally (motivational or reasoning) or is the effect specific to the domain of mathematics</a:t>
            </a:r>
            <a:r>
              <a:rPr lang="en-US" sz="2400" b="1" dirty="0">
                <a:solidFill>
                  <a:srgbClr val="FF0000"/>
                </a:solidFill>
              </a:rPr>
              <a:t>?  </a:t>
            </a:r>
          </a:p>
          <a:p>
            <a:pPr>
              <a:buFont typeface="Lucida Grande"/>
              <a:buChar char="❀"/>
            </a:pPr>
            <a:r>
              <a:rPr lang="en-US" sz="2400" dirty="0"/>
              <a:t>to investigate whether practicing non-symbolic numerical addition could yield benefits in accuracy as well as speed?</a:t>
            </a:r>
            <a:endParaRPr lang="en-US" sz="2400" b="1" dirty="0">
              <a:solidFill>
                <a:srgbClr val="FF0000"/>
              </a:solidFill>
            </a:endParaRPr>
          </a:p>
          <a:p>
            <a:endParaRPr lang="en-US" sz="2400" dirty="0"/>
          </a:p>
          <a:p>
            <a:pPr marL="0" indent="0">
              <a:buNone/>
            </a:pPr>
            <a:r>
              <a:rPr lang="en-US" sz="2400" dirty="0">
                <a:solidFill>
                  <a:srgbClr val="FF0033"/>
                </a:solidFill>
              </a:rPr>
              <a:t>A new set of harder exact symbolic addition test problems and an equally difficult test sentence completion  task was developed</a:t>
            </a:r>
            <a:r>
              <a:rPr lang="en-US" sz="2400" dirty="0">
                <a:solidFill>
                  <a:schemeClr val="bg1">
                    <a:lumMod val="50000"/>
                  </a:schemeClr>
                </a:solidFill>
              </a:rPr>
              <a:t> </a:t>
            </a:r>
            <a:r>
              <a:rPr lang="en-US" sz="2400" dirty="0"/>
              <a:t>in an attempt to generate more variability in accuracy </a:t>
            </a:r>
            <a:r>
              <a:rPr lang="en-US" sz="2400" dirty="0">
                <a:solidFill>
                  <a:schemeClr val="bg1">
                    <a:lumMod val="50000"/>
                  </a:schemeClr>
                </a:solidFill>
              </a:rPr>
              <a:t>.</a:t>
            </a:r>
          </a:p>
          <a:p>
            <a:pPr marL="0" indent="0">
              <a:buNone/>
            </a:pPr>
            <a:endParaRPr lang="en-US" sz="2400" dirty="0">
              <a:solidFill>
                <a:schemeClr val="bg1">
                  <a:lumMod val="50000"/>
                </a:schemeClr>
              </a:solidFill>
            </a:endParaRPr>
          </a:p>
          <a:p>
            <a:pPr marL="0" indent="0">
              <a:buNone/>
            </a:pPr>
            <a:r>
              <a:rPr lang="en-US" sz="2400" dirty="0"/>
              <a:t> If the enhancement effect is </a:t>
            </a:r>
            <a:r>
              <a:rPr lang="en-US" sz="2400" b="1" dirty="0">
                <a:solidFill>
                  <a:srgbClr val="FF0033"/>
                </a:solidFill>
              </a:rPr>
              <a:t>specific to mathematics</a:t>
            </a:r>
            <a:r>
              <a:rPr lang="en-US" sz="2400" dirty="0"/>
              <a:t>, then training on the non-symbolic approximate addition task should only enhance performance on the symbolic arithmetic problems and not on the sentence completion problems.</a:t>
            </a:r>
          </a:p>
        </p:txBody>
      </p:sp>
    </p:spTree>
    <p:extLst>
      <p:ext uri="{BB962C8B-B14F-4D97-AF65-F5344CB8AC3E}">
        <p14:creationId xmlns:p14="http://schemas.microsoft.com/office/powerpoint/2010/main" val="3385730474"/>
      </p:ext>
    </p:extLst>
  </p:cSld>
  <p:clrMapOvr>
    <a:masterClrMapping/>
  </p:clrMapOvr>
  <p:transition spd="slow">
    <p:push dir="u"/>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3"/>
          <p:cNvSpPr txBox="1">
            <a:spLocks/>
          </p:cNvSpPr>
          <p:nvPr/>
        </p:nvSpPr>
        <p:spPr>
          <a:xfrm>
            <a:off x="7772400" y="5928049"/>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lumMod val="90000"/>
                    <a:lumOff val="1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81743C3-120E-B944-B3AF-E58860C2C424}" type="datetime8">
              <a:rPr lang="en-US"/>
              <a:pPr/>
              <a:t>11/5/2020 2:42 PM</a:t>
            </a:fld>
            <a:endParaRPr lang="en-US"/>
          </a:p>
        </p:txBody>
      </p:sp>
      <p:sp>
        <p:nvSpPr>
          <p:cNvPr id="7" name="Slide Number Placeholder 4"/>
          <p:cNvSpPr txBox="1">
            <a:spLocks/>
          </p:cNvSpPr>
          <p:nvPr/>
        </p:nvSpPr>
        <p:spPr>
          <a:xfrm>
            <a:off x="9144000" y="5406841"/>
            <a:ext cx="762000" cy="365125"/>
          </a:xfrm>
          <a:prstGeom prst="rect">
            <a:avLst/>
          </a:prstGeom>
        </p:spPr>
        <p:txBody>
          <a:bodyPr vert="horz" lIns="91440" tIns="45720" rIns="91440" bIns="45720" rtlCol="0" anchor="ctr"/>
          <a:lstStyle>
            <a:defPPr>
              <a:defRPr lang="en-US"/>
            </a:defPPr>
            <a:lvl1pPr marL="0" algn="r" defTabSz="914400" rtl="0" eaLnBrk="1" latinLnBrk="0" hangingPunct="1">
              <a:defRPr sz="2400" kern="1200">
                <a:solidFill>
                  <a:schemeClr val="tx1">
                    <a:lumMod val="85000"/>
                    <a:lumOff val="1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4C7E049-B585-4EE6-96C0-EEB30EAA14FD}" type="slidenum">
              <a:rPr lang="en-US">
                <a:latin typeface="+mn-lt"/>
              </a:rPr>
              <a:pPr/>
              <a:t>52</a:t>
            </a:fld>
            <a:endParaRPr lang="en-US">
              <a:latin typeface="+mn-lt"/>
            </a:endParaRPr>
          </a:p>
        </p:txBody>
      </p:sp>
      <p:sp>
        <p:nvSpPr>
          <p:cNvPr id="8" name="Oval 7"/>
          <p:cNvSpPr>
            <a:spLocks noChangeArrowheads="1"/>
          </p:cNvSpPr>
          <p:nvPr/>
        </p:nvSpPr>
        <p:spPr bwMode="auto">
          <a:xfrm>
            <a:off x="3422319" y="448715"/>
            <a:ext cx="5165081" cy="564695"/>
          </a:xfrm>
          <a:prstGeom prst="ellipse">
            <a:avLst/>
          </a:prstGeom>
          <a:solidFill>
            <a:srgbClr val="FF0033">
              <a:alpha val="4000"/>
            </a:srgbClr>
          </a:solidFill>
          <a:ln>
            <a:solidFill>
              <a:schemeClr val="accent1">
                <a:lumMod val="20000"/>
                <a:lumOff val="80000"/>
              </a:schemeClr>
            </a:solidFill>
            <a:headEnd/>
            <a:tailEnd/>
          </a:ln>
        </p:spPr>
        <p:style>
          <a:lnRef idx="2">
            <a:schemeClr val="accent1"/>
          </a:lnRef>
          <a:fillRef idx="1">
            <a:schemeClr val="lt1"/>
          </a:fillRef>
          <a:effectRef idx="0">
            <a:schemeClr val="accent1"/>
          </a:effectRef>
          <a:fontRef idx="minor">
            <a:schemeClr val="dk1"/>
          </a:fontRef>
        </p:style>
        <p:txBody>
          <a:bodyPr anchor="ctr">
            <a:scene3d>
              <a:camera prst="orthographicFront"/>
              <a:lightRig rig="balanced" dir="t">
                <a:rot lat="0" lon="0" rev="2100000"/>
              </a:lightRig>
            </a:scene3d>
            <a:sp3d extrusionH="57150" prstMaterial="metal">
              <a:bevelT w="38100" h="25400"/>
              <a:contourClr>
                <a:schemeClr val="bg2"/>
              </a:contourClr>
            </a:sp3d>
          </a:bodyPr>
          <a:lstStyle/>
          <a:p>
            <a:pPr lvl="0" algn="ctr"/>
            <a:r>
              <a:rPr lang="en-US" sz="2400" b="1" dirty="0">
                <a:ln w="1905"/>
                <a:solidFill>
                  <a:schemeClr val="accent6">
                    <a:lumMod val="75000"/>
                  </a:schemeClr>
                </a:solidFill>
                <a:effectLst>
                  <a:innerShdw blurRad="69850" dist="43180" dir="5400000">
                    <a:srgbClr val="000000">
                      <a:alpha val="65000"/>
                    </a:srgbClr>
                  </a:innerShdw>
                </a:effectLst>
              </a:rPr>
              <a:t>Experiment 2</a:t>
            </a:r>
            <a:r>
              <a:rPr lang="en-US" sz="2000" b="1" dirty="0">
                <a:ln w="50800"/>
                <a:solidFill>
                  <a:schemeClr val="bg1">
                    <a:shade val="50000"/>
                  </a:schemeClr>
                </a:solidFill>
              </a:rPr>
              <a:t>- </a:t>
            </a:r>
            <a:r>
              <a:rPr lang="en-US" sz="2000" b="1" dirty="0">
                <a:ln w="50800"/>
                <a:solidFill>
                  <a:schemeClr val="accent1"/>
                </a:solidFill>
                <a:latin typeface="Lucida Handwriting"/>
                <a:cs typeface="Lucida Handwriting"/>
              </a:rPr>
              <a:t>Phase 1</a:t>
            </a:r>
            <a:endParaRPr lang="en-US" sz="1400" b="1" dirty="0">
              <a:ln w="50800"/>
              <a:solidFill>
                <a:schemeClr val="accent1"/>
              </a:solidFill>
              <a:latin typeface="Lucida Handwriting"/>
              <a:cs typeface="Lucida Handwriting"/>
            </a:endParaRPr>
          </a:p>
        </p:txBody>
      </p:sp>
      <p:sp>
        <p:nvSpPr>
          <p:cNvPr id="9" name="Text Box 7"/>
          <p:cNvSpPr txBox="1">
            <a:spLocks noChangeArrowheads="1"/>
          </p:cNvSpPr>
          <p:nvPr/>
        </p:nvSpPr>
        <p:spPr bwMode="auto">
          <a:xfrm>
            <a:off x="2191060" y="1321001"/>
            <a:ext cx="2373312" cy="318036"/>
          </a:xfrm>
          <a:prstGeom prst="rect">
            <a:avLst/>
          </a:prstGeom>
          <a:solidFill>
            <a:schemeClr val="accent1"/>
          </a:solidFill>
          <a:ln>
            <a:headEnd/>
            <a:tailEnd/>
          </a:ln>
        </p:spPr>
        <p:style>
          <a:lnRef idx="3">
            <a:schemeClr val="lt1"/>
          </a:lnRef>
          <a:fillRef idx="1">
            <a:schemeClr val="accent6"/>
          </a:fillRef>
          <a:effectRef idx="1">
            <a:schemeClr val="accent6"/>
          </a:effectRef>
          <a:fontRef idx="minor">
            <a:schemeClr val="lt1"/>
          </a:fontRef>
        </p:style>
        <p:txBody>
          <a:bodyPr>
            <a:spAutoFit/>
          </a:bodyPr>
          <a:lstStyle/>
          <a:p>
            <a:pPr algn="ctr">
              <a:lnSpc>
                <a:spcPct val="90000"/>
              </a:lnSpc>
              <a:spcAft>
                <a:spcPct val="100000"/>
              </a:spcAft>
              <a:defRPr/>
            </a:pPr>
            <a:r>
              <a:rPr lang="en-US" sz="1600" dirty="0">
                <a:solidFill>
                  <a:schemeClr val="bg1"/>
                </a:solidFill>
                <a:cs typeface="Arial" charset="0"/>
              </a:rPr>
              <a:t>Experimental Group</a:t>
            </a:r>
          </a:p>
        </p:txBody>
      </p:sp>
      <p:sp>
        <p:nvSpPr>
          <p:cNvPr id="10" name="Text Box 8"/>
          <p:cNvSpPr txBox="1">
            <a:spLocks noChangeArrowheads="1"/>
          </p:cNvSpPr>
          <p:nvPr/>
        </p:nvSpPr>
        <p:spPr bwMode="auto">
          <a:xfrm>
            <a:off x="7778895" y="1330993"/>
            <a:ext cx="2266950" cy="318036"/>
          </a:xfrm>
          <a:prstGeom prst="rect">
            <a:avLst/>
          </a:prstGeom>
          <a:solidFill>
            <a:srgbClr val="AD0101"/>
          </a:solidFill>
          <a:ln>
            <a:headEnd/>
            <a:tailEnd/>
          </a:ln>
        </p:spPr>
        <p:style>
          <a:lnRef idx="3">
            <a:schemeClr val="lt1"/>
          </a:lnRef>
          <a:fillRef idx="1">
            <a:schemeClr val="accent6"/>
          </a:fillRef>
          <a:effectRef idx="1">
            <a:schemeClr val="accent6"/>
          </a:effectRef>
          <a:fontRef idx="minor">
            <a:schemeClr val="lt1"/>
          </a:fontRef>
        </p:style>
        <p:txBody>
          <a:bodyPr>
            <a:spAutoFit/>
          </a:bodyPr>
          <a:lstStyle/>
          <a:p>
            <a:pPr algn="ctr">
              <a:lnSpc>
                <a:spcPct val="90000"/>
              </a:lnSpc>
              <a:spcAft>
                <a:spcPct val="100000"/>
              </a:spcAft>
              <a:defRPr/>
            </a:pPr>
            <a:r>
              <a:rPr lang="en-US" sz="1600" dirty="0">
                <a:solidFill>
                  <a:schemeClr val="bg1"/>
                </a:solidFill>
                <a:cs typeface="Arial" charset="0"/>
              </a:rPr>
              <a:t>Control Group</a:t>
            </a:r>
          </a:p>
        </p:txBody>
      </p:sp>
      <p:sp>
        <p:nvSpPr>
          <p:cNvPr id="11" name="AutoShape 14"/>
          <p:cNvSpPr>
            <a:spLocks/>
          </p:cNvSpPr>
          <p:nvPr/>
        </p:nvSpPr>
        <p:spPr bwMode="auto">
          <a:xfrm rot="5400000">
            <a:off x="5940243" y="-1336888"/>
            <a:ext cx="296863" cy="4997450"/>
          </a:xfrm>
          <a:prstGeom prst="leftBrace">
            <a:avLst>
              <a:gd name="adj1" fmla="val 418830"/>
              <a:gd name="adj2" fmla="val 49759"/>
            </a:avLst>
          </a:prstGeom>
          <a:ln>
            <a:headEnd/>
            <a:tailEnd/>
          </a:ln>
        </p:spPr>
        <p:style>
          <a:lnRef idx="1">
            <a:schemeClr val="accent1"/>
          </a:lnRef>
          <a:fillRef idx="0">
            <a:schemeClr val="accent1"/>
          </a:fillRef>
          <a:effectRef idx="0">
            <a:schemeClr val="accent1"/>
          </a:effectRef>
          <a:fontRef idx="minor">
            <a:schemeClr val="tx1"/>
          </a:fontRef>
        </p:style>
        <p:txBody>
          <a:bodyPr rot="10800000" vert="eaVert" wrap="none" anchor="ctr"/>
          <a:lstStyle/>
          <a:p>
            <a:pPr>
              <a:lnSpc>
                <a:spcPct val="90000"/>
              </a:lnSpc>
              <a:spcAft>
                <a:spcPct val="100000"/>
              </a:spcAft>
              <a:buFontTx/>
              <a:buChar char="•"/>
            </a:pPr>
            <a:endParaRPr lang="en-US" sz="700">
              <a:solidFill>
                <a:srgbClr val="3366CC"/>
              </a:solidFill>
              <a:cs typeface="Arial" charset="0"/>
            </a:endParaRPr>
          </a:p>
        </p:txBody>
      </p:sp>
      <p:grpSp>
        <p:nvGrpSpPr>
          <p:cNvPr id="12" name="Group 16"/>
          <p:cNvGrpSpPr>
            <a:grpSpLocks/>
          </p:cNvGrpSpPr>
          <p:nvPr/>
        </p:nvGrpSpPr>
        <p:grpSpPr bwMode="auto">
          <a:xfrm>
            <a:off x="4573905" y="1317684"/>
            <a:ext cx="3145663" cy="366293"/>
            <a:chOff x="769" y="1604"/>
            <a:chExt cx="4273" cy="853"/>
          </a:xfrm>
        </p:grpSpPr>
        <p:sp>
          <p:nvSpPr>
            <p:cNvPr id="13" name="AutoShape 17"/>
            <p:cNvSpPr>
              <a:spLocks noChangeAspect="1" noChangeArrowheads="1"/>
            </p:cNvSpPr>
            <p:nvPr/>
          </p:nvSpPr>
          <p:spPr bwMode="auto">
            <a:xfrm rot="16200000">
              <a:off x="637" y="1736"/>
              <a:ext cx="832" cy="567"/>
            </a:xfrm>
            <a:prstGeom prst="triangle">
              <a:avLst>
                <a:gd name="adj" fmla="val 50000"/>
              </a:avLst>
            </a:prstGeom>
            <a:ln>
              <a:headEnd/>
              <a:tailEnd/>
            </a:ln>
          </p:spPr>
          <p:style>
            <a:lnRef idx="1">
              <a:schemeClr val="accent6"/>
            </a:lnRef>
            <a:fillRef idx="2">
              <a:schemeClr val="accent6"/>
            </a:fillRef>
            <a:effectRef idx="1">
              <a:schemeClr val="accent6"/>
            </a:effectRef>
            <a:fontRef idx="minor">
              <a:schemeClr val="dk1"/>
            </a:fontRef>
          </p:style>
          <p:txBody>
            <a:bodyPr vert="eaVert" wrap="none" anchor="ctr"/>
            <a:lstStyle/>
            <a:p>
              <a:pPr>
                <a:lnSpc>
                  <a:spcPct val="90000"/>
                </a:lnSpc>
                <a:spcAft>
                  <a:spcPct val="100000"/>
                </a:spcAft>
                <a:buFontTx/>
                <a:buChar char="•"/>
              </a:pPr>
              <a:endParaRPr lang="en-US" sz="700" dirty="0">
                <a:ln w="10160">
                  <a:solidFill>
                    <a:schemeClr val="accent1"/>
                  </a:solidFill>
                  <a:prstDash val="solid"/>
                </a:ln>
                <a:solidFill>
                  <a:srgbClr val="FFFFFF"/>
                </a:solidFill>
                <a:effectLst>
                  <a:outerShdw blurRad="38100" dist="32000" dir="5400000" algn="tl">
                    <a:srgbClr val="000000">
                      <a:alpha val="30000"/>
                    </a:srgbClr>
                  </a:outerShdw>
                </a:effectLst>
                <a:cs typeface="Arial" charset="0"/>
              </a:endParaRPr>
            </a:p>
          </p:txBody>
        </p:sp>
        <p:sp>
          <p:nvSpPr>
            <p:cNvPr id="14" name="AutoShape 18"/>
            <p:cNvSpPr>
              <a:spLocks noChangeAspect="1" noChangeArrowheads="1"/>
            </p:cNvSpPr>
            <p:nvPr/>
          </p:nvSpPr>
          <p:spPr bwMode="auto">
            <a:xfrm rot="5400000">
              <a:off x="4336" y="1751"/>
              <a:ext cx="822" cy="590"/>
            </a:xfrm>
            <a:prstGeom prst="triangle">
              <a:avLst>
                <a:gd name="adj" fmla="val 50000"/>
              </a:avLst>
            </a:prstGeom>
            <a:ln>
              <a:headEnd/>
              <a:tailEnd/>
            </a:ln>
          </p:spPr>
          <p:style>
            <a:lnRef idx="1">
              <a:schemeClr val="accent6"/>
            </a:lnRef>
            <a:fillRef idx="2">
              <a:schemeClr val="accent6"/>
            </a:fillRef>
            <a:effectRef idx="1">
              <a:schemeClr val="accent6"/>
            </a:effectRef>
            <a:fontRef idx="minor">
              <a:schemeClr val="dk1"/>
            </a:fontRef>
          </p:style>
          <p:txBody>
            <a:bodyPr rot="10800000" vert="eaVert" wrap="none" anchor="ctr"/>
            <a:lstStyle/>
            <a:p>
              <a:pPr>
                <a:lnSpc>
                  <a:spcPct val="90000"/>
                </a:lnSpc>
                <a:spcAft>
                  <a:spcPct val="100000"/>
                </a:spcAft>
                <a:buFontTx/>
                <a:buChar char="•"/>
              </a:pPr>
              <a:endParaRPr lang="en-US" sz="700">
                <a:ln w="10160">
                  <a:solidFill>
                    <a:schemeClr val="accent1"/>
                  </a:solidFill>
                  <a:prstDash val="solid"/>
                </a:ln>
                <a:solidFill>
                  <a:srgbClr val="FFFFFF"/>
                </a:solidFill>
                <a:effectLst>
                  <a:outerShdw blurRad="38100" dist="32000" dir="5400000" algn="tl">
                    <a:srgbClr val="000000">
                      <a:alpha val="30000"/>
                    </a:srgbClr>
                  </a:outerShdw>
                </a:effectLst>
                <a:cs typeface="Arial" charset="0"/>
              </a:endParaRPr>
            </a:p>
          </p:txBody>
        </p:sp>
      </p:grpSp>
      <p:sp>
        <p:nvSpPr>
          <p:cNvPr id="15" name="Rectangle 19"/>
          <p:cNvSpPr>
            <a:spLocks noChangeArrowheads="1"/>
          </p:cNvSpPr>
          <p:nvPr/>
        </p:nvSpPr>
        <p:spPr bwMode="auto">
          <a:xfrm>
            <a:off x="5042269" y="1291635"/>
            <a:ext cx="2198688" cy="447455"/>
          </a:xfrm>
          <a:prstGeom prst="rect">
            <a:avLst/>
          </a:prstGeom>
          <a:ln>
            <a:solidFill>
              <a:srgbClr val="FFFFFF"/>
            </a:solidFill>
            <a:headEnd/>
            <a:tailEnd/>
          </a:ln>
        </p:spPr>
        <p:style>
          <a:lnRef idx="2">
            <a:schemeClr val="accent1"/>
          </a:lnRef>
          <a:fillRef idx="1">
            <a:schemeClr val="lt1"/>
          </a:fillRef>
          <a:effectRef idx="0">
            <a:schemeClr val="accent1"/>
          </a:effectRef>
          <a:fontRef idx="minor">
            <a:schemeClr val="dk1"/>
          </a:fontRef>
        </p:style>
        <p:txBody>
          <a:bodyPr lIns="91426" tIns="45713" rIns="91426" bIns="45713"/>
          <a:lstStyle/>
          <a:p>
            <a:pPr algn="ctr" eaLnBrk="1" hangingPunct="1">
              <a:lnSpc>
                <a:spcPct val="95000"/>
              </a:lnSpc>
            </a:pPr>
            <a:r>
              <a:rPr lang="en-US" sz="1400" b="1" dirty="0">
                <a:solidFill>
                  <a:srgbClr val="000000"/>
                </a:solidFill>
                <a:cs typeface="Arial" charset="0"/>
              </a:rPr>
              <a:t>Sequence of experimental activities</a:t>
            </a:r>
          </a:p>
        </p:txBody>
      </p:sp>
      <p:sp>
        <p:nvSpPr>
          <p:cNvPr id="17" name="TextBox 16"/>
          <p:cNvSpPr txBox="1"/>
          <p:nvPr/>
        </p:nvSpPr>
        <p:spPr>
          <a:xfrm>
            <a:off x="1524000" y="-136061"/>
            <a:ext cx="9144000" cy="584776"/>
          </a:xfrm>
          <a:prstGeom prst="rect">
            <a:avLst/>
          </a:prstGeom>
          <a:solidFill>
            <a:srgbClr val="F7C9CC">
              <a:alpha val="80000"/>
            </a:srgbClr>
          </a:solidFill>
          <a:ln>
            <a:noFill/>
          </a:ln>
        </p:spPr>
        <p:style>
          <a:lnRef idx="2">
            <a:schemeClr val="accent1"/>
          </a:lnRef>
          <a:fillRef idx="1">
            <a:schemeClr val="lt1"/>
          </a:fillRef>
          <a:effectRef idx="0">
            <a:schemeClr val="accent1"/>
          </a:effectRef>
          <a:fontRef idx="minor">
            <a:schemeClr val="dk1"/>
          </a:fontRef>
        </p:style>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defPPr>
              <a:defRPr lang="en-US"/>
            </a:defPPr>
            <a:lvl1pPr algn="ctr">
              <a:defRPr sz="2400" b="1"/>
            </a:lvl1pPr>
          </a:lstStyle>
          <a:p>
            <a:r>
              <a:rPr lang="en-US" sz="320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Research Design</a:t>
            </a:r>
          </a:p>
        </p:txBody>
      </p:sp>
      <p:sp>
        <p:nvSpPr>
          <p:cNvPr id="24" name="TextBox 23"/>
          <p:cNvSpPr txBox="1"/>
          <p:nvPr/>
        </p:nvSpPr>
        <p:spPr>
          <a:xfrm>
            <a:off x="5448300" y="2703775"/>
            <a:ext cx="1435100" cy="276999"/>
          </a:xfrm>
          <a:prstGeom prst="rect">
            <a:avLst/>
          </a:prstGeom>
          <a:noFill/>
        </p:spPr>
        <p:txBody>
          <a:bodyPr wrap="square" rtlCol="0">
            <a:spAutoFit/>
          </a:bodyPr>
          <a:lstStyle/>
          <a:p>
            <a:pPr algn="ctr"/>
            <a:endParaRPr lang="en-US" sz="1200" dirty="0"/>
          </a:p>
        </p:txBody>
      </p:sp>
      <p:grpSp>
        <p:nvGrpSpPr>
          <p:cNvPr id="28" name="Group 27"/>
          <p:cNvGrpSpPr/>
          <p:nvPr/>
        </p:nvGrpSpPr>
        <p:grpSpPr>
          <a:xfrm>
            <a:off x="-908630" y="376043"/>
            <a:ext cx="6764023" cy="6445381"/>
            <a:chOff x="134086" y="794740"/>
            <a:chExt cx="4256911" cy="5392798"/>
          </a:xfrm>
          <a:scene3d>
            <a:camera prst="orthographicFront"/>
            <a:lightRig rig="flat" dir="t"/>
          </a:scene3d>
        </p:grpSpPr>
        <p:sp>
          <p:nvSpPr>
            <p:cNvPr id="30" name="Rounded Rectangle 29"/>
            <p:cNvSpPr/>
            <p:nvPr/>
          </p:nvSpPr>
          <p:spPr>
            <a:xfrm>
              <a:off x="1706855" y="2028562"/>
              <a:ext cx="2684142" cy="4158976"/>
            </a:xfrm>
            <a:prstGeom prst="roundRect">
              <a:avLst/>
            </a:prstGeom>
            <a:ln w="57150" cmpd="sng"/>
            <a:sp3d prstMaterial="plastic">
              <a:bevelT w="120900" h="88900"/>
              <a:bevelB w="88900" h="31750" prst="angle"/>
            </a:sp3d>
          </p:spPr>
          <p:style>
            <a:lnRef idx="2">
              <a:schemeClr val="accent6"/>
            </a:lnRef>
            <a:fillRef idx="1">
              <a:schemeClr val="lt1"/>
            </a:fillRef>
            <a:effectRef idx="0">
              <a:schemeClr val="accent6"/>
            </a:effectRef>
            <a:fontRef idx="minor">
              <a:schemeClr val="dk1"/>
            </a:fontRef>
          </p:style>
        </p:sp>
        <p:sp>
          <p:nvSpPr>
            <p:cNvPr id="31" name="Rounded Rectangle 4"/>
            <p:cNvSpPr/>
            <p:nvPr/>
          </p:nvSpPr>
          <p:spPr>
            <a:xfrm>
              <a:off x="134086" y="794740"/>
              <a:ext cx="2422084" cy="3896918"/>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240030" tIns="240030" rIns="240030" bIns="240030" numCol="1" spcCol="1270" anchor="ctr" anchorCtr="0">
              <a:noAutofit/>
            </a:bodyPr>
            <a:lstStyle/>
            <a:p>
              <a:pPr algn="ctr" defTabSz="2800350">
                <a:lnSpc>
                  <a:spcPct val="90000"/>
                </a:lnSpc>
                <a:spcBef>
                  <a:spcPct val="0"/>
                </a:spcBef>
                <a:spcAft>
                  <a:spcPct val="35000"/>
                </a:spcAft>
              </a:pPr>
              <a:endParaRPr lang="en-US" sz="6300"/>
            </a:p>
          </p:txBody>
        </p:sp>
      </p:grpSp>
      <p:sp>
        <p:nvSpPr>
          <p:cNvPr id="32" name="Content Placeholder 1"/>
          <p:cNvSpPr txBox="1">
            <a:spLocks/>
          </p:cNvSpPr>
          <p:nvPr/>
        </p:nvSpPr>
        <p:spPr>
          <a:xfrm>
            <a:off x="1772453" y="2113914"/>
            <a:ext cx="4490149" cy="2526785"/>
          </a:xfrm>
          <a:prstGeom prst="rect">
            <a:avLst/>
          </a:prstGeom>
        </p:spPr>
        <p:txBody>
          <a:bodyPr vert="horz" lIns="91440" tIns="45720" rIns="91440" bIns="45720" rtlCol="0" anchor="ctr" anchorCtr="0">
            <a:noAutofit/>
          </a:bodyPr>
          <a:lstStyle>
            <a:lvl1pPr marL="274320" indent="-27432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594360" indent="-274320" algn="l" defTabSz="914400" rtl="0" eaLnBrk="1" latinLnBrk="0" hangingPunct="1">
              <a:spcBef>
                <a:spcPct val="20000"/>
              </a:spcBef>
              <a:buClr>
                <a:schemeClr val="accent1"/>
              </a:buClr>
              <a:buFont typeface="Arial" pitchFamily="34" charset="0"/>
              <a:buChar char="•"/>
              <a:defRPr sz="2200" kern="1200">
                <a:solidFill>
                  <a:schemeClr val="tx2"/>
                </a:solidFill>
                <a:latin typeface="+mn-lt"/>
                <a:ea typeface="+mn-ea"/>
                <a:cs typeface="+mn-cs"/>
              </a:defRPr>
            </a:lvl2pPr>
            <a:lvl3pPr marL="868680" indent="-228600" algn="l" defTabSz="914400" rtl="0" eaLnBrk="1" latinLnBrk="0" hangingPunct="1">
              <a:spcBef>
                <a:spcPct val="20000"/>
              </a:spcBef>
              <a:buClr>
                <a:schemeClr val="accent1"/>
              </a:buClr>
              <a:buFont typeface="Arial" pitchFamily="34" charset="0"/>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Font typeface="Arial" pitchFamily="34" charset="0"/>
              <a:buChar char="•"/>
              <a:defRPr sz="1800" kern="1200">
                <a:solidFill>
                  <a:schemeClr val="tx2"/>
                </a:solidFill>
                <a:latin typeface="+mn-lt"/>
                <a:ea typeface="+mn-ea"/>
                <a:cs typeface="+mn-cs"/>
              </a:defRPr>
            </a:lvl4pPr>
            <a:lvl5pPr marL="1371600" indent="-228600" algn="l" defTabSz="914400" rtl="0" eaLnBrk="1" latinLnBrk="0" hangingPunct="1">
              <a:spcBef>
                <a:spcPct val="20000"/>
              </a:spcBef>
              <a:buClr>
                <a:schemeClr val="accent1"/>
              </a:buClr>
              <a:buFont typeface="Arial" pitchFamily="34" charset="0"/>
              <a:buChar char="•"/>
              <a:defRPr sz="1800" kern="1200" baseline="0">
                <a:solidFill>
                  <a:schemeClr val="tx2"/>
                </a:solidFill>
                <a:latin typeface="+mn-lt"/>
                <a:ea typeface="+mn-ea"/>
                <a:cs typeface="+mn-cs"/>
              </a:defRPr>
            </a:lvl5pPr>
            <a:lvl6pPr marL="164592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6pPr>
            <a:lvl7pPr marL="1901952"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7pPr>
            <a:lvl8pPr marL="219456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8pPr>
            <a:lvl9pPr marL="246888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9pPr>
          </a:lstStyle>
          <a:p>
            <a:pPr>
              <a:lnSpc>
                <a:spcPct val="130000"/>
              </a:lnSpc>
              <a:spcBef>
                <a:spcPts val="0"/>
              </a:spcBef>
              <a:buFont typeface="Lucida Grande"/>
              <a:buChar char="❀"/>
              <a:defRPr/>
            </a:pPr>
            <a:r>
              <a:rPr lang="en-US" sz="1600" b="1" dirty="0"/>
              <a:t>8 practice trials</a:t>
            </a:r>
          </a:p>
          <a:p>
            <a:pPr>
              <a:lnSpc>
                <a:spcPct val="130000"/>
              </a:lnSpc>
              <a:spcBef>
                <a:spcPts val="0"/>
              </a:spcBef>
              <a:buFont typeface="Lucida Grande"/>
              <a:buChar char="❀"/>
              <a:defRPr/>
            </a:pPr>
            <a:r>
              <a:rPr lang="en-US" sz="1600" b="1" dirty="0"/>
              <a:t>training with 50 trials (25 7:4, 25 7:5)</a:t>
            </a:r>
          </a:p>
          <a:p>
            <a:pPr>
              <a:lnSpc>
                <a:spcPct val="130000"/>
              </a:lnSpc>
              <a:spcBef>
                <a:spcPts val="0"/>
              </a:spcBef>
              <a:buFont typeface="Lucida Grande"/>
              <a:buChar char="❀"/>
              <a:defRPr/>
            </a:pPr>
            <a:r>
              <a:rPr lang="en-US" sz="1600" b="1" dirty="0"/>
              <a:t>20 symbolic addition problems on paper</a:t>
            </a:r>
          </a:p>
          <a:p>
            <a:pPr marL="228600" indent="-228600">
              <a:lnSpc>
                <a:spcPct val="130000"/>
              </a:lnSpc>
              <a:spcBef>
                <a:spcPts val="0"/>
              </a:spcBef>
              <a:buNone/>
              <a:defRPr/>
            </a:pPr>
            <a:r>
              <a:rPr lang="en-US" sz="1600" b="1" dirty="0">
                <a:solidFill>
                  <a:schemeClr val="accent1">
                    <a:lumMod val="40000"/>
                    <a:lumOff val="60000"/>
                  </a:schemeClr>
                </a:solidFill>
              </a:rPr>
              <a:t>     </a:t>
            </a:r>
            <a:r>
              <a:rPr lang="en-US" sz="1600" dirty="0">
                <a:solidFill>
                  <a:srgbClr val="AD0101"/>
                </a:solidFill>
              </a:rPr>
              <a:t>(counter balanced the order of math and sentences   problems)</a:t>
            </a:r>
          </a:p>
          <a:p>
            <a:pPr>
              <a:lnSpc>
                <a:spcPct val="130000"/>
              </a:lnSpc>
              <a:spcBef>
                <a:spcPts val="0"/>
              </a:spcBef>
              <a:buFont typeface="Lucida Grande"/>
              <a:buChar char="❀"/>
              <a:defRPr/>
            </a:pPr>
            <a:r>
              <a:rPr lang="en-US" sz="1600" b="1" dirty="0"/>
              <a:t>Re-training 10 trials</a:t>
            </a:r>
          </a:p>
          <a:p>
            <a:pPr>
              <a:lnSpc>
                <a:spcPct val="130000"/>
              </a:lnSpc>
              <a:spcBef>
                <a:spcPts val="0"/>
              </a:spcBef>
              <a:buFont typeface="Lucida Grande"/>
              <a:buChar char="❀"/>
              <a:defRPr/>
            </a:pPr>
            <a:r>
              <a:rPr lang="en-US" sz="1600" b="1" dirty="0"/>
              <a:t>20 sentences completion problems on paper</a:t>
            </a:r>
          </a:p>
          <a:p>
            <a:pPr>
              <a:lnSpc>
                <a:spcPct val="130000"/>
              </a:lnSpc>
              <a:spcBef>
                <a:spcPts val="0"/>
              </a:spcBef>
              <a:buFont typeface="Lucida Grande"/>
              <a:buChar char="❀"/>
              <a:defRPr/>
            </a:pPr>
            <a:r>
              <a:rPr lang="en-US" sz="1600" b="1" dirty="0"/>
              <a:t>Numerical Acuity task</a:t>
            </a:r>
          </a:p>
          <a:p>
            <a:pPr>
              <a:lnSpc>
                <a:spcPct val="130000"/>
              </a:lnSpc>
            </a:pPr>
            <a:endParaRPr lang="en-US" sz="1800" dirty="0"/>
          </a:p>
        </p:txBody>
      </p:sp>
      <p:pic>
        <p:nvPicPr>
          <p:cNvPr id="33" name="Picture 32"/>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2200036" y="4596531"/>
            <a:ext cx="3050028" cy="2159000"/>
          </a:xfrm>
          <a:prstGeom prst="rect">
            <a:avLst/>
          </a:prstGeom>
          <a:noFill/>
          <a:ln>
            <a:noFill/>
          </a:ln>
        </p:spPr>
      </p:pic>
      <p:sp>
        <p:nvSpPr>
          <p:cNvPr id="35" name="Rounded Rectangle 34"/>
          <p:cNvSpPr/>
          <p:nvPr/>
        </p:nvSpPr>
        <p:spPr>
          <a:xfrm>
            <a:off x="6222497" y="1785181"/>
            <a:ext cx="4367115" cy="5036240"/>
          </a:xfrm>
          <a:prstGeom prst="roundRect">
            <a:avLst/>
          </a:prstGeom>
          <a:ln w="57150" cmpd="sng"/>
          <a:scene3d>
            <a:camera prst="orthographicFront"/>
            <a:lightRig rig="flat" dir="t"/>
          </a:scene3d>
          <a:sp3d prstMaterial="plastic">
            <a:bevelT w="120900" h="88900"/>
            <a:bevelB w="88900" h="31750" prst="angle"/>
          </a:sp3d>
        </p:spPr>
        <p:style>
          <a:lnRef idx="2">
            <a:schemeClr val="accent6"/>
          </a:lnRef>
          <a:fillRef idx="1">
            <a:schemeClr val="lt1"/>
          </a:fillRef>
          <a:effectRef idx="0">
            <a:schemeClr val="accent6"/>
          </a:effectRef>
          <a:fontRef idx="minor">
            <a:schemeClr val="dk1"/>
          </a:fontRef>
        </p:style>
      </p:sp>
      <p:pic>
        <p:nvPicPr>
          <p:cNvPr id="36" name="Picture 35"/>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6691047" y="4377470"/>
            <a:ext cx="2833746" cy="2357627"/>
          </a:xfrm>
          <a:prstGeom prst="rect">
            <a:avLst/>
          </a:prstGeom>
          <a:noFill/>
          <a:ln>
            <a:noFill/>
          </a:ln>
        </p:spPr>
      </p:pic>
      <p:sp>
        <p:nvSpPr>
          <p:cNvPr id="38" name="Content Placeholder 1"/>
          <p:cNvSpPr txBox="1">
            <a:spLocks/>
          </p:cNvSpPr>
          <p:nvPr/>
        </p:nvSpPr>
        <p:spPr>
          <a:xfrm>
            <a:off x="6445058" y="1844289"/>
            <a:ext cx="4293427" cy="2734205"/>
          </a:xfrm>
          <a:prstGeom prst="rect">
            <a:avLst/>
          </a:prstGeom>
        </p:spPr>
        <p:txBody>
          <a:bodyPr vert="horz" lIns="91440" tIns="45720" rIns="91440" bIns="45720" rtlCol="0" anchor="ctr" anchorCtr="0">
            <a:normAutofit/>
          </a:bodyPr>
          <a:lstStyle>
            <a:lvl1pPr marL="274320" indent="-27432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594360" indent="-274320" algn="l" defTabSz="914400" rtl="0" eaLnBrk="1" latinLnBrk="0" hangingPunct="1">
              <a:spcBef>
                <a:spcPct val="20000"/>
              </a:spcBef>
              <a:buClr>
                <a:schemeClr val="accent1"/>
              </a:buClr>
              <a:buFont typeface="Arial" pitchFamily="34" charset="0"/>
              <a:buChar char="•"/>
              <a:defRPr sz="2200" kern="1200">
                <a:solidFill>
                  <a:schemeClr val="tx2"/>
                </a:solidFill>
                <a:latin typeface="+mn-lt"/>
                <a:ea typeface="+mn-ea"/>
                <a:cs typeface="+mn-cs"/>
              </a:defRPr>
            </a:lvl2pPr>
            <a:lvl3pPr marL="868680" indent="-228600" algn="l" defTabSz="914400" rtl="0" eaLnBrk="1" latinLnBrk="0" hangingPunct="1">
              <a:spcBef>
                <a:spcPct val="20000"/>
              </a:spcBef>
              <a:buClr>
                <a:schemeClr val="accent1"/>
              </a:buClr>
              <a:buFont typeface="Arial" pitchFamily="34" charset="0"/>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Font typeface="Arial" pitchFamily="34" charset="0"/>
              <a:buChar char="•"/>
              <a:defRPr sz="1800" kern="1200">
                <a:solidFill>
                  <a:schemeClr val="tx2"/>
                </a:solidFill>
                <a:latin typeface="+mn-lt"/>
                <a:ea typeface="+mn-ea"/>
                <a:cs typeface="+mn-cs"/>
              </a:defRPr>
            </a:lvl4pPr>
            <a:lvl5pPr marL="1371600" indent="-228600" algn="l" defTabSz="914400" rtl="0" eaLnBrk="1" latinLnBrk="0" hangingPunct="1">
              <a:spcBef>
                <a:spcPct val="20000"/>
              </a:spcBef>
              <a:buClr>
                <a:schemeClr val="accent1"/>
              </a:buClr>
              <a:buFont typeface="Arial" pitchFamily="34" charset="0"/>
              <a:buChar char="•"/>
              <a:defRPr sz="1800" kern="1200" baseline="0">
                <a:solidFill>
                  <a:schemeClr val="tx2"/>
                </a:solidFill>
                <a:latin typeface="+mn-lt"/>
                <a:ea typeface="+mn-ea"/>
                <a:cs typeface="+mn-cs"/>
              </a:defRPr>
            </a:lvl5pPr>
            <a:lvl6pPr marL="164592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6pPr>
            <a:lvl7pPr marL="1901952"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7pPr>
            <a:lvl8pPr marL="219456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8pPr>
            <a:lvl9pPr marL="246888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9pPr>
          </a:lstStyle>
          <a:p>
            <a:pPr>
              <a:spcBef>
                <a:spcPts val="0"/>
              </a:spcBef>
              <a:buFont typeface="Lucida Grande"/>
              <a:buChar char="❀"/>
              <a:defRPr/>
            </a:pPr>
            <a:endParaRPr lang="en-US" sz="1200" dirty="0"/>
          </a:p>
          <a:p>
            <a:pPr>
              <a:lnSpc>
                <a:spcPct val="130000"/>
              </a:lnSpc>
              <a:spcBef>
                <a:spcPts val="0"/>
              </a:spcBef>
              <a:buFont typeface="Lucida Grande"/>
              <a:buChar char="❀"/>
              <a:defRPr/>
            </a:pPr>
            <a:r>
              <a:rPr lang="en-US" sz="1600" b="1" dirty="0"/>
              <a:t>8 practice trials</a:t>
            </a:r>
          </a:p>
          <a:p>
            <a:pPr>
              <a:lnSpc>
                <a:spcPct val="130000"/>
              </a:lnSpc>
              <a:spcBef>
                <a:spcPts val="0"/>
              </a:spcBef>
              <a:buFont typeface="Lucida Grande"/>
              <a:buChar char="❀"/>
              <a:defRPr/>
            </a:pPr>
            <a:r>
              <a:rPr lang="en-US" sz="1600" b="1" dirty="0"/>
              <a:t>training with 50 trials (25 7:4, 25 7:5)</a:t>
            </a:r>
          </a:p>
          <a:p>
            <a:pPr>
              <a:lnSpc>
                <a:spcPct val="130000"/>
              </a:lnSpc>
              <a:spcBef>
                <a:spcPts val="0"/>
              </a:spcBef>
              <a:buFont typeface="Lucida Grande"/>
              <a:buChar char="❀"/>
              <a:defRPr/>
            </a:pPr>
            <a:r>
              <a:rPr lang="en-US" sz="1600" b="1" dirty="0"/>
              <a:t>20 symbolic addition problems on paper</a:t>
            </a:r>
          </a:p>
          <a:p>
            <a:pPr>
              <a:lnSpc>
                <a:spcPct val="130000"/>
              </a:lnSpc>
              <a:spcBef>
                <a:spcPts val="0"/>
              </a:spcBef>
              <a:buFont typeface="Lucida Grande"/>
              <a:buChar char="❀"/>
              <a:defRPr/>
            </a:pPr>
            <a:endParaRPr lang="en-US" sz="1600" b="1" dirty="0"/>
          </a:p>
          <a:p>
            <a:pPr>
              <a:lnSpc>
                <a:spcPct val="130000"/>
              </a:lnSpc>
              <a:spcBef>
                <a:spcPts val="0"/>
              </a:spcBef>
              <a:buFont typeface="Lucida Grande"/>
              <a:buChar char="❀"/>
              <a:defRPr/>
            </a:pPr>
            <a:r>
              <a:rPr lang="en-US" sz="1600" b="1" dirty="0"/>
              <a:t>Re-training 10 trials</a:t>
            </a:r>
          </a:p>
          <a:p>
            <a:pPr>
              <a:lnSpc>
                <a:spcPct val="130000"/>
              </a:lnSpc>
              <a:spcBef>
                <a:spcPts val="0"/>
              </a:spcBef>
              <a:buFont typeface="Lucida Grande"/>
              <a:buChar char="❀"/>
              <a:defRPr/>
            </a:pPr>
            <a:r>
              <a:rPr lang="en-US" sz="1600" b="1" dirty="0"/>
              <a:t>20 sentences completion problems on paper</a:t>
            </a:r>
          </a:p>
          <a:p>
            <a:pPr>
              <a:lnSpc>
                <a:spcPct val="130000"/>
              </a:lnSpc>
              <a:spcBef>
                <a:spcPts val="0"/>
              </a:spcBef>
              <a:buFont typeface="Lucida Grande"/>
              <a:buChar char="❀"/>
              <a:defRPr/>
            </a:pPr>
            <a:r>
              <a:rPr lang="en-US" sz="1600" b="1" dirty="0"/>
              <a:t>Numerical Acuity task</a:t>
            </a:r>
          </a:p>
          <a:p>
            <a:endParaRPr lang="en-US" dirty="0"/>
          </a:p>
        </p:txBody>
      </p:sp>
      <p:cxnSp>
        <p:nvCxnSpPr>
          <p:cNvPr id="39" name="Straight Arrow Connector 38"/>
          <p:cNvCxnSpPr/>
          <p:nvPr/>
        </p:nvCxnSpPr>
        <p:spPr>
          <a:xfrm>
            <a:off x="5472777" y="3102012"/>
            <a:ext cx="1129060" cy="0"/>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sp>
        <p:nvSpPr>
          <p:cNvPr id="27" name="Rounded Rectangle 26"/>
          <p:cNvSpPr/>
          <p:nvPr/>
        </p:nvSpPr>
        <p:spPr>
          <a:xfrm>
            <a:off x="3696898" y="4562860"/>
            <a:ext cx="2005289" cy="411607"/>
          </a:xfrm>
          <a:prstGeom prst="roundRect">
            <a:avLst/>
          </a:prstGeom>
          <a:effectLst>
            <a:innerShdw blurRad="63500" dist="50800" dir="8100000">
              <a:prstClr val="black">
                <a:alpha val="50000"/>
              </a:prstClr>
            </a:innerShdw>
          </a:effectLst>
        </p:spPr>
        <p:style>
          <a:lnRef idx="2">
            <a:schemeClr val="accent1"/>
          </a:lnRef>
          <a:fillRef idx="1">
            <a:schemeClr val="lt1"/>
          </a:fillRef>
          <a:effectRef idx="0">
            <a:schemeClr val="accent1"/>
          </a:effectRef>
          <a:fontRef idx="minor">
            <a:schemeClr val="dk1"/>
          </a:fontRef>
        </p:style>
        <p:txBody>
          <a:bodyPr rtlCol="0" anchor="ctr"/>
          <a:lstStyle/>
          <a:p>
            <a:r>
              <a:rPr lang="en-US" sz="1200" b="1" i="1" dirty="0"/>
              <a:t>Non-symbolic approximate addition task</a:t>
            </a:r>
          </a:p>
        </p:txBody>
      </p:sp>
      <p:sp>
        <p:nvSpPr>
          <p:cNvPr id="29" name="Rounded Rectangle 28"/>
          <p:cNvSpPr/>
          <p:nvPr/>
        </p:nvSpPr>
        <p:spPr>
          <a:xfrm>
            <a:off x="8434531" y="4460921"/>
            <a:ext cx="2101851" cy="444501"/>
          </a:xfrm>
          <a:prstGeom prst="roundRect">
            <a:avLst/>
          </a:prstGeom>
          <a:effectLst>
            <a:innerShdw blurRad="63500" dist="50800" dir="8100000">
              <a:prstClr val="black">
                <a:alpha val="50000"/>
              </a:prstClr>
            </a:innerShdw>
          </a:effectLst>
        </p:spPr>
        <p:style>
          <a:lnRef idx="2">
            <a:schemeClr val="accent1"/>
          </a:lnRef>
          <a:fillRef idx="1">
            <a:schemeClr val="lt1"/>
          </a:fillRef>
          <a:effectRef idx="0">
            <a:schemeClr val="accent1"/>
          </a:effectRef>
          <a:fontRef idx="minor">
            <a:schemeClr val="dk1"/>
          </a:fontRef>
        </p:style>
        <p:txBody>
          <a:bodyPr rtlCol="0" anchor="ctr"/>
          <a:lstStyle/>
          <a:p>
            <a:r>
              <a:rPr lang="en-US" sz="1200" b="1" i="1" dirty="0"/>
              <a:t>Brightness- Comparison task</a:t>
            </a:r>
          </a:p>
        </p:txBody>
      </p:sp>
    </p:spTree>
    <p:extLst>
      <p:ext uri="{BB962C8B-B14F-4D97-AF65-F5344CB8AC3E}">
        <p14:creationId xmlns:p14="http://schemas.microsoft.com/office/powerpoint/2010/main" val="297249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fade">
                                      <p:cBhvr>
                                        <p:cTn id="10" dur="500"/>
                                        <p:tgtEl>
                                          <p:spTgt spid="38"/>
                                        </p:tgtEl>
                                      </p:cBhvr>
                                    </p:animEffect>
                                  </p:childTnLst>
                                </p:cTn>
                              </p:par>
                              <p:par>
                                <p:cTn id="11" presetID="10" presetClass="entr" presetSubtype="0" fill="hold"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fade">
                                      <p:cBhvr>
                                        <p:cTn id="13" dur="500"/>
                                        <p:tgtEl>
                                          <p:spTgt spid="36"/>
                                        </p:tgtEl>
                                      </p:cBhvr>
                                    </p:animEffect>
                                  </p:childTnLst>
                                </p:cTn>
                              </p:par>
                            </p:childTnLst>
                          </p:cTn>
                        </p:par>
                        <p:par>
                          <p:cTn id="14" fill="hold">
                            <p:stCondLst>
                              <p:cond delay="500"/>
                            </p:stCondLst>
                            <p:childTnLst>
                              <p:par>
                                <p:cTn id="15" presetID="32" presetClass="emph" presetSubtype="0" repeatCount="5000" fill="hold" nodeType="afterEffect">
                                  <p:stCondLst>
                                    <p:cond delay="0"/>
                                  </p:stCondLst>
                                  <p:childTnLst>
                                    <p:animRot by="120000">
                                      <p:cBhvr>
                                        <p:cTn id="16" dur="100" fill="hold">
                                          <p:stCondLst>
                                            <p:cond delay="0"/>
                                          </p:stCondLst>
                                        </p:cTn>
                                        <p:tgtEl>
                                          <p:spTgt spid="8">
                                            <p:txEl>
                                              <p:pRg st="0" end="0"/>
                                            </p:txEl>
                                          </p:spTgt>
                                        </p:tgtEl>
                                        <p:attrNameLst>
                                          <p:attrName>r</p:attrName>
                                        </p:attrNameLst>
                                      </p:cBhvr>
                                    </p:animRot>
                                    <p:animRot by="-240000">
                                      <p:cBhvr>
                                        <p:cTn id="17" dur="200" fill="hold">
                                          <p:stCondLst>
                                            <p:cond delay="200"/>
                                          </p:stCondLst>
                                        </p:cTn>
                                        <p:tgtEl>
                                          <p:spTgt spid="8">
                                            <p:txEl>
                                              <p:pRg st="0" end="0"/>
                                            </p:txEl>
                                          </p:spTgt>
                                        </p:tgtEl>
                                        <p:attrNameLst>
                                          <p:attrName>r</p:attrName>
                                        </p:attrNameLst>
                                      </p:cBhvr>
                                    </p:animRot>
                                    <p:animRot by="240000">
                                      <p:cBhvr>
                                        <p:cTn id="18" dur="200" fill="hold">
                                          <p:stCondLst>
                                            <p:cond delay="400"/>
                                          </p:stCondLst>
                                        </p:cTn>
                                        <p:tgtEl>
                                          <p:spTgt spid="8">
                                            <p:txEl>
                                              <p:pRg st="0" end="0"/>
                                            </p:txEl>
                                          </p:spTgt>
                                        </p:tgtEl>
                                        <p:attrNameLst>
                                          <p:attrName>r</p:attrName>
                                        </p:attrNameLst>
                                      </p:cBhvr>
                                    </p:animRot>
                                    <p:animRot by="-240000">
                                      <p:cBhvr>
                                        <p:cTn id="19" dur="200" fill="hold">
                                          <p:stCondLst>
                                            <p:cond delay="600"/>
                                          </p:stCondLst>
                                        </p:cTn>
                                        <p:tgtEl>
                                          <p:spTgt spid="8">
                                            <p:txEl>
                                              <p:pRg st="0" end="0"/>
                                            </p:txEl>
                                          </p:spTgt>
                                        </p:tgtEl>
                                        <p:attrNameLst>
                                          <p:attrName>r</p:attrName>
                                        </p:attrNameLst>
                                      </p:cBhvr>
                                    </p:animRot>
                                    <p:animRot by="120000">
                                      <p:cBhvr>
                                        <p:cTn id="20" dur="200" fill="hold">
                                          <p:stCondLst>
                                            <p:cond delay="800"/>
                                          </p:stCondLst>
                                        </p:cTn>
                                        <p:tgtEl>
                                          <p:spTgt spid="8">
                                            <p:txEl>
                                              <p:pRg st="0" end="0"/>
                                            </p:txEl>
                                          </p:spTgt>
                                        </p:tgtEl>
                                        <p:attrNameLst>
                                          <p:attrName>r</p:attrName>
                                        </p:attrNameLst>
                                      </p:cBhvr>
                                    </p:animRot>
                                  </p:childTnLst>
                                </p:cTn>
                              </p:par>
                              <p:par>
                                <p:cTn id="21" presetID="10" presetClass="entr" presetSubtype="0" fill="hold" grpId="0" nodeType="with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fade">
                                      <p:cBhvr>
                                        <p:cTn id="23"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29"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p:cNvSpPr>
            <a:spLocks noGrp="1"/>
          </p:cNvSpPr>
          <p:nvPr>
            <p:ph idx="1"/>
          </p:nvPr>
        </p:nvSpPr>
        <p:spPr>
          <a:xfrm>
            <a:off x="2119934" y="15623"/>
            <a:ext cx="7158306" cy="909472"/>
          </a:xfrm>
          <a:solidFill>
            <a:schemeClr val="bg1"/>
          </a:solidFill>
        </p:spPr>
        <p:txBody>
          <a:bodyPr>
            <a:normAutofit/>
          </a:bodyPr>
          <a:lstStyle/>
          <a:p>
            <a:pPr>
              <a:buFont typeface="Lucida Grande"/>
              <a:buChar char="❧"/>
            </a:pPr>
            <a:r>
              <a:rPr lang="en-US" sz="2000" b="1" dirty="0"/>
              <a:t>Exact symbolic addition 2 sets each comprising 10 problems</a:t>
            </a:r>
          </a:p>
          <a:p>
            <a:pPr>
              <a:buFont typeface="Lucida Grande"/>
              <a:buChar char="❧"/>
            </a:pPr>
            <a:r>
              <a:rPr lang="en-US" sz="2000" b="1" dirty="0"/>
              <a:t>Sentences with blanks 2 sets, each comprising 10 problems</a:t>
            </a:r>
          </a:p>
        </p:txBody>
      </p:sp>
      <p:graphicFrame>
        <p:nvGraphicFramePr>
          <p:cNvPr id="10" name="Object 9"/>
          <p:cNvGraphicFramePr>
            <a:graphicFrameLocks noChangeAspect="1"/>
          </p:cNvGraphicFramePr>
          <p:nvPr/>
        </p:nvGraphicFramePr>
        <p:xfrm>
          <a:off x="2068513" y="1030288"/>
          <a:ext cx="4210050" cy="5810250"/>
        </p:xfrm>
        <a:graphic>
          <a:graphicData uri="http://schemas.openxmlformats.org/presentationml/2006/ole">
            <mc:AlternateContent xmlns:mc="http://schemas.openxmlformats.org/markup-compatibility/2006">
              <mc:Choice xmlns:v="urn:schemas-microsoft-com:vml" Requires="v">
                <p:oleObj spid="_x0000_s2079" name="Document" r:id="rId3" imgW="5943600" imgH="8204200" progId="Word.Document.12">
                  <p:embed/>
                </p:oleObj>
              </mc:Choice>
              <mc:Fallback>
                <p:oleObj name="Document" r:id="rId3" imgW="5943600" imgH="8204200" progId="Word.Document.12">
                  <p:embed/>
                  <p:pic>
                    <p:nvPicPr>
                      <p:cNvPr id="10" name="Object 9"/>
                      <p:cNvPicPr/>
                      <p:nvPr/>
                    </p:nvPicPr>
                    <p:blipFill>
                      <a:blip r:embed="rId4"/>
                      <a:stretch>
                        <a:fillRect/>
                      </a:stretch>
                    </p:blipFill>
                    <p:spPr>
                      <a:xfrm>
                        <a:off x="2068513" y="1030288"/>
                        <a:ext cx="4210050" cy="5810250"/>
                      </a:xfrm>
                      <a:prstGeom prst="rect">
                        <a:avLst/>
                      </a:prstGeom>
                      <a:solidFill>
                        <a:srgbClr val="FFFFFF"/>
                      </a:solidFill>
                    </p:spPr>
                  </p:pic>
                </p:oleObj>
              </mc:Fallback>
            </mc:AlternateContent>
          </a:graphicData>
        </a:graphic>
      </p:graphicFrame>
      <p:graphicFrame>
        <p:nvGraphicFramePr>
          <p:cNvPr id="11" name="Object 10"/>
          <p:cNvGraphicFramePr>
            <a:graphicFrameLocks noChangeAspect="1"/>
          </p:cNvGraphicFramePr>
          <p:nvPr/>
        </p:nvGraphicFramePr>
        <p:xfrm>
          <a:off x="6235701" y="1030288"/>
          <a:ext cx="4276725" cy="5810250"/>
        </p:xfrm>
        <a:graphic>
          <a:graphicData uri="http://schemas.openxmlformats.org/presentationml/2006/ole">
            <mc:AlternateContent xmlns:mc="http://schemas.openxmlformats.org/markup-compatibility/2006">
              <mc:Choice xmlns:v="urn:schemas-microsoft-com:vml" Requires="v">
                <p:oleObj spid="_x0000_s2080" name="Document" r:id="rId5" imgW="5943600" imgH="8077200" progId="Word.Document.12">
                  <p:embed/>
                </p:oleObj>
              </mc:Choice>
              <mc:Fallback>
                <p:oleObj name="Document" r:id="rId5" imgW="5943600" imgH="8077200" progId="Word.Document.12">
                  <p:embed/>
                  <p:pic>
                    <p:nvPicPr>
                      <p:cNvPr id="11" name="Object 10"/>
                      <p:cNvPicPr/>
                      <p:nvPr/>
                    </p:nvPicPr>
                    <p:blipFill>
                      <a:blip r:embed="rId6"/>
                      <a:stretch>
                        <a:fillRect/>
                      </a:stretch>
                    </p:blipFill>
                    <p:spPr>
                      <a:xfrm>
                        <a:off x="6235701" y="1030288"/>
                        <a:ext cx="4276725" cy="5810250"/>
                      </a:xfrm>
                      <a:prstGeom prst="rect">
                        <a:avLst/>
                      </a:prstGeom>
                      <a:solidFill>
                        <a:schemeClr val="accent6">
                          <a:lumMod val="20000"/>
                          <a:lumOff val="80000"/>
                        </a:schemeClr>
                      </a:solidFill>
                    </p:spPr>
                  </p:pic>
                </p:oleObj>
              </mc:Fallback>
            </mc:AlternateContent>
          </a:graphicData>
        </a:graphic>
      </p:graphicFrame>
      <p:sp>
        <p:nvSpPr>
          <p:cNvPr id="6" name="Rectangle 5"/>
          <p:cNvSpPr/>
          <p:nvPr/>
        </p:nvSpPr>
        <p:spPr>
          <a:xfrm>
            <a:off x="9542078" y="15623"/>
            <a:ext cx="1152880" cy="369332"/>
          </a:xfrm>
          <a:prstGeom prst="rect">
            <a:avLst/>
          </a:prstGeom>
        </p:spPr>
        <p:txBody>
          <a:bodyPr wrap="none">
            <a:spAutoFit/>
          </a:bodyPr>
          <a:lstStyle/>
          <a:p>
            <a:r>
              <a:rPr lang="en-US" b="1" dirty="0">
                <a:solidFill>
                  <a:srgbClr val="FF0000"/>
                </a:solidFill>
                <a:latin typeface="Edwardian Script ITC"/>
                <a:cs typeface="Edwardian Script ITC"/>
              </a:rPr>
              <a:t>Experiment.2</a:t>
            </a:r>
            <a:endParaRPr lang="en-US" dirty="0"/>
          </a:p>
        </p:txBody>
      </p:sp>
    </p:spTree>
    <p:extLst>
      <p:ext uri="{BB962C8B-B14F-4D97-AF65-F5344CB8AC3E}">
        <p14:creationId xmlns:p14="http://schemas.microsoft.com/office/powerpoint/2010/main" val="43277276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306472" y="449094"/>
            <a:ext cx="8361528" cy="5755420"/>
          </a:xfrm>
          <a:prstGeom prst="rect">
            <a:avLst/>
          </a:prstGeom>
          <a:solidFill>
            <a:schemeClr val="accent1">
              <a:lumMod val="20000"/>
              <a:lumOff val="80000"/>
              <a:alpha val="0"/>
            </a:schemeClr>
          </a:solidFill>
        </p:spPr>
        <p:txBody>
          <a:bodyPr wrap="square">
            <a:spAutoFit/>
            <a:scene3d>
              <a:camera prst="orthographicFront"/>
              <a:lightRig rig="balanced" dir="t">
                <a:rot lat="0" lon="0" rev="2100000"/>
              </a:lightRig>
            </a:scene3d>
            <a:sp3d extrusionH="57150" prstMaterial="metal">
              <a:bevelT w="38100" h="25400"/>
              <a:contourClr>
                <a:schemeClr val="bg2"/>
              </a:contourClr>
            </a:sp3d>
          </a:bodyPr>
          <a:lstStyle/>
          <a:p>
            <a:r>
              <a:rPr lang="en-US" sz="1600" b="1" dirty="0">
                <a:ln w="50800"/>
                <a:solidFill>
                  <a:schemeClr val="accent1"/>
                </a:solidFill>
              </a:rPr>
              <a:t>S1i.  Sentence completion problem sets 1-2 </a:t>
            </a:r>
            <a:endParaRPr lang="en-US" sz="1600" b="1" dirty="0">
              <a:ln w="50800"/>
              <a:solidFill>
                <a:srgbClr val="AD0101"/>
              </a:solidFill>
            </a:endParaRPr>
          </a:p>
          <a:p>
            <a:endParaRPr lang="en-US" sz="1600" b="1" dirty="0">
              <a:ln w="50800"/>
              <a:solidFill>
                <a:srgbClr val="AD0101"/>
              </a:solidFill>
            </a:endParaRPr>
          </a:p>
          <a:p>
            <a:r>
              <a:rPr lang="en-US" sz="1400" b="1" dirty="0">
                <a:ln w="50800"/>
                <a:solidFill>
                  <a:srgbClr val="AD0101"/>
                </a:solidFill>
              </a:rPr>
              <a:t>Set 1.  Please fill in the blanks by completing the one word</a:t>
            </a:r>
          </a:p>
          <a:p>
            <a:pPr marL="342900" indent="-342900">
              <a:buClr>
                <a:schemeClr val="accent1"/>
              </a:buClr>
              <a:buFont typeface="+mj-ea"/>
              <a:buAutoNum type="circleNumDbPlain"/>
            </a:pPr>
            <a:r>
              <a:rPr lang="en-US" sz="1400" b="1" dirty="0">
                <a:ln w="50800"/>
                <a:solidFill>
                  <a:srgbClr val="000000"/>
                </a:solidFill>
              </a:rPr>
              <a:t>Planes land at the  A___________.</a:t>
            </a:r>
          </a:p>
          <a:p>
            <a:pPr marL="342900" indent="-342900">
              <a:buClr>
                <a:schemeClr val="accent1"/>
              </a:buClr>
              <a:buFont typeface="+mj-ea"/>
              <a:buAutoNum type="circleNumDbPlain"/>
            </a:pPr>
            <a:r>
              <a:rPr lang="en-US" sz="1400" b="1" dirty="0">
                <a:ln w="50800"/>
                <a:solidFill>
                  <a:srgbClr val="000000"/>
                </a:solidFill>
              </a:rPr>
              <a:t>Bees live together in a  H____________.</a:t>
            </a:r>
          </a:p>
          <a:p>
            <a:pPr marL="342900" indent="-342900">
              <a:buClr>
                <a:schemeClr val="accent1"/>
              </a:buClr>
              <a:buFont typeface="+mj-ea"/>
              <a:buAutoNum type="circleNumDbPlain"/>
            </a:pPr>
            <a:r>
              <a:rPr lang="en-US" sz="1400" b="1" dirty="0">
                <a:ln w="50800"/>
                <a:solidFill>
                  <a:srgbClr val="000000"/>
                </a:solidFill>
              </a:rPr>
              <a:t>A square has four corners and four  S_____________</a:t>
            </a:r>
          </a:p>
          <a:p>
            <a:pPr marL="342900" indent="-342900">
              <a:buClr>
                <a:schemeClr val="accent1"/>
              </a:buClr>
              <a:buFont typeface="+mj-ea"/>
              <a:buAutoNum type="circleNumDbPlain"/>
            </a:pPr>
            <a:r>
              <a:rPr lang="en-US" sz="1400" b="1" dirty="0">
                <a:ln w="50800"/>
                <a:solidFill>
                  <a:srgbClr val="000000"/>
                </a:solidFill>
              </a:rPr>
              <a:t>We keep our pants around our waist with a  B_____________.</a:t>
            </a:r>
          </a:p>
          <a:p>
            <a:pPr marL="342900" indent="-342900">
              <a:buClr>
                <a:schemeClr val="accent1"/>
              </a:buClr>
              <a:buFont typeface="+mj-ea"/>
              <a:buAutoNum type="circleNumDbPlain"/>
            </a:pPr>
            <a:r>
              <a:rPr lang="en-US" sz="1400" b="1" dirty="0">
                <a:ln w="50800"/>
                <a:solidFill>
                  <a:srgbClr val="000000"/>
                </a:solidFill>
              </a:rPr>
              <a:t>The birds all gathered together in a single  F__________.</a:t>
            </a:r>
          </a:p>
          <a:p>
            <a:pPr marL="342900" indent="-342900">
              <a:buClr>
                <a:schemeClr val="accent1"/>
              </a:buClr>
              <a:buFont typeface="+mj-ea"/>
              <a:buAutoNum type="circleNumDbPlain"/>
            </a:pPr>
            <a:r>
              <a:rPr lang="en-US" sz="1400" b="1" dirty="0">
                <a:ln w="50800"/>
                <a:solidFill>
                  <a:srgbClr val="000000"/>
                </a:solidFill>
              </a:rPr>
              <a:t>To enter a movie theater you first need to purchase a T________.</a:t>
            </a:r>
          </a:p>
          <a:p>
            <a:pPr marL="342900" indent="-342900">
              <a:buClr>
                <a:schemeClr val="accent1"/>
              </a:buClr>
              <a:buFont typeface="+mj-ea"/>
              <a:buAutoNum type="circleNumDbPlain"/>
            </a:pPr>
            <a:r>
              <a:rPr lang="en-US" sz="1400" b="1" dirty="0">
                <a:ln w="50800"/>
                <a:solidFill>
                  <a:srgbClr val="000000"/>
                </a:solidFill>
              </a:rPr>
              <a:t> To draw straight lines you need a pencil and a  R____________.</a:t>
            </a:r>
          </a:p>
          <a:p>
            <a:pPr marL="342900" indent="-342900">
              <a:buClr>
                <a:schemeClr val="accent1"/>
              </a:buClr>
              <a:buFont typeface="+mj-ea"/>
              <a:buAutoNum type="circleNumDbPlain"/>
            </a:pPr>
            <a:r>
              <a:rPr lang="en-US" sz="1400" b="1" dirty="0">
                <a:ln w="50800"/>
                <a:solidFill>
                  <a:srgbClr val="000000"/>
                </a:solidFill>
              </a:rPr>
              <a:t>The Porcupine has defensive  Q____________.</a:t>
            </a:r>
          </a:p>
          <a:p>
            <a:pPr marL="342900" indent="-342900">
              <a:buClr>
                <a:schemeClr val="accent1"/>
              </a:buClr>
              <a:buFont typeface="+mj-ea"/>
              <a:buAutoNum type="circleNumDbPlain"/>
            </a:pPr>
            <a:r>
              <a:rPr lang="en-US" sz="1400" b="1" dirty="0">
                <a:ln w="50800"/>
                <a:solidFill>
                  <a:srgbClr val="000000"/>
                </a:solidFill>
              </a:rPr>
              <a:t>Poisonous mushrooms are bad to eat because they are  T_______.</a:t>
            </a:r>
          </a:p>
          <a:p>
            <a:pPr marL="342900" indent="-342900">
              <a:buClr>
                <a:schemeClr val="accent1"/>
              </a:buClr>
              <a:buFont typeface="+mj-ea"/>
              <a:buAutoNum type="circleNumDbPlain"/>
            </a:pPr>
            <a:r>
              <a:rPr lang="en-US" sz="1400" b="1" dirty="0">
                <a:ln w="50800"/>
                <a:solidFill>
                  <a:srgbClr val="000000"/>
                </a:solidFill>
              </a:rPr>
              <a:t>Lavender is a shade of  P_______________.</a:t>
            </a:r>
          </a:p>
          <a:p>
            <a:pPr lvl="0"/>
            <a:endParaRPr lang="en-US" sz="1400" b="1" dirty="0">
              <a:ln w="50800"/>
              <a:solidFill>
                <a:srgbClr val="000000"/>
              </a:solidFill>
            </a:endParaRPr>
          </a:p>
          <a:p>
            <a:r>
              <a:rPr lang="en-US" sz="1400" b="1" dirty="0">
                <a:ln w="50800"/>
                <a:solidFill>
                  <a:srgbClr val="000000"/>
                </a:solidFill>
              </a:rPr>
              <a:t> </a:t>
            </a:r>
          </a:p>
          <a:p>
            <a:r>
              <a:rPr lang="en-US" sz="1400" b="1" dirty="0">
                <a:ln w="50800"/>
                <a:solidFill>
                  <a:srgbClr val="AD0101"/>
                </a:solidFill>
              </a:rPr>
              <a:t>Set 2.  Please fill in the blanks by completing the one word</a:t>
            </a:r>
          </a:p>
          <a:p>
            <a:pPr marL="342900" indent="-342900">
              <a:buFont typeface="+mj-ea"/>
              <a:buAutoNum type="circleNumDbPlain"/>
            </a:pPr>
            <a:r>
              <a:rPr lang="en-US" sz="1400" b="1" dirty="0">
                <a:ln w="50800"/>
                <a:solidFill>
                  <a:srgbClr val="000000"/>
                </a:solidFill>
              </a:rPr>
              <a:t>A blizzard is a very large snow  S____________.</a:t>
            </a:r>
          </a:p>
          <a:p>
            <a:pPr marL="342900" indent="-342900">
              <a:buFont typeface="+mj-ea"/>
              <a:buAutoNum type="circleNumDbPlain"/>
            </a:pPr>
            <a:r>
              <a:rPr lang="en-US" sz="1400" b="1" dirty="0">
                <a:ln w="50800"/>
                <a:solidFill>
                  <a:srgbClr val="000000"/>
                </a:solidFill>
              </a:rPr>
              <a:t>Animals will starve if they cannot find any  F____________.</a:t>
            </a:r>
          </a:p>
          <a:p>
            <a:pPr marL="342900" indent="-342900">
              <a:buFont typeface="+mj-ea"/>
              <a:buAutoNum type="circleNumDbPlain"/>
            </a:pPr>
            <a:r>
              <a:rPr lang="en-US" sz="1400" b="1" dirty="0">
                <a:ln w="50800"/>
                <a:solidFill>
                  <a:srgbClr val="000000"/>
                </a:solidFill>
              </a:rPr>
              <a:t>Pirates use maps to look for buried  T____________.</a:t>
            </a:r>
          </a:p>
          <a:p>
            <a:pPr marL="342900" indent="-342900">
              <a:buFont typeface="+mj-ea"/>
              <a:buAutoNum type="circleNumDbPlain"/>
            </a:pPr>
            <a:r>
              <a:rPr lang="en-US" sz="1400" b="1" dirty="0">
                <a:ln w="50800"/>
                <a:solidFill>
                  <a:srgbClr val="000000"/>
                </a:solidFill>
              </a:rPr>
              <a:t>If an animal has a fatal disease, it will  D___________.</a:t>
            </a:r>
          </a:p>
          <a:p>
            <a:pPr marL="342900" indent="-342900">
              <a:buFont typeface="+mj-ea"/>
              <a:buAutoNum type="circleNumDbPlain"/>
            </a:pPr>
            <a:r>
              <a:rPr lang="en-US" sz="1400" b="1" dirty="0">
                <a:ln w="50800"/>
                <a:solidFill>
                  <a:srgbClr val="000000"/>
                </a:solidFill>
              </a:rPr>
              <a:t>No matter how hard Jenny tried to find her missing lunch box, it was impossible to  L____________.</a:t>
            </a:r>
          </a:p>
          <a:p>
            <a:pPr marL="342900" indent="-342900">
              <a:buFont typeface="+mj-ea"/>
              <a:buAutoNum type="circleNumDbPlain"/>
            </a:pPr>
            <a:r>
              <a:rPr lang="en-US" sz="1400" b="1" dirty="0">
                <a:ln w="50800"/>
                <a:solidFill>
                  <a:srgbClr val="000000"/>
                </a:solidFill>
              </a:rPr>
              <a:t>A chameleon uses camouflage to blend in with its environment by changing its skin  C___________.</a:t>
            </a:r>
          </a:p>
          <a:p>
            <a:pPr marL="342900" indent="-342900">
              <a:buFont typeface="+mj-ea"/>
              <a:buAutoNum type="circleNumDbPlain"/>
            </a:pPr>
            <a:r>
              <a:rPr lang="en-US" sz="1400" b="1" dirty="0">
                <a:ln w="50800"/>
                <a:solidFill>
                  <a:srgbClr val="000000"/>
                </a:solidFill>
              </a:rPr>
              <a:t>Jimmy limped because he had injured his  F___________.</a:t>
            </a:r>
          </a:p>
          <a:p>
            <a:pPr marL="342900" indent="-342900">
              <a:buFont typeface="+mj-ea"/>
              <a:buAutoNum type="circleNumDbPlain"/>
            </a:pPr>
            <a:r>
              <a:rPr lang="en-US" sz="1400" b="1" dirty="0">
                <a:ln w="50800"/>
                <a:solidFill>
                  <a:srgbClr val="000000"/>
                </a:solidFill>
              </a:rPr>
              <a:t>Animals that are raised in captivity live in  C_____________.</a:t>
            </a:r>
          </a:p>
          <a:p>
            <a:pPr marL="342900" indent="-342900">
              <a:buFont typeface="+mj-ea"/>
              <a:buAutoNum type="circleNumDbPlain"/>
            </a:pPr>
            <a:r>
              <a:rPr lang="en-US" sz="1400" b="1" dirty="0">
                <a:ln w="50800"/>
                <a:solidFill>
                  <a:srgbClr val="000000"/>
                </a:solidFill>
              </a:rPr>
              <a:t>The brave soldier who never won battles and never gave up was V____________.</a:t>
            </a:r>
          </a:p>
          <a:p>
            <a:pPr marL="342900" indent="-342900">
              <a:buFont typeface="+mj-ea"/>
              <a:buAutoNum type="circleNumDbPlain"/>
            </a:pPr>
            <a:r>
              <a:rPr lang="en-US" sz="1400" b="1" dirty="0">
                <a:ln w="50800"/>
                <a:solidFill>
                  <a:srgbClr val="000000"/>
                </a:solidFill>
              </a:rPr>
              <a:t>Amy felt so fatigued that she went to   S____________.</a:t>
            </a:r>
          </a:p>
        </p:txBody>
      </p:sp>
      <p:sp>
        <p:nvSpPr>
          <p:cNvPr id="3" name="Rectangle 2"/>
          <p:cNvSpPr/>
          <p:nvPr/>
        </p:nvSpPr>
        <p:spPr>
          <a:xfrm>
            <a:off x="9457412" y="384955"/>
            <a:ext cx="1152880" cy="369332"/>
          </a:xfrm>
          <a:prstGeom prst="rect">
            <a:avLst/>
          </a:prstGeom>
        </p:spPr>
        <p:txBody>
          <a:bodyPr wrap="none">
            <a:spAutoFit/>
          </a:bodyPr>
          <a:lstStyle/>
          <a:p>
            <a:r>
              <a:rPr lang="en-US" b="1" dirty="0">
                <a:solidFill>
                  <a:srgbClr val="FF0000"/>
                </a:solidFill>
                <a:latin typeface="Edwardian Script ITC"/>
                <a:cs typeface="Edwardian Script ITC"/>
              </a:rPr>
              <a:t>Experiment.2</a:t>
            </a:r>
            <a:endParaRPr lang="en-US" dirty="0"/>
          </a:p>
        </p:txBody>
      </p:sp>
    </p:spTree>
    <p:extLst>
      <p:ext uri="{BB962C8B-B14F-4D97-AF65-F5344CB8AC3E}">
        <p14:creationId xmlns:p14="http://schemas.microsoft.com/office/powerpoint/2010/main" val="4189792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5" end="1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16" end="1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17" end="1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18" end="18"/>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19" end="19"/>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xEl>
                                              <p:pRg st="20" end="2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xEl>
                                              <p:pRg st="21" end="21"/>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xEl>
                                              <p:pRg st="22" end="22"/>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xEl>
                                              <p:pRg st="23" end="23"/>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xEl>
                                              <p:pRg st="24" end="24"/>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
                                            <p:txEl>
                                              <p:pRg st="25" end="2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p:cNvGraphicFramePr>
            <a:graphicFrameLocks noGrp="1"/>
          </p:cNvGraphicFramePr>
          <p:nvPr/>
        </p:nvGraphicFramePr>
        <p:xfrm>
          <a:off x="2270837" y="4466887"/>
          <a:ext cx="7531585" cy="1722120"/>
        </p:xfrm>
        <a:graphic>
          <a:graphicData uri="http://schemas.openxmlformats.org/drawingml/2006/table">
            <a:tbl>
              <a:tblPr firstRow="1" bandRow="1">
                <a:tableStyleId>{68D230F3-CF80-4859-8CE7-A43EE81993B5}</a:tableStyleId>
              </a:tblPr>
              <a:tblGrid>
                <a:gridCol w="572749">
                  <a:extLst>
                    <a:ext uri="{9D8B030D-6E8A-4147-A177-3AD203B41FA5}">
                      <a16:colId xmlns:a16="http://schemas.microsoft.com/office/drawing/2014/main" val="20000"/>
                    </a:ext>
                  </a:extLst>
                </a:gridCol>
                <a:gridCol w="2812043">
                  <a:extLst>
                    <a:ext uri="{9D8B030D-6E8A-4147-A177-3AD203B41FA5}">
                      <a16:colId xmlns:a16="http://schemas.microsoft.com/office/drawing/2014/main" val="20001"/>
                    </a:ext>
                  </a:extLst>
                </a:gridCol>
                <a:gridCol w="2513992">
                  <a:extLst>
                    <a:ext uri="{9D8B030D-6E8A-4147-A177-3AD203B41FA5}">
                      <a16:colId xmlns:a16="http://schemas.microsoft.com/office/drawing/2014/main" val="20002"/>
                    </a:ext>
                  </a:extLst>
                </a:gridCol>
                <a:gridCol w="881194">
                  <a:extLst>
                    <a:ext uri="{9D8B030D-6E8A-4147-A177-3AD203B41FA5}">
                      <a16:colId xmlns:a16="http://schemas.microsoft.com/office/drawing/2014/main" val="20003"/>
                    </a:ext>
                  </a:extLst>
                </a:gridCol>
                <a:gridCol w="751607">
                  <a:extLst>
                    <a:ext uri="{9D8B030D-6E8A-4147-A177-3AD203B41FA5}">
                      <a16:colId xmlns:a16="http://schemas.microsoft.com/office/drawing/2014/main" val="20004"/>
                    </a:ext>
                  </a:extLst>
                </a:gridCol>
              </a:tblGrid>
              <a:tr h="944880">
                <a:tc>
                  <a:txBody>
                    <a:bodyPr/>
                    <a:lstStyle/>
                    <a:p>
                      <a:endParaRPr lang="en-US" sz="1900" dirty="0"/>
                    </a:p>
                  </a:txBody>
                  <a:tcPr/>
                </a:tc>
                <a:tc>
                  <a:txBody>
                    <a:bodyPr/>
                    <a:lstStyle/>
                    <a:p>
                      <a:r>
                        <a:rPr lang="en-US" sz="1900" b="0" dirty="0"/>
                        <a:t>Non-symbolic Approximate addition</a:t>
                      </a:r>
                    </a:p>
                    <a:p>
                      <a:pPr algn="ctr"/>
                      <a:r>
                        <a:rPr lang="en-US" sz="1900" b="0" i="1" dirty="0"/>
                        <a:t>M (SD)</a:t>
                      </a:r>
                    </a:p>
                  </a:txBody>
                  <a:tcPr/>
                </a:tc>
                <a:tc>
                  <a:txBody>
                    <a:bodyPr/>
                    <a:lstStyle/>
                    <a:p>
                      <a:r>
                        <a:rPr lang="en-US" sz="1900" b="0" dirty="0"/>
                        <a:t>Brightness comparison</a:t>
                      </a:r>
                    </a:p>
                    <a:p>
                      <a:pPr marL="0" marR="0" indent="0" algn="ctr" defTabSz="914400" rtl="0" eaLnBrk="1" fontAlgn="auto" latinLnBrk="0" hangingPunct="1">
                        <a:lnSpc>
                          <a:spcPct val="100000"/>
                        </a:lnSpc>
                        <a:spcBef>
                          <a:spcPts val="0"/>
                        </a:spcBef>
                        <a:spcAft>
                          <a:spcPts val="0"/>
                        </a:spcAft>
                        <a:buClrTx/>
                        <a:buSzTx/>
                        <a:buFontTx/>
                        <a:buNone/>
                        <a:tabLst/>
                        <a:defRPr/>
                      </a:pPr>
                      <a:endParaRPr lang="en-US" sz="1900" b="0" dirty="0"/>
                    </a:p>
                    <a:p>
                      <a:pPr marL="0" marR="0" indent="0" algn="ctr" defTabSz="914400" rtl="0" eaLnBrk="1" fontAlgn="auto" latinLnBrk="0" hangingPunct="1">
                        <a:lnSpc>
                          <a:spcPct val="100000"/>
                        </a:lnSpc>
                        <a:spcBef>
                          <a:spcPts val="0"/>
                        </a:spcBef>
                        <a:spcAft>
                          <a:spcPts val="0"/>
                        </a:spcAft>
                        <a:buClrTx/>
                        <a:buSzTx/>
                        <a:buFontTx/>
                        <a:buNone/>
                        <a:tabLst/>
                        <a:defRPr/>
                      </a:pPr>
                      <a:r>
                        <a:rPr lang="en-US" sz="1900" b="0" i="1" dirty="0"/>
                        <a:t>M (SD)</a:t>
                      </a:r>
                    </a:p>
                  </a:txBody>
                  <a:tcPr/>
                </a:tc>
                <a:tc>
                  <a:txBody>
                    <a:bodyPr/>
                    <a:lstStyle/>
                    <a:p>
                      <a:pPr algn="ctr"/>
                      <a:endParaRPr lang="en-US" sz="1900" b="0" dirty="0"/>
                    </a:p>
                    <a:p>
                      <a:pPr algn="ctr"/>
                      <a:r>
                        <a:rPr lang="en-US" sz="1900" b="0" i="1" dirty="0"/>
                        <a:t>t</a:t>
                      </a:r>
                    </a:p>
                  </a:txBody>
                  <a:tcPr/>
                </a:tc>
                <a:tc>
                  <a:txBody>
                    <a:bodyPr/>
                    <a:lstStyle/>
                    <a:p>
                      <a:pPr algn="ctr"/>
                      <a:endParaRPr lang="en-US" sz="1900" b="0" dirty="0"/>
                    </a:p>
                    <a:p>
                      <a:pPr algn="ctr"/>
                      <a:r>
                        <a:rPr lang="en-US" sz="1900" b="0" dirty="0"/>
                        <a:t>d</a:t>
                      </a:r>
                    </a:p>
                  </a:txBody>
                  <a:tcPr/>
                </a:tc>
                <a:extLst>
                  <a:ext uri="{0D108BD9-81ED-4DB2-BD59-A6C34878D82A}">
                    <a16:rowId xmlns:a16="http://schemas.microsoft.com/office/drawing/2014/main" val="10000"/>
                  </a:ext>
                </a:extLst>
              </a:tr>
              <a:tr h="375920">
                <a:tc>
                  <a:txBody>
                    <a:bodyPr/>
                    <a:lstStyle/>
                    <a:p>
                      <a:r>
                        <a:rPr lang="en-US" sz="1900" i="1" dirty="0"/>
                        <a:t>w</a:t>
                      </a:r>
                    </a:p>
                  </a:txBody>
                  <a:tcPr/>
                </a:tc>
                <a:tc>
                  <a:txBody>
                    <a:bodyPr/>
                    <a:lstStyle/>
                    <a:p>
                      <a:r>
                        <a:rPr lang="en-US" sz="1900" kern="1200" dirty="0">
                          <a:solidFill>
                            <a:schemeClr val="tx1"/>
                          </a:solidFill>
                          <a:effectLst/>
                          <a:latin typeface="+mn-lt"/>
                          <a:ea typeface="+mn-ea"/>
                          <a:cs typeface="+mn-cs"/>
                        </a:rPr>
                        <a:t>.1707</a:t>
                      </a:r>
                      <a:r>
                        <a:rPr lang="en-US" sz="1900" kern="1200" baseline="0" dirty="0">
                          <a:solidFill>
                            <a:schemeClr val="tx1"/>
                          </a:solidFill>
                          <a:effectLst/>
                          <a:latin typeface="+mn-lt"/>
                          <a:ea typeface="+mn-ea"/>
                          <a:cs typeface="+mn-cs"/>
                        </a:rPr>
                        <a:t> </a:t>
                      </a:r>
                      <a:r>
                        <a:rPr lang="en-US" sz="1900" i="0" kern="1200" dirty="0">
                          <a:solidFill>
                            <a:schemeClr val="tx1"/>
                          </a:solidFill>
                          <a:effectLst/>
                          <a:latin typeface="+mn-lt"/>
                          <a:ea typeface="+mn-ea"/>
                          <a:cs typeface="+mn-cs"/>
                        </a:rPr>
                        <a:t>( .0799</a:t>
                      </a:r>
                      <a:r>
                        <a:rPr lang="en-US" sz="1900" kern="1200" dirty="0">
                          <a:solidFill>
                            <a:schemeClr val="tx1"/>
                          </a:solidFill>
                          <a:effectLst/>
                          <a:latin typeface="+mn-lt"/>
                          <a:ea typeface="+mn-ea"/>
                          <a:cs typeface="+mn-cs"/>
                        </a:rPr>
                        <a:t>)</a:t>
                      </a:r>
                      <a:r>
                        <a:rPr lang="en-US" sz="1900" dirty="0">
                          <a:effectLst/>
                        </a:rPr>
                        <a:t> </a:t>
                      </a:r>
                      <a:endParaRPr lang="en-US" sz="1900" dirty="0"/>
                    </a:p>
                  </a:txBody>
                  <a:tcPr/>
                </a:tc>
                <a:tc>
                  <a:txBody>
                    <a:bodyPr/>
                    <a:lstStyle/>
                    <a:p>
                      <a:r>
                        <a:rPr lang="en-US" sz="1900" kern="1200" dirty="0">
                          <a:solidFill>
                            <a:schemeClr val="tx1"/>
                          </a:solidFill>
                          <a:effectLst/>
                          <a:latin typeface="+mn-lt"/>
                          <a:ea typeface="+mn-ea"/>
                          <a:cs typeface="+mn-cs"/>
                        </a:rPr>
                        <a:t>.1719 (.0674)</a:t>
                      </a:r>
                      <a:r>
                        <a:rPr lang="en-US" sz="1900" dirty="0">
                          <a:effectLst/>
                        </a:rPr>
                        <a:t> </a:t>
                      </a:r>
                      <a:endParaRPr lang="en-US" sz="1900" dirty="0"/>
                    </a:p>
                  </a:txBody>
                  <a:tcPr/>
                </a:tc>
                <a:tc>
                  <a:txBody>
                    <a:bodyPr/>
                    <a:lstStyle/>
                    <a:p>
                      <a:pPr algn="ctr"/>
                      <a:r>
                        <a:rPr lang="en-US" sz="1900" dirty="0"/>
                        <a:t>.056</a:t>
                      </a:r>
                    </a:p>
                  </a:txBody>
                  <a:tcPr/>
                </a:tc>
                <a:tc>
                  <a:txBody>
                    <a:bodyPr/>
                    <a:lstStyle/>
                    <a:p>
                      <a:pPr algn="ctr"/>
                      <a:r>
                        <a:rPr lang="en-US" sz="1900" dirty="0"/>
                        <a:t>46</a:t>
                      </a:r>
                    </a:p>
                  </a:txBody>
                  <a:tcPr/>
                </a:tc>
                <a:extLst>
                  <a:ext uri="{0D108BD9-81ED-4DB2-BD59-A6C34878D82A}">
                    <a16:rowId xmlns:a16="http://schemas.microsoft.com/office/drawing/2014/main" val="10001"/>
                  </a:ext>
                </a:extLst>
              </a:tr>
              <a:tr h="375920">
                <a:tc>
                  <a:txBody>
                    <a:bodyPr/>
                    <a:lstStyle/>
                    <a:p>
                      <a:endParaRPr lang="en-US" sz="1900" dirty="0"/>
                    </a:p>
                  </a:txBody>
                  <a:tcPr/>
                </a:tc>
                <a:tc>
                  <a:txBody>
                    <a:bodyPr/>
                    <a:lstStyle/>
                    <a:p>
                      <a:endParaRPr lang="en-US" sz="1900" dirty="0"/>
                    </a:p>
                  </a:txBody>
                  <a:tcPr/>
                </a:tc>
                <a:tc>
                  <a:txBody>
                    <a:bodyPr/>
                    <a:lstStyle/>
                    <a:p>
                      <a:endParaRPr lang="en-US" sz="1900" dirty="0"/>
                    </a:p>
                  </a:txBody>
                  <a:tcPr/>
                </a:tc>
                <a:tc>
                  <a:txBody>
                    <a:bodyPr/>
                    <a:lstStyle/>
                    <a:p>
                      <a:endParaRPr lang="en-US" sz="1900" dirty="0"/>
                    </a:p>
                  </a:txBody>
                  <a:tcPr/>
                </a:tc>
                <a:tc>
                  <a:txBody>
                    <a:bodyPr/>
                    <a:lstStyle/>
                    <a:p>
                      <a:endParaRPr lang="en-US" sz="1900" dirty="0"/>
                    </a:p>
                  </a:txBody>
                  <a:tcPr/>
                </a:tc>
                <a:extLst>
                  <a:ext uri="{0D108BD9-81ED-4DB2-BD59-A6C34878D82A}">
                    <a16:rowId xmlns:a16="http://schemas.microsoft.com/office/drawing/2014/main" val="10002"/>
                  </a:ext>
                </a:extLst>
              </a:tr>
            </a:tbl>
          </a:graphicData>
        </a:graphic>
      </p:graphicFrame>
      <p:sp>
        <p:nvSpPr>
          <p:cNvPr id="8" name="TextBox 7"/>
          <p:cNvSpPr txBox="1"/>
          <p:nvPr/>
        </p:nvSpPr>
        <p:spPr>
          <a:xfrm>
            <a:off x="2287767" y="5767647"/>
            <a:ext cx="1559830" cy="369332"/>
          </a:xfrm>
          <a:prstGeom prst="rect">
            <a:avLst/>
          </a:prstGeom>
          <a:noFill/>
        </p:spPr>
        <p:txBody>
          <a:bodyPr wrap="none" rtlCol="0">
            <a:spAutoFit/>
          </a:bodyPr>
          <a:lstStyle/>
          <a:p>
            <a:r>
              <a:rPr lang="en-US" b="1" dirty="0"/>
              <a:t>Note: </a:t>
            </a:r>
            <a:r>
              <a:rPr lang="en-US" b="1" i="1" dirty="0">
                <a:solidFill>
                  <a:srgbClr val="AD0101"/>
                </a:solidFill>
              </a:rPr>
              <a:t>p</a:t>
            </a:r>
            <a:r>
              <a:rPr lang="en-US" b="1" dirty="0">
                <a:solidFill>
                  <a:srgbClr val="AD0101"/>
                </a:solidFill>
              </a:rPr>
              <a:t> = .955</a:t>
            </a:r>
          </a:p>
        </p:txBody>
      </p:sp>
      <p:graphicFrame>
        <p:nvGraphicFramePr>
          <p:cNvPr id="9" name="Table 8"/>
          <p:cNvGraphicFramePr>
            <a:graphicFrameLocks noGrp="1"/>
          </p:cNvGraphicFramePr>
          <p:nvPr/>
        </p:nvGraphicFramePr>
        <p:xfrm>
          <a:off x="2301523" y="1163483"/>
          <a:ext cx="7531586" cy="1722120"/>
        </p:xfrm>
        <a:graphic>
          <a:graphicData uri="http://schemas.openxmlformats.org/drawingml/2006/table">
            <a:tbl>
              <a:tblPr firstRow="1" bandRow="1">
                <a:tableStyleId>{3B4B98B0-60AC-42C2-AFA5-B58CD77FA1E5}</a:tableStyleId>
              </a:tblPr>
              <a:tblGrid>
                <a:gridCol w="659084">
                  <a:extLst>
                    <a:ext uri="{9D8B030D-6E8A-4147-A177-3AD203B41FA5}">
                      <a16:colId xmlns:a16="http://schemas.microsoft.com/office/drawing/2014/main" val="20000"/>
                    </a:ext>
                  </a:extLst>
                </a:gridCol>
                <a:gridCol w="2761563">
                  <a:extLst>
                    <a:ext uri="{9D8B030D-6E8A-4147-A177-3AD203B41FA5}">
                      <a16:colId xmlns:a16="http://schemas.microsoft.com/office/drawing/2014/main" val="20001"/>
                    </a:ext>
                  </a:extLst>
                </a:gridCol>
                <a:gridCol w="2471674">
                  <a:extLst>
                    <a:ext uri="{9D8B030D-6E8A-4147-A177-3AD203B41FA5}">
                      <a16:colId xmlns:a16="http://schemas.microsoft.com/office/drawing/2014/main" val="20002"/>
                    </a:ext>
                  </a:extLst>
                </a:gridCol>
                <a:gridCol w="854406">
                  <a:extLst>
                    <a:ext uri="{9D8B030D-6E8A-4147-A177-3AD203B41FA5}">
                      <a16:colId xmlns:a16="http://schemas.microsoft.com/office/drawing/2014/main" val="20003"/>
                    </a:ext>
                  </a:extLst>
                </a:gridCol>
                <a:gridCol w="784859">
                  <a:extLst>
                    <a:ext uri="{9D8B030D-6E8A-4147-A177-3AD203B41FA5}">
                      <a16:colId xmlns:a16="http://schemas.microsoft.com/office/drawing/2014/main" val="20004"/>
                    </a:ext>
                  </a:extLst>
                </a:gridCol>
              </a:tblGrid>
              <a:tr h="944880">
                <a:tc>
                  <a:txBody>
                    <a:bodyPr/>
                    <a:lstStyle/>
                    <a:p>
                      <a:endParaRPr lang="en-US" sz="1900" dirty="0"/>
                    </a:p>
                  </a:txBody>
                  <a:tcPr/>
                </a:tc>
                <a:tc>
                  <a:txBody>
                    <a:bodyPr/>
                    <a:lstStyle/>
                    <a:p>
                      <a:r>
                        <a:rPr lang="en-US" sz="1900" b="0" dirty="0"/>
                        <a:t>Non-symbolic Approximate addition</a:t>
                      </a:r>
                    </a:p>
                    <a:p>
                      <a:pPr algn="ctr"/>
                      <a:r>
                        <a:rPr lang="en-US" sz="1900" b="0" i="1" dirty="0"/>
                        <a:t>M (SD)</a:t>
                      </a:r>
                    </a:p>
                  </a:txBody>
                  <a:tcPr/>
                </a:tc>
                <a:tc>
                  <a:txBody>
                    <a:bodyPr/>
                    <a:lstStyle/>
                    <a:p>
                      <a:r>
                        <a:rPr lang="en-US" sz="1900" b="0" dirty="0"/>
                        <a:t>Brightness comparison</a:t>
                      </a:r>
                    </a:p>
                    <a:p>
                      <a:pPr marL="0" marR="0" indent="0" algn="ctr" defTabSz="914400" rtl="0" eaLnBrk="1" fontAlgn="auto" latinLnBrk="0" hangingPunct="1">
                        <a:lnSpc>
                          <a:spcPct val="100000"/>
                        </a:lnSpc>
                        <a:spcBef>
                          <a:spcPts val="0"/>
                        </a:spcBef>
                        <a:spcAft>
                          <a:spcPts val="0"/>
                        </a:spcAft>
                        <a:buClrTx/>
                        <a:buSzTx/>
                        <a:buFontTx/>
                        <a:buNone/>
                        <a:tabLst/>
                        <a:defRPr/>
                      </a:pPr>
                      <a:endParaRPr lang="en-US" sz="1900" b="0" i="1" dirty="0"/>
                    </a:p>
                    <a:p>
                      <a:pPr marL="0" marR="0" indent="0" algn="ctr" defTabSz="914400" rtl="0" eaLnBrk="1" fontAlgn="auto" latinLnBrk="0" hangingPunct="1">
                        <a:lnSpc>
                          <a:spcPct val="100000"/>
                        </a:lnSpc>
                        <a:spcBef>
                          <a:spcPts val="0"/>
                        </a:spcBef>
                        <a:spcAft>
                          <a:spcPts val="0"/>
                        </a:spcAft>
                        <a:buClrTx/>
                        <a:buSzTx/>
                        <a:buFontTx/>
                        <a:buNone/>
                        <a:tabLst/>
                        <a:defRPr/>
                      </a:pPr>
                      <a:r>
                        <a:rPr lang="en-US" sz="1900" b="0" i="1" dirty="0"/>
                        <a:t>M (SD)</a:t>
                      </a:r>
                    </a:p>
                  </a:txBody>
                  <a:tcPr/>
                </a:tc>
                <a:tc>
                  <a:txBody>
                    <a:bodyPr/>
                    <a:lstStyle/>
                    <a:p>
                      <a:pPr algn="l"/>
                      <a:endParaRPr lang="en-US" sz="1900" b="0" dirty="0"/>
                    </a:p>
                    <a:p>
                      <a:pPr algn="ctr"/>
                      <a:r>
                        <a:rPr lang="en-US" sz="1900" b="0" i="1" dirty="0"/>
                        <a:t>t</a:t>
                      </a:r>
                    </a:p>
                  </a:txBody>
                  <a:tcPr/>
                </a:tc>
                <a:tc>
                  <a:txBody>
                    <a:bodyPr/>
                    <a:lstStyle/>
                    <a:p>
                      <a:endParaRPr lang="en-US" sz="1900" b="0" dirty="0"/>
                    </a:p>
                    <a:p>
                      <a:pPr algn="ctr"/>
                      <a:r>
                        <a:rPr lang="en-US" sz="1900" b="0" dirty="0"/>
                        <a:t>d</a:t>
                      </a:r>
                    </a:p>
                  </a:txBody>
                  <a:tcPr/>
                </a:tc>
                <a:extLst>
                  <a:ext uri="{0D108BD9-81ED-4DB2-BD59-A6C34878D82A}">
                    <a16:rowId xmlns:a16="http://schemas.microsoft.com/office/drawing/2014/main" val="10000"/>
                  </a:ext>
                </a:extLst>
              </a:tr>
              <a:tr h="375920">
                <a:tc>
                  <a:txBody>
                    <a:bodyPr/>
                    <a:lstStyle/>
                    <a:p>
                      <a:r>
                        <a:rPr lang="en-US" sz="1900" dirty="0"/>
                        <a:t>Age</a:t>
                      </a:r>
                      <a:endParaRPr lang="en-US" sz="1900" i="1" dirty="0"/>
                    </a:p>
                  </a:txBody>
                  <a:tcPr/>
                </a:tc>
                <a:tc>
                  <a:txBody>
                    <a:bodyPr/>
                    <a:lstStyle/>
                    <a:p>
                      <a:r>
                        <a:rPr lang="en-US" sz="1900" kern="1200" dirty="0">
                          <a:effectLst/>
                        </a:rPr>
                        <a:t>2759 days (87.77)</a:t>
                      </a:r>
                      <a:r>
                        <a:rPr lang="en-US" sz="1900" dirty="0">
                          <a:effectLst/>
                        </a:rPr>
                        <a:t> </a:t>
                      </a:r>
                      <a:endParaRPr lang="en-US" sz="1900" dirty="0"/>
                    </a:p>
                  </a:txBody>
                  <a:tcPr/>
                </a:tc>
                <a:tc>
                  <a:txBody>
                    <a:bodyPr/>
                    <a:lstStyle/>
                    <a:p>
                      <a:r>
                        <a:rPr lang="en-US" sz="1900" kern="1200" dirty="0">
                          <a:effectLst/>
                        </a:rPr>
                        <a:t>2751day</a:t>
                      </a:r>
                      <a:r>
                        <a:rPr lang="en-US" sz="1900" kern="1200" baseline="0" dirty="0">
                          <a:effectLst/>
                        </a:rPr>
                        <a:t> </a:t>
                      </a:r>
                      <a:r>
                        <a:rPr lang="en-US" sz="1900" kern="1200" dirty="0">
                          <a:effectLst/>
                        </a:rPr>
                        <a:t>(100)</a:t>
                      </a:r>
                      <a:r>
                        <a:rPr lang="en-US" sz="1900" dirty="0">
                          <a:effectLst/>
                        </a:rPr>
                        <a:t> </a:t>
                      </a:r>
                      <a:endParaRPr lang="en-US" sz="1900" dirty="0"/>
                    </a:p>
                  </a:txBody>
                  <a:tcPr/>
                </a:tc>
                <a:tc>
                  <a:txBody>
                    <a:bodyPr/>
                    <a:lstStyle/>
                    <a:p>
                      <a:pPr algn="ctr"/>
                      <a:r>
                        <a:rPr lang="en-US" sz="1900" kern="1200" dirty="0">
                          <a:effectLst/>
                        </a:rPr>
                        <a:t>-.299</a:t>
                      </a:r>
                      <a:r>
                        <a:rPr lang="en-US" sz="1900" dirty="0">
                          <a:effectLst/>
                        </a:rPr>
                        <a:t> </a:t>
                      </a:r>
                      <a:endParaRPr lang="en-US" sz="1900" dirty="0"/>
                    </a:p>
                  </a:txBody>
                  <a:tcPr/>
                </a:tc>
                <a:tc>
                  <a:txBody>
                    <a:bodyPr/>
                    <a:lstStyle/>
                    <a:p>
                      <a:pPr algn="ctr"/>
                      <a:r>
                        <a:rPr lang="en-US" sz="1900" dirty="0"/>
                        <a:t>46</a:t>
                      </a:r>
                    </a:p>
                  </a:txBody>
                  <a:tcPr/>
                </a:tc>
                <a:extLst>
                  <a:ext uri="{0D108BD9-81ED-4DB2-BD59-A6C34878D82A}">
                    <a16:rowId xmlns:a16="http://schemas.microsoft.com/office/drawing/2014/main" val="10001"/>
                  </a:ext>
                </a:extLst>
              </a:tr>
              <a:tr h="375920">
                <a:tc>
                  <a:txBody>
                    <a:bodyPr/>
                    <a:lstStyle/>
                    <a:p>
                      <a:endParaRPr lang="en-US" sz="1900" dirty="0"/>
                    </a:p>
                  </a:txBody>
                  <a:tcPr/>
                </a:tc>
                <a:tc>
                  <a:txBody>
                    <a:bodyPr/>
                    <a:lstStyle/>
                    <a:p>
                      <a:endParaRPr lang="en-US" sz="1900" dirty="0"/>
                    </a:p>
                  </a:txBody>
                  <a:tcPr/>
                </a:tc>
                <a:tc>
                  <a:txBody>
                    <a:bodyPr/>
                    <a:lstStyle/>
                    <a:p>
                      <a:endParaRPr lang="en-US" sz="1900" dirty="0"/>
                    </a:p>
                  </a:txBody>
                  <a:tcPr/>
                </a:tc>
                <a:tc>
                  <a:txBody>
                    <a:bodyPr/>
                    <a:lstStyle/>
                    <a:p>
                      <a:pPr algn="ctr"/>
                      <a:endParaRPr lang="en-US" sz="1900" dirty="0"/>
                    </a:p>
                  </a:txBody>
                  <a:tcPr/>
                </a:tc>
                <a:tc>
                  <a:txBody>
                    <a:bodyPr/>
                    <a:lstStyle/>
                    <a:p>
                      <a:pPr algn="ctr"/>
                      <a:endParaRPr lang="en-US" sz="1900" dirty="0"/>
                    </a:p>
                  </a:txBody>
                  <a:tcPr/>
                </a:tc>
                <a:extLst>
                  <a:ext uri="{0D108BD9-81ED-4DB2-BD59-A6C34878D82A}">
                    <a16:rowId xmlns:a16="http://schemas.microsoft.com/office/drawing/2014/main" val="10002"/>
                  </a:ext>
                </a:extLst>
              </a:tr>
            </a:tbl>
          </a:graphicData>
        </a:graphic>
      </p:graphicFrame>
      <p:sp>
        <p:nvSpPr>
          <p:cNvPr id="10" name="TextBox 9"/>
          <p:cNvSpPr txBox="1"/>
          <p:nvPr/>
        </p:nvSpPr>
        <p:spPr>
          <a:xfrm>
            <a:off x="2301524" y="2441703"/>
            <a:ext cx="1578061" cy="369332"/>
          </a:xfrm>
          <a:prstGeom prst="rect">
            <a:avLst/>
          </a:prstGeom>
          <a:noFill/>
        </p:spPr>
        <p:txBody>
          <a:bodyPr wrap="none" rtlCol="0">
            <a:spAutoFit/>
          </a:bodyPr>
          <a:lstStyle/>
          <a:p>
            <a:r>
              <a:rPr lang="en-US" b="1" dirty="0"/>
              <a:t>Note: </a:t>
            </a:r>
            <a:r>
              <a:rPr lang="en-US" b="1" i="1" dirty="0">
                <a:solidFill>
                  <a:srgbClr val="AD0101"/>
                </a:solidFill>
              </a:rPr>
              <a:t>p</a:t>
            </a:r>
            <a:r>
              <a:rPr lang="en-US" b="1" dirty="0">
                <a:solidFill>
                  <a:srgbClr val="AD0101"/>
                </a:solidFill>
              </a:rPr>
              <a:t> = .766 </a:t>
            </a:r>
          </a:p>
        </p:txBody>
      </p:sp>
      <p:sp>
        <p:nvSpPr>
          <p:cNvPr id="11" name="TextBox 10"/>
          <p:cNvSpPr txBox="1"/>
          <p:nvPr/>
        </p:nvSpPr>
        <p:spPr>
          <a:xfrm>
            <a:off x="2243967" y="3425919"/>
            <a:ext cx="2627579" cy="738664"/>
          </a:xfrm>
          <a:prstGeom prst="rect">
            <a:avLst/>
          </a:prstGeom>
          <a:noFill/>
        </p:spPr>
        <p:txBody>
          <a:bodyPr wrap="none" rtlCol="0">
            <a:spAutoFit/>
          </a:bodyPr>
          <a:lstStyle/>
          <a:p>
            <a:endParaRPr lang="en-US" dirty="0"/>
          </a:p>
          <a:p>
            <a:r>
              <a:rPr lang="en-US" sz="2400" b="1" u="sng" dirty="0">
                <a:solidFill>
                  <a:srgbClr val="FF0000"/>
                </a:solidFill>
              </a:rPr>
              <a:t>Weber Fraction </a:t>
            </a:r>
            <a:r>
              <a:rPr lang="en-US" sz="2400" u="sng" dirty="0">
                <a:solidFill>
                  <a:srgbClr val="FF0000"/>
                </a:solidFill>
              </a:rPr>
              <a:t>(</a:t>
            </a:r>
            <a:r>
              <a:rPr lang="en-US" sz="2400" b="1" i="1" u="sng" dirty="0">
                <a:solidFill>
                  <a:srgbClr val="FF0000"/>
                </a:solidFill>
              </a:rPr>
              <a:t>w</a:t>
            </a:r>
            <a:r>
              <a:rPr lang="en-US" sz="2400" u="sng" dirty="0">
                <a:solidFill>
                  <a:srgbClr val="FF0000"/>
                </a:solidFill>
              </a:rPr>
              <a:t>)</a:t>
            </a:r>
          </a:p>
        </p:txBody>
      </p:sp>
      <p:sp>
        <p:nvSpPr>
          <p:cNvPr id="12" name="TextBox 11"/>
          <p:cNvSpPr txBox="1"/>
          <p:nvPr/>
        </p:nvSpPr>
        <p:spPr>
          <a:xfrm>
            <a:off x="6318728" y="3056587"/>
            <a:ext cx="184666" cy="369332"/>
          </a:xfrm>
          <a:prstGeom prst="rect">
            <a:avLst/>
          </a:prstGeom>
          <a:noFill/>
        </p:spPr>
        <p:txBody>
          <a:bodyPr wrap="none" rtlCol="0">
            <a:spAutoFit/>
          </a:bodyPr>
          <a:lstStyle/>
          <a:p>
            <a:endParaRPr lang="en-US" dirty="0"/>
          </a:p>
        </p:txBody>
      </p:sp>
      <p:sp>
        <p:nvSpPr>
          <p:cNvPr id="13" name="TextBox 12"/>
          <p:cNvSpPr txBox="1"/>
          <p:nvPr/>
        </p:nvSpPr>
        <p:spPr>
          <a:xfrm>
            <a:off x="2301524" y="393798"/>
            <a:ext cx="668645" cy="461665"/>
          </a:xfrm>
          <a:prstGeom prst="rect">
            <a:avLst/>
          </a:prstGeom>
          <a:noFill/>
        </p:spPr>
        <p:txBody>
          <a:bodyPr wrap="none" rtlCol="0">
            <a:spAutoFit/>
          </a:bodyPr>
          <a:lstStyle/>
          <a:p>
            <a:r>
              <a:rPr lang="en-US" sz="2400" b="1" u="sng" dirty="0">
                <a:solidFill>
                  <a:srgbClr val="FF0000"/>
                </a:solidFill>
              </a:rPr>
              <a:t>Age</a:t>
            </a:r>
          </a:p>
        </p:txBody>
      </p:sp>
      <p:sp>
        <p:nvSpPr>
          <p:cNvPr id="14" name="Rectangle 13"/>
          <p:cNvSpPr/>
          <p:nvPr/>
        </p:nvSpPr>
        <p:spPr>
          <a:xfrm>
            <a:off x="9457412" y="372527"/>
            <a:ext cx="1152880" cy="369332"/>
          </a:xfrm>
          <a:prstGeom prst="rect">
            <a:avLst/>
          </a:prstGeom>
        </p:spPr>
        <p:txBody>
          <a:bodyPr wrap="none">
            <a:spAutoFit/>
          </a:bodyPr>
          <a:lstStyle/>
          <a:p>
            <a:r>
              <a:rPr lang="en-US" b="1" dirty="0">
                <a:solidFill>
                  <a:srgbClr val="FF0000"/>
                </a:solidFill>
                <a:latin typeface="Edwardian Script ITC"/>
                <a:cs typeface="Edwardian Script ITC"/>
              </a:rPr>
              <a:t>Experiment.2</a:t>
            </a:r>
            <a:endParaRPr lang="en-US" dirty="0"/>
          </a:p>
        </p:txBody>
      </p:sp>
      <p:sp>
        <p:nvSpPr>
          <p:cNvPr id="15" name="Rectangle 14"/>
          <p:cNvSpPr/>
          <p:nvPr/>
        </p:nvSpPr>
        <p:spPr>
          <a:xfrm>
            <a:off x="2287767" y="754286"/>
            <a:ext cx="3845390" cy="369332"/>
          </a:xfrm>
          <a:prstGeom prst="rect">
            <a:avLst/>
          </a:prstGeom>
        </p:spPr>
        <p:txBody>
          <a:bodyPr wrap="none">
            <a:spAutoFit/>
          </a:bodyPr>
          <a:lstStyle/>
          <a:p>
            <a:r>
              <a:rPr lang="en-US" b="1" i="1" dirty="0"/>
              <a:t>t-test results comparing groups on age</a:t>
            </a:r>
            <a:endParaRPr lang="en-US" b="1" dirty="0"/>
          </a:p>
        </p:txBody>
      </p:sp>
      <p:sp>
        <p:nvSpPr>
          <p:cNvPr id="16" name="Rectangle 15"/>
          <p:cNvSpPr/>
          <p:nvPr/>
        </p:nvSpPr>
        <p:spPr>
          <a:xfrm>
            <a:off x="2243964" y="4083669"/>
            <a:ext cx="5163110" cy="369332"/>
          </a:xfrm>
          <a:prstGeom prst="rect">
            <a:avLst/>
          </a:prstGeom>
        </p:spPr>
        <p:txBody>
          <a:bodyPr wrap="square">
            <a:spAutoFit/>
          </a:bodyPr>
          <a:lstStyle/>
          <a:p>
            <a:r>
              <a:rPr lang="en-US" b="1" i="1" dirty="0"/>
              <a:t>t-test results comparing groups on Weber Fraction</a:t>
            </a:r>
            <a:endParaRPr lang="en-US" b="1" dirty="0"/>
          </a:p>
        </p:txBody>
      </p:sp>
    </p:spTree>
    <p:extLst>
      <p:ext uri="{BB962C8B-B14F-4D97-AF65-F5344CB8AC3E}">
        <p14:creationId xmlns:p14="http://schemas.microsoft.com/office/powerpoint/2010/main" val="412848220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1533559" y="-329824"/>
            <a:ext cx="3011330" cy="901700"/>
          </a:xfrm>
        </p:spPr>
        <p:txBody>
          <a:bodyPr>
            <a:normAutofit/>
          </a:bodyPr>
          <a:lstStyle/>
          <a:p>
            <a:r>
              <a:rPr lang="en-US" sz="3200" b="1" dirty="0">
                <a:latin typeface="+mn-lt"/>
              </a:rPr>
              <a:t>Results</a:t>
            </a:r>
          </a:p>
        </p:txBody>
      </p:sp>
      <p:sp>
        <p:nvSpPr>
          <p:cNvPr id="8" name="Date Placeholder 3"/>
          <p:cNvSpPr txBox="1">
            <a:spLocks/>
          </p:cNvSpPr>
          <p:nvPr/>
        </p:nvSpPr>
        <p:spPr>
          <a:xfrm>
            <a:off x="7924800" y="6361177"/>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lumMod val="90000"/>
                    <a:lumOff val="1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a:t>
            </a:r>
          </a:p>
        </p:txBody>
      </p:sp>
      <p:sp>
        <p:nvSpPr>
          <p:cNvPr id="9" name="Slide Number Placeholder 4"/>
          <p:cNvSpPr txBox="1">
            <a:spLocks/>
          </p:cNvSpPr>
          <p:nvPr/>
        </p:nvSpPr>
        <p:spPr>
          <a:xfrm>
            <a:off x="9296400" y="5839969"/>
            <a:ext cx="762000" cy="365125"/>
          </a:xfrm>
          <a:prstGeom prst="rect">
            <a:avLst/>
          </a:prstGeom>
        </p:spPr>
        <p:txBody>
          <a:bodyPr vert="horz" lIns="91440" tIns="45720" rIns="91440" bIns="45720" rtlCol="0" anchor="ctr"/>
          <a:lstStyle>
            <a:defPPr>
              <a:defRPr lang="en-US"/>
            </a:defPPr>
            <a:lvl1pPr marL="0" algn="r" defTabSz="914400" rtl="0" eaLnBrk="1" latinLnBrk="0" hangingPunct="1">
              <a:defRPr sz="2400" kern="1200">
                <a:solidFill>
                  <a:schemeClr val="tx1">
                    <a:lumMod val="85000"/>
                    <a:lumOff val="1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graphicFrame>
        <p:nvGraphicFramePr>
          <p:cNvPr id="10" name="Chart 9"/>
          <p:cNvGraphicFramePr/>
          <p:nvPr/>
        </p:nvGraphicFramePr>
        <p:xfrm>
          <a:off x="1536523" y="401054"/>
          <a:ext cx="4459173" cy="297714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Chart 10"/>
          <p:cNvGraphicFramePr/>
          <p:nvPr/>
        </p:nvGraphicFramePr>
        <p:xfrm>
          <a:off x="6175088" y="441159"/>
          <a:ext cx="4343400" cy="2782351"/>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2" name="Chart 11"/>
          <p:cNvGraphicFramePr/>
          <p:nvPr/>
        </p:nvGraphicFramePr>
        <p:xfrm>
          <a:off x="5995692" y="3538624"/>
          <a:ext cx="4672308" cy="3183669"/>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3" name="Chart 12"/>
          <p:cNvGraphicFramePr/>
          <p:nvPr/>
        </p:nvGraphicFramePr>
        <p:xfrm>
          <a:off x="1696556" y="3657945"/>
          <a:ext cx="4195143" cy="2635645"/>
        </p:xfrm>
        <a:graphic>
          <a:graphicData uri="http://schemas.openxmlformats.org/drawingml/2006/chart">
            <c:chart xmlns:c="http://schemas.openxmlformats.org/drawingml/2006/chart" xmlns:r="http://schemas.openxmlformats.org/officeDocument/2006/relationships" r:id="rId6"/>
          </a:graphicData>
        </a:graphic>
      </p:graphicFrame>
      <p:sp>
        <p:nvSpPr>
          <p:cNvPr id="3" name="TextBox 2"/>
          <p:cNvSpPr txBox="1"/>
          <p:nvPr/>
        </p:nvSpPr>
        <p:spPr>
          <a:xfrm>
            <a:off x="3155851" y="4376695"/>
            <a:ext cx="364202" cy="523220"/>
          </a:xfrm>
          <a:prstGeom prst="rect">
            <a:avLst/>
          </a:prstGeom>
          <a:noFill/>
        </p:spPr>
        <p:txBody>
          <a:bodyPr wrap="none" rtlCol="0">
            <a:spAutoFit/>
          </a:bodyPr>
          <a:lstStyle/>
          <a:p>
            <a:r>
              <a:rPr lang="en-US" sz="2800" b="1" dirty="0">
                <a:solidFill>
                  <a:srgbClr val="AD0101"/>
                </a:solidFill>
              </a:rPr>
              <a:t>*</a:t>
            </a:r>
          </a:p>
        </p:txBody>
      </p:sp>
      <p:sp>
        <p:nvSpPr>
          <p:cNvPr id="14" name="TextBox 13"/>
          <p:cNvSpPr txBox="1"/>
          <p:nvPr/>
        </p:nvSpPr>
        <p:spPr>
          <a:xfrm>
            <a:off x="7982586" y="4515195"/>
            <a:ext cx="364202" cy="523220"/>
          </a:xfrm>
          <a:prstGeom prst="rect">
            <a:avLst/>
          </a:prstGeom>
          <a:noFill/>
        </p:spPr>
        <p:txBody>
          <a:bodyPr wrap="none" rtlCol="0">
            <a:spAutoFit/>
          </a:bodyPr>
          <a:lstStyle/>
          <a:p>
            <a:r>
              <a:rPr lang="en-US" sz="2800" b="1" dirty="0">
                <a:solidFill>
                  <a:srgbClr val="AD0101"/>
                </a:solidFill>
              </a:rPr>
              <a:t>*</a:t>
            </a:r>
          </a:p>
        </p:txBody>
      </p:sp>
      <p:sp>
        <p:nvSpPr>
          <p:cNvPr id="15" name="TextBox 14"/>
          <p:cNvSpPr txBox="1"/>
          <p:nvPr/>
        </p:nvSpPr>
        <p:spPr>
          <a:xfrm>
            <a:off x="2683119" y="1135375"/>
            <a:ext cx="364202" cy="523220"/>
          </a:xfrm>
          <a:prstGeom prst="rect">
            <a:avLst/>
          </a:prstGeom>
          <a:noFill/>
        </p:spPr>
        <p:txBody>
          <a:bodyPr wrap="none" rtlCol="0">
            <a:spAutoFit/>
          </a:bodyPr>
          <a:lstStyle/>
          <a:p>
            <a:r>
              <a:rPr lang="en-US" sz="2800" b="1" dirty="0">
                <a:solidFill>
                  <a:srgbClr val="AD0101"/>
                </a:solidFill>
              </a:rPr>
              <a:t>*</a:t>
            </a:r>
          </a:p>
        </p:txBody>
      </p:sp>
      <p:sp>
        <p:nvSpPr>
          <p:cNvPr id="4" name="Round Diagonal Corner Rectangle 3"/>
          <p:cNvSpPr/>
          <p:nvPr/>
        </p:nvSpPr>
        <p:spPr>
          <a:xfrm>
            <a:off x="1612188" y="401053"/>
            <a:ext cx="4279510" cy="3002165"/>
          </a:xfrm>
          <a:prstGeom prst="round2DiagRect">
            <a:avLst/>
          </a:prstGeom>
          <a:solidFill>
            <a:srgbClr val="00CC99">
              <a:alpha val="0"/>
            </a:srgbClr>
          </a:solidFill>
          <a:ln>
            <a:solidFill>
              <a:srgbClr val="00CC99"/>
            </a:solidFill>
          </a:ln>
          <a:effectLst>
            <a:glow rad="38100">
              <a:srgbClr val="CC3366">
                <a:alpha val="50000"/>
              </a:srgbClr>
            </a:glow>
            <a:outerShdw blurRad="38100" dist="381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 name="Straight Connector 4"/>
          <p:cNvCxnSpPr/>
          <p:nvPr/>
        </p:nvCxnSpPr>
        <p:spPr>
          <a:xfrm flipV="1">
            <a:off x="1524003" y="3538624"/>
            <a:ext cx="9144001" cy="25019"/>
          </a:xfrm>
          <a:prstGeom prst="line">
            <a:avLst/>
          </a:prstGeom>
        </p:spPr>
        <p:style>
          <a:lnRef idx="2">
            <a:schemeClr val="accent1"/>
          </a:lnRef>
          <a:fillRef idx="0">
            <a:schemeClr val="accent1"/>
          </a:fillRef>
          <a:effectRef idx="1">
            <a:schemeClr val="accent1"/>
          </a:effectRef>
          <a:fontRef idx="minor">
            <a:schemeClr val="tx1"/>
          </a:fontRef>
        </p:style>
      </p:cxnSp>
      <p:sp>
        <p:nvSpPr>
          <p:cNvPr id="16" name="Rectangle 15"/>
          <p:cNvSpPr/>
          <p:nvPr/>
        </p:nvSpPr>
        <p:spPr>
          <a:xfrm>
            <a:off x="9457412" y="15623"/>
            <a:ext cx="1152880" cy="369332"/>
          </a:xfrm>
          <a:prstGeom prst="rect">
            <a:avLst/>
          </a:prstGeom>
        </p:spPr>
        <p:txBody>
          <a:bodyPr wrap="none">
            <a:spAutoFit/>
          </a:bodyPr>
          <a:lstStyle/>
          <a:p>
            <a:r>
              <a:rPr lang="en-US" b="1" dirty="0">
                <a:solidFill>
                  <a:srgbClr val="FF0000"/>
                </a:solidFill>
                <a:latin typeface="Edwardian Script ITC"/>
                <a:cs typeface="Edwardian Script ITC"/>
              </a:rPr>
              <a:t>Experiment.2</a:t>
            </a:r>
            <a:endParaRPr lang="en-US" dirty="0"/>
          </a:p>
        </p:txBody>
      </p:sp>
      <p:sp>
        <p:nvSpPr>
          <p:cNvPr id="2" name="Rectangle 1"/>
          <p:cNvSpPr/>
          <p:nvPr/>
        </p:nvSpPr>
        <p:spPr>
          <a:xfrm>
            <a:off x="1524001" y="6263409"/>
            <a:ext cx="9144003" cy="646331"/>
          </a:xfrm>
          <a:prstGeom prst="rect">
            <a:avLst/>
          </a:prstGeom>
        </p:spPr>
        <p:txBody>
          <a:bodyPr wrap="square">
            <a:spAutoFit/>
          </a:bodyPr>
          <a:lstStyle/>
          <a:p>
            <a:r>
              <a:rPr lang="en-US" b="1" dirty="0"/>
              <a:t>Brightness comparison group were faster  (F (1, 46) = 45.911, p &lt; .001, </a:t>
            </a:r>
            <a:r>
              <a:rPr lang="en-US" b="1" dirty="0">
                <a:sym typeface="Symbol"/>
              </a:rPr>
              <a:t></a:t>
            </a:r>
            <a:r>
              <a:rPr lang="en-US" b="1" baseline="30000" dirty="0"/>
              <a:t>2 </a:t>
            </a:r>
            <a:r>
              <a:rPr lang="en-US" b="1" dirty="0"/>
              <a:t>= .500) and more accurate (F (1, 46) = 46.054, p &lt; .001, </a:t>
            </a:r>
            <a:r>
              <a:rPr lang="en-US" b="1" dirty="0">
                <a:sym typeface="Symbol"/>
              </a:rPr>
              <a:t></a:t>
            </a:r>
            <a:r>
              <a:rPr lang="en-US" b="1" baseline="30000" dirty="0"/>
              <a:t>2 </a:t>
            </a:r>
            <a:r>
              <a:rPr lang="en-US" b="1" dirty="0"/>
              <a:t>= .500) than approximate addition training group. </a:t>
            </a:r>
          </a:p>
        </p:txBody>
      </p:sp>
      <p:sp>
        <p:nvSpPr>
          <p:cNvPr id="19" name="Action Button: Document 18">
            <a:hlinkClick r:id="rId7" action="ppaction://hlinkfile" highlightClick="1"/>
          </p:cNvPr>
          <p:cNvSpPr/>
          <p:nvPr/>
        </p:nvSpPr>
        <p:spPr>
          <a:xfrm>
            <a:off x="5891698" y="3563642"/>
            <a:ext cx="103994" cy="277936"/>
          </a:xfrm>
          <a:prstGeom prst="actionButtonDocument">
            <a:avLst/>
          </a:prstGeom>
          <a:solidFill>
            <a:srgbClr val="66CC99"/>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66CC99"/>
              </a:solidFill>
            </a:endParaRPr>
          </a:p>
        </p:txBody>
      </p:sp>
    </p:spTree>
    <p:extLst>
      <p:ext uri="{BB962C8B-B14F-4D97-AF65-F5344CB8AC3E}">
        <p14:creationId xmlns:p14="http://schemas.microsoft.com/office/powerpoint/2010/main" val="1670899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blinds(horizontal)">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barn(inVertical)">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2" presetClass="entr" presetSubtype="2"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1000"/>
                                        <p:tgtEl>
                                          <p:spTgt spid="4"/>
                                        </p:tgtEl>
                                        <p:attrNameLst>
                                          <p:attrName>ppt_x</p:attrName>
                                        </p:attrNameLst>
                                      </p:cBhvr>
                                      <p:tavLst>
                                        <p:tav tm="0">
                                          <p:val>
                                            <p:strVal val="#ppt_x+#ppt_w*1.125000"/>
                                          </p:val>
                                        </p:tav>
                                        <p:tav tm="100000">
                                          <p:val>
                                            <p:strVal val="#ppt_x"/>
                                          </p:val>
                                        </p:tav>
                                      </p:tavLst>
                                    </p:anim>
                                    <p:animEffect transition="in" filter="wipe(left)">
                                      <p:cBhvr>
                                        <p:cTn id="26" dur="10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 grpId="0">
        <p:bldAsOne/>
      </p:bldGraphic>
      <p:bldGraphic spid="11" grpId="0">
        <p:bldAsOne/>
      </p:bldGraphic>
      <p:bldGraphic spid="12" grpId="0">
        <p:bldAsOne/>
      </p:bldGraphic>
      <p:bldGraphic spid="13" grpId="0">
        <p:bldAsOne/>
      </p:bldGraphic>
      <p:bldP spid="4" grpId="0" animBg="1"/>
      <p:bldP spid="2"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803234" y="206202"/>
            <a:ext cx="8657037" cy="6172201"/>
          </a:xfrm>
        </p:spPr>
        <p:txBody>
          <a:bodyPr>
            <a:noAutofit/>
          </a:bodyPr>
          <a:lstStyle/>
          <a:p>
            <a:pPr marL="0" indent="0">
              <a:buNone/>
            </a:pPr>
            <a:r>
              <a:rPr lang="en-US" b="1" dirty="0"/>
              <a:t>Objectives </a:t>
            </a:r>
            <a:r>
              <a:rPr lang="en-US" b="1" dirty="0">
                <a:solidFill>
                  <a:srgbClr val="FF0000"/>
                </a:solidFill>
              </a:rPr>
              <a:t>(</a:t>
            </a:r>
            <a:r>
              <a:rPr lang="en-US" b="1" dirty="0">
                <a:solidFill>
                  <a:srgbClr val="FF0000"/>
                </a:solidFill>
                <a:cs typeface="Edwardian Script ITC"/>
              </a:rPr>
              <a:t>Experiment.3)</a:t>
            </a:r>
          </a:p>
          <a:p>
            <a:pPr marL="0" indent="0">
              <a:buNone/>
            </a:pPr>
            <a:endParaRPr lang="en-US" b="1" dirty="0"/>
          </a:p>
          <a:p>
            <a:pPr>
              <a:buFont typeface="Lucida Grande"/>
              <a:buChar char="❀"/>
            </a:pPr>
            <a:r>
              <a:rPr lang="en-US" sz="2400" dirty="0"/>
              <a:t>Whether the enhancement of exact symbolic arithmetic was due to performance of </a:t>
            </a:r>
            <a:r>
              <a:rPr lang="en-US" sz="2400" u="sng" dirty="0">
                <a:solidFill>
                  <a:srgbClr val="FF0033"/>
                </a:solidFill>
              </a:rPr>
              <a:t>arithmetic over numerical representations </a:t>
            </a:r>
            <a:r>
              <a:rPr lang="en-US" sz="2400" b="1" dirty="0">
                <a:solidFill>
                  <a:schemeClr val="accent1"/>
                </a:solidFill>
              </a:rPr>
              <a:t>or </a:t>
            </a:r>
            <a:r>
              <a:rPr lang="en-US" sz="2400" dirty="0"/>
              <a:t>engagement of the numerical representations more generally</a:t>
            </a:r>
          </a:p>
          <a:p>
            <a:pPr>
              <a:buFont typeface="Lucida Grande"/>
              <a:buChar char="❀"/>
            </a:pPr>
            <a:r>
              <a:rPr lang="en-US" sz="2400" dirty="0"/>
              <a:t>To determine whether differences </a:t>
            </a:r>
            <a:r>
              <a:rPr lang="en-US" sz="2400" b="1" dirty="0">
                <a:solidFill>
                  <a:srgbClr val="FF0033"/>
                </a:solidFill>
              </a:rPr>
              <a:t>in difficulty between training tasks, the process of addition</a:t>
            </a:r>
            <a:r>
              <a:rPr lang="en-US" sz="2400" dirty="0"/>
              <a:t>, and/or the engagement of the approximate number system drove the effects in Experiment 1</a:t>
            </a:r>
          </a:p>
          <a:p>
            <a:pPr>
              <a:buFont typeface="Lucida Grande"/>
              <a:buChar char="❀"/>
            </a:pPr>
            <a:r>
              <a:rPr lang="en-US" sz="2400" dirty="0"/>
              <a:t>Whether a task involving </a:t>
            </a:r>
            <a:r>
              <a:rPr lang="en-US" sz="2400" b="1" dirty="0">
                <a:solidFill>
                  <a:srgbClr val="FF0033"/>
                </a:solidFill>
              </a:rPr>
              <a:t>addition</a:t>
            </a:r>
            <a:r>
              <a:rPr lang="en-US" sz="2400" dirty="0"/>
              <a:t>, but not numerical representation, also facilitates children's performance of symbolic arithmetic, when it is designed to be equal in difficulty( in terms of reaction time and accuracy) to the another non-symbolic; comparison task</a:t>
            </a:r>
          </a:p>
        </p:txBody>
      </p:sp>
    </p:spTree>
    <p:extLst>
      <p:ext uri="{BB962C8B-B14F-4D97-AF65-F5344CB8AC3E}">
        <p14:creationId xmlns:p14="http://schemas.microsoft.com/office/powerpoint/2010/main" val="155504297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ate Placeholder 3"/>
          <p:cNvSpPr txBox="1">
            <a:spLocks/>
          </p:cNvSpPr>
          <p:nvPr/>
        </p:nvSpPr>
        <p:spPr>
          <a:xfrm>
            <a:off x="7772400" y="5834473"/>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lumMod val="90000"/>
                    <a:lumOff val="1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81743C3-120E-B944-B3AF-E58860C2C424}" type="datetime8">
              <a:rPr lang="en-US"/>
              <a:pPr/>
              <a:t>11/5/2020 2:42 PM</a:t>
            </a:fld>
            <a:endParaRPr lang="en-US"/>
          </a:p>
        </p:txBody>
      </p:sp>
      <p:sp>
        <p:nvSpPr>
          <p:cNvPr id="9" name="Slide Number Placeholder 4"/>
          <p:cNvSpPr txBox="1">
            <a:spLocks/>
          </p:cNvSpPr>
          <p:nvPr/>
        </p:nvSpPr>
        <p:spPr>
          <a:xfrm>
            <a:off x="9144000" y="5313265"/>
            <a:ext cx="762000" cy="365125"/>
          </a:xfrm>
          <a:prstGeom prst="rect">
            <a:avLst/>
          </a:prstGeom>
        </p:spPr>
        <p:txBody>
          <a:bodyPr vert="horz" lIns="91440" tIns="45720" rIns="91440" bIns="45720" rtlCol="0" anchor="ctr"/>
          <a:lstStyle>
            <a:defPPr>
              <a:defRPr lang="en-US"/>
            </a:defPPr>
            <a:lvl1pPr marL="0" algn="r" defTabSz="914400" rtl="0" eaLnBrk="1" latinLnBrk="0" hangingPunct="1">
              <a:defRPr sz="2400" kern="1200">
                <a:solidFill>
                  <a:schemeClr val="tx1">
                    <a:lumMod val="85000"/>
                    <a:lumOff val="1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4C7E049-B585-4EE6-96C0-EEB30EAA14FD}" type="slidenum">
              <a:rPr lang="en-US">
                <a:latin typeface="+mn-lt"/>
              </a:rPr>
              <a:pPr/>
              <a:t>58</a:t>
            </a:fld>
            <a:endParaRPr lang="en-US">
              <a:latin typeface="+mn-lt"/>
            </a:endParaRPr>
          </a:p>
        </p:txBody>
      </p:sp>
      <p:sp>
        <p:nvSpPr>
          <p:cNvPr id="10" name="Oval 9"/>
          <p:cNvSpPr>
            <a:spLocks noChangeArrowheads="1"/>
          </p:cNvSpPr>
          <p:nvPr/>
        </p:nvSpPr>
        <p:spPr bwMode="auto">
          <a:xfrm>
            <a:off x="3182938" y="447848"/>
            <a:ext cx="5760060" cy="581520"/>
          </a:xfrm>
          <a:prstGeom prst="ellipse">
            <a:avLst/>
          </a:prstGeom>
          <a:solidFill>
            <a:schemeClr val="accent1">
              <a:lumMod val="20000"/>
              <a:lumOff val="80000"/>
            </a:schemeClr>
          </a:solidFill>
          <a:ln w="9525">
            <a:solidFill>
              <a:srgbClr val="FFFFFF"/>
            </a:solidFill>
            <a:round/>
            <a:headEnd/>
            <a:tailEnd/>
          </a:ln>
        </p:spPr>
        <p:txBody>
          <a:bodyPr anchor="ctr"/>
          <a:lstStyle/>
          <a:p>
            <a:pPr lvl="0" algn="ctr"/>
            <a:r>
              <a:rPr lang="en-US" sz="2000" b="1" dirty="0"/>
              <a:t>Experiment 3- </a:t>
            </a:r>
            <a:r>
              <a:rPr lang="en-US" sz="2000" b="1" dirty="0">
                <a:solidFill>
                  <a:srgbClr val="AD0101"/>
                </a:solidFill>
                <a:latin typeface="Lucida Handwriting"/>
                <a:cs typeface="Lucida Handwriting"/>
              </a:rPr>
              <a:t>Phase 1</a:t>
            </a:r>
            <a:endParaRPr lang="en-US" sz="1400" b="1" dirty="0">
              <a:solidFill>
                <a:srgbClr val="AD0101"/>
              </a:solidFill>
              <a:latin typeface="Lucida Handwriting"/>
              <a:cs typeface="Lucida Handwriting"/>
            </a:endParaRPr>
          </a:p>
        </p:txBody>
      </p:sp>
      <p:sp>
        <p:nvSpPr>
          <p:cNvPr id="11" name="Text Box 7"/>
          <p:cNvSpPr txBox="1">
            <a:spLocks noChangeArrowheads="1"/>
          </p:cNvSpPr>
          <p:nvPr/>
        </p:nvSpPr>
        <p:spPr bwMode="auto">
          <a:xfrm>
            <a:off x="2438400" y="1457567"/>
            <a:ext cx="2373312" cy="318036"/>
          </a:xfrm>
          <a:prstGeom prst="rect">
            <a:avLst/>
          </a:prstGeom>
          <a:solidFill>
            <a:schemeClr val="tx2">
              <a:lumMod val="75000"/>
            </a:schemeClr>
          </a:solidFill>
          <a:ln w="9525" algn="ctr">
            <a:solidFill>
              <a:srgbClr val="FF0000"/>
            </a:solidFill>
            <a:miter lim="800000"/>
            <a:headEnd/>
            <a:tailEnd/>
          </a:ln>
          <a:effectLst/>
        </p:spPr>
        <p:txBody>
          <a:bodyPr>
            <a:spAutoFit/>
          </a:bodyPr>
          <a:lstStyle/>
          <a:p>
            <a:pPr algn="ctr">
              <a:lnSpc>
                <a:spcPct val="90000"/>
              </a:lnSpc>
              <a:spcAft>
                <a:spcPct val="100000"/>
              </a:spcAft>
              <a:defRPr/>
            </a:pPr>
            <a:r>
              <a:rPr lang="en-US" sz="1600" dirty="0">
                <a:solidFill>
                  <a:schemeClr val="bg1"/>
                </a:solidFill>
                <a:cs typeface="Arial" charset="0"/>
              </a:rPr>
              <a:t>Experimental Group</a:t>
            </a:r>
          </a:p>
        </p:txBody>
      </p:sp>
      <p:sp>
        <p:nvSpPr>
          <p:cNvPr id="12" name="Text Box 8"/>
          <p:cNvSpPr txBox="1">
            <a:spLocks noChangeArrowheads="1"/>
          </p:cNvSpPr>
          <p:nvPr/>
        </p:nvSpPr>
        <p:spPr bwMode="auto">
          <a:xfrm>
            <a:off x="7541235" y="1469977"/>
            <a:ext cx="2266950" cy="318036"/>
          </a:xfrm>
          <a:prstGeom prst="rect">
            <a:avLst/>
          </a:prstGeom>
          <a:solidFill>
            <a:schemeClr val="tx2">
              <a:lumMod val="75000"/>
            </a:schemeClr>
          </a:solidFill>
          <a:ln w="9525" algn="ctr">
            <a:solidFill>
              <a:srgbClr val="FF0000"/>
            </a:solidFill>
            <a:miter lim="800000"/>
            <a:headEnd/>
            <a:tailEnd/>
          </a:ln>
          <a:effectLst/>
        </p:spPr>
        <p:txBody>
          <a:bodyPr>
            <a:spAutoFit/>
          </a:bodyPr>
          <a:lstStyle/>
          <a:p>
            <a:pPr algn="ctr">
              <a:lnSpc>
                <a:spcPct val="90000"/>
              </a:lnSpc>
              <a:spcAft>
                <a:spcPct val="100000"/>
              </a:spcAft>
              <a:defRPr/>
            </a:pPr>
            <a:r>
              <a:rPr lang="en-US" sz="1600" dirty="0">
                <a:solidFill>
                  <a:schemeClr val="bg1"/>
                </a:solidFill>
                <a:cs typeface="Arial" charset="0"/>
              </a:rPr>
              <a:t>Control Group</a:t>
            </a:r>
          </a:p>
        </p:txBody>
      </p:sp>
      <p:sp>
        <p:nvSpPr>
          <p:cNvPr id="13" name="AutoShape 14"/>
          <p:cNvSpPr>
            <a:spLocks/>
          </p:cNvSpPr>
          <p:nvPr/>
        </p:nvSpPr>
        <p:spPr bwMode="auto">
          <a:xfrm rot="5400000">
            <a:off x="5940243" y="-1282408"/>
            <a:ext cx="296863" cy="4997450"/>
          </a:xfrm>
          <a:prstGeom prst="leftBrace">
            <a:avLst>
              <a:gd name="adj1" fmla="val 418830"/>
              <a:gd name="adj2" fmla="val 49759"/>
            </a:avLst>
          </a:prstGeom>
          <a:ln>
            <a:headEnd/>
            <a:tailEnd/>
          </a:ln>
        </p:spPr>
        <p:style>
          <a:lnRef idx="1">
            <a:schemeClr val="accent1"/>
          </a:lnRef>
          <a:fillRef idx="0">
            <a:schemeClr val="accent1"/>
          </a:fillRef>
          <a:effectRef idx="0">
            <a:schemeClr val="accent1"/>
          </a:effectRef>
          <a:fontRef idx="minor">
            <a:schemeClr val="tx1"/>
          </a:fontRef>
        </p:style>
        <p:txBody>
          <a:bodyPr rot="10800000" vert="eaVert" wrap="none" anchor="ctr"/>
          <a:lstStyle/>
          <a:p>
            <a:pPr>
              <a:lnSpc>
                <a:spcPct val="90000"/>
              </a:lnSpc>
              <a:spcAft>
                <a:spcPct val="100000"/>
              </a:spcAft>
              <a:buFontTx/>
              <a:buChar char="•"/>
            </a:pPr>
            <a:endParaRPr lang="en-US" sz="700">
              <a:solidFill>
                <a:srgbClr val="3366CC"/>
              </a:solidFill>
              <a:cs typeface="Arial" charset="0"/>
            </a:endParaRPr>
          </a:p>
        </p:txBody>
      </p:sp>
      <p:grpSp>
        <p:nvGrpSpPr>
          <p:cNvPr id="14" name="Group 16"/>
          <p:cNvGrpSpPr>
            <a:grpSpLocks/>
          </p:cNvGrpSpPr>
          <p:nvPr/>
        </p:nvGrpSpPr>
        <p:grpSpPr bwMode="auto">
          <a:xfrm>
            <a:off x="4846560" y="1439743"/>
            <a:ext cx="2665078" cy="382167"/>
            <a:chOff x="973" y="1634"/>
            <a:chExt cx="4059" cy="832"/>
          </a:xfrm>
        </p:grpSpPr>
        <p:sp>
          <p:nvSpPr>
            <p:cNvPr id="15" name="AutoShape 17"/>
            <p:cNvSpPr>
              <a:spLocks noChangeAspect="1" noChangeArrowheads="1"/>
            </p:cNvSpPr>
            <p:nvPr/>
          </p:nvSpPr>
          <p:spPr bwMode="auto">
            <a:xfrm rot="16200000">
              <a:off x="841" y="1766"/>
              <a:ext cx="832" cy="567"/>
            </a:xfrm>
            <a:prstGeom prst="triangle">
              <a:avLst>
                <a:gd name="adj" fmla="val 50000"/>
              </a:avLst>
            </a:prstGeom>
            <a:ln>
              <a:headEnd/>
              <a:tailEnd/>
            </a:ln>
          </p:spPr>
          <p:style>
            <a:lnRef idx="2">
              <a:schemeClr val="accent1"/>
            </a:lnRef>
            <a:fillRef idx="1">
              <a:schemeClr val="lt1"/>
            </a:fillRef>
            <a:effectRef idx="0">
              <a:schemeClr val="accent1"/>
            </a:effectRef>
            <a:fontRef idx="minor">
              <a:schemeClr val="dk1"/>
            </a:fontRef>
          </p:style>
          <p:txBody>
            <a:bodyPr vert="eaVert" wrap="none" anchor="ctr"/>
            <a:lstStyle/>
            <a:p>
              <a:pPr>
                <a:lnSpc>
                  <a:spcPct val="90000"/>
                </a:lnSpc>
                <a:spcAft>
                  <a:spcPct val="100000"/>
                </a:spcAft>
                <a:buFontTx/>
                <a:buChar char="•"/>
              </a:pPr>
              <a:endParaRPr lang="en-US" sz="700" dirty="0">
                <a:solidFill>
                  <a:srgbClr val="3366CC"/>
                </a:solidFill>
                <a:cs typeface="Arial" charset="0"/>
              </a:endParaRPr>
            </a:p>
          </p:txBody>
        </p:sp>
        <p:sp>
          <p:nvSpPr>
            <p:cNvPr id="16" name="AutoShape 18"/>
            <p:cNvSpPr>
              <a:spLocks noChangeAspect="1" noChangeArrowheads="1"/>
            </p:cNvSpPr>
            <p:nvPr/>
          </p:nvSpPr>
          <p:spPr bwMode="auto">
            <a:xfrm rot="5400000">
              <a:off x="4326" y="1751"/>
              <a:ext cx="822" cy="590"/>
            </a:xfrm>
            <a:prstGeom prst="triangle">
              <a:avLst>
                <a:gd name="adj" fmla="val 50000"/>
              </a:avLst>
            </a:prstGeom>
            <a:ln>
              <a:headEnd/>
              <a:tailEnd/>
            </a:ln>
          </p:spPr>
          <p:style>
            <a:lnRef idx="2">
              <a:schemeClr val="accent1"/>
            </a:lnRef>
            <a:fillRef idx="1">
              <a:schemeClr val="lt1"/>
            </a:fillRef>
            <a:effectRef idx="0">
              <a:schemeClr val="accent1"/>
            </a:effectRef>
            <a:fontRef idx="minor">
              <a:schemeClr val="dk1"/>
            </a:fontRef>
          </p:style>
          <p:txBody>
            <a:bodyPr rot="10800000" vert="eaVert" wrap="none" anchor="ctr"/>
            <a:lstStyle/>
            <a:p>
              <a:pPr>
                <a:lnSpc>
                  <a:spcPct val="90000"/>
                </a:lnSpc>
                <a:spcAft>
                  <a:spcPct val="100000"/>
                </a:spcAft>
                <a:buFontTx/>
                <a:buChar char="•"/>
              </a:pPr>
              <a:endParaRPr lang="en-US" sz="700">
                <a:solidFill>
                  <a:srgbClr val="3366CC"/>
                </a:solidFill>
                <a:cs typeface="Arial" charset="0"/>
              </a:endParaRPr>
            </a:p>
          </p:txBody>
        </p:sp>
      </p:grpSp>
      <p:sp>
        <p:nvSpPr>
          <p:cNvPr id="17" name="Rectangle 19"/>
          <p:cNvSpPr>
            <a:spLocks noChangeArrowheads="1"/>
          </p:cNvSpPr>
          <p:nvPr/>
        </p:nvSpPr>
        <p:spPr bwMode="auto">
          <a:xfrm>
            <a:off x="5219172" y="1424419"/>
            <a:ext cx="1905082" cy="427727"/>
          </a:xfrm>
          <a:prstGeom prst="rect">
            <a:avLst/>
          </a:prstGeom>
          <a:solidFill>
            <a:schemeClr val="bg1"/>
          </a:solidFill>
          <a:ln w="9525">
            <a:noFill/>
            <a:miter lim="800000"/>
            <a:headEnd/>
            <a:tailEnd/>
          </a:ln>
        </p:spPr>
        <p:txBody>
          <a:bodyPr lIns="91426" tIns="45713" rIns="91426" bIns="45713"/>
          <a:lstStyle/>
          <a:p>
            <a:pPr algn="ctr" eaLnBrk="1" hangingPunct="1">
              <a:lnSpc>
                <a:spcPct val="95000"/>
              </a:lnSpc>
            </a:pPr>
            <a:r>
              <a:rPr lang="en-US" sz="1200" b="1" dirty="0">
                <a:solidFill>
                  <a:srgbClr val="000000"/>
                </a:solidFill>
                <a:cs typeface="Arial" charset="0"/>
              </a:rPr>
              <a:t>Sequence of experimental activities</a:t>
            </a:r>
          </a:p>
        </p:txBody>
      </p:sp>
      <p:graphicFrame>
        <p:nvGraphicFramePr>
          <p:cNvPr id="18" name="Content Placeholder 4"/>
          <p:cNvGraphicFramePr>
            <a:graphicFrameLocks/>
          </p:cNvGraphicFramePr>
          <p:nvPr/>
        </p:nvGraphicFramePr>
        <p:xfrm>
          <a:off x="1524000" y="1946130"/>
          <a:ext cx="9144000" cy="471135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9" name="TextBox 18"/>
          <p:cNvSpPr txBox="1"/>
          <p:nvPr/>
        </p:nvSpPr>
        <p:spPr>
          <a:xfrm>
            <a:off x="1524000" y="-93576"/>
            <a:ext cx="9144000" cy="584776"/>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defPPr>
              <a:defRPr lang="en-US"/>
            </a:defPPr>
            <a:lvl1pPr algn="ctr">
              <a:defRPr sz="2400" b="1"/>
            </a:lvl1pPr>
          </a:lstStyle>
          <a:p>
            <a:r>
              <a:rPr lang="en-US" sz="3200" dirty="0"/>
              <a:t>Research Design</a:t>
            </a:r>
          </a:p>
        </p:txBody>
      </p:sp>
      <p:sp>
        <p:nvSpPr>
          <p:cNvPr id="24" name="Content Placeholder 1"/>
          <p:cNvSpPr txBox="1">
            <a:spLocks/>
          </p:cNvSpPr>
          <p:nvPr/>
        </p:nvSpPr>
        <p:spPr>
          <a:xfrm>
            <a:off x="1899290" y="2133281"/>
            <a:ext cx="4046851" cy="2074357"/>
          </a:xfrm>
          <a:prstGeom prst="rect">
            <a:avLst/>
          </a:prstGeom>
        </p:spPr>
        <p:txBody>
          <a:bodyPr vert="horz" lIns="91440" tIns="45720" rIns="91440" bIns="45720" rtlCol="0" anchor="ctr" anchorCtr="0">
            <a:normAutofit/>
          </a:bodyPr>
          <a:lstStyle>
            <a:lvl1pPr marL="274320" indent="-27432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594360" indent="-274320" algn="l" defTabSz="914400" rtl="0" eaLnBrk="1" latinLnBrk="0" hangingPunct="1">
              <a:spcBef>
                <a:spcPct val="20000"/>
              </a:spcBef>
              <a:buClr>
                <a:schemeClr val="accent1"/>
              </a:buClr>
              <a:buFont typeface="Arial" pitchFamily="34" charset="0"/>
              <a:buChar char="•"/>
              <a:defRPr sz="2200" kern="1200">
                <a:solidFill>
                  <a:schemeClr val="tx2"/>
                </a:solidFill>
                <a:latin typeface="+mn-lt"/>
                <a:ea typeface="+mn-ea"/>
                <a:cs typeface="+mn-cs"/>
              </a:defRPr>
            </a:lvl2pPr>
            <a:lvl3pPr marL="868680" indent="-228600" algn="l" defTabSz="914400" rtl="0" eaLnBrk="1" latinLnBrk="0" hangingPunct="1">
              <a:spcBef>
                <a:spcPct val="20000"/>
              </a:spcBef>
              <a:buClr>
                <a:schemeClr val="accent1"/>
              </a:buClr>
              <a:buFont typeface="Arial" pitchFamily="34" charset="0"/>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Font typeface="Arial" pitchFamily="34" charset="0"/>
              <a:buChar char="•"/>
              <a:defRPr sz="1800" kern="1200">
                <a:solidFill>
                  <a:schemeClr val="tx2"/>
                </a:solidFill>
                <a:latin typeface="+mn-lt"/>
                <a:ea typeface="+mn-ea"/>
                <a:cs typeface="+mn-cs"/>
              </a:defRPr>
            </a:lvl4pPr>
            <a:lvl5pPr marL="1371600" indent="-228600" algn="l" defTabSz="914400" rtl="0" eaLnBrk="1" latinLnBrk="0" hangingPunct="1">
              <a:spcBef>
                <a:spcPct val="20000"/>
              </a:spcBef>
              <a:buClr>
                <a:schemeClr val="accent1"/>
              </a:buClr>
              <a:buFont typeface="Arial" pitchFamily="34" charset="0"/>
              <a:buChar char="•"/>
              <a:defRPr sz="1800" kern="1200" baseline="0">
                <a:solidFill>
                  <a:schemeClr val="tx2"/>
                </a:solidFill>
                <a:latin typeface="+mn-lt"/>
                <a:ea typeface="+mn-ea"/>
                <a:cs typeface="+mn-cs"/>
              </a:defRPr>
            </a:lvl5pPr>
            <a:lvl6pPr marL="164592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6pPr>
            <a:lvl7pPr marL="1901952"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7pPr>
            <a:lvl8pPr marL="219456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8pPr>
            <a:lvl9pPr marL="246888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9pPr>
          </a:lstStyle>
          <a:p>
            <a:pPr>
              <a:lnSpc>
                <a:spcPct val="130000"/>
              </a:lnSpc>
              <a:spcBef>
                <a:spcPts val="0"/>
              </a:spcBef>
              <a:buFont typeface="Lucida Grande"/>
              <a:buChar char="❀"/>
              <a:defRPr/>
            </a:pPr>
            <a:r>
              <a:rPr lang="en-US" sz="1600" b="1" dirty="0"/>
              <a:t>8 practice trials</a:t>
            </a:r>
          </a:p>
          <a:p>
            <a:pPr>
              <a:lnSpc>
                <a:spcPct val="130000"/>
              </a:lnSpc>
              <a:spcBef>
                <a:spcPts val="0"/>
              </a:spcBef>
              <a:buFont typeface="Lucida Grande"/>
              <a:buChar char="❀"/>
              <a:defRPr/>
            </a:pPr>
            <a:r>
              <a:rPr lang="en-US" sz="1600" b="1" dirty="0"/>
              <a:t>training with 50 trials (25 7:4, 25 7:5)</a:t>
            </a:r>
          </a:p>
          <a:p>
            <a:pPr>
              <a:lnSpc>
                <a:spcPct val="130000"/>
              </a:lnSpc>
              <a:spcBef>
                <a:spcPts val="0"/>
              </a:spcBef>
              <a:buFont typeface="Lucida Grande"/>
              <a:buChar char="❀"/>
              <a:defRPr/>
            </a:pPr>
            <a:r>
              <a:rPr lang="en-US" sz="1600" b="1" dirty="0"/>
              <a:t>20 symbolic addition problems on paper</a:t>
            </a:r>
          </a:p>
          <a:p>
            <a:pPr>
              <a:lnSpc>
                <a:spcPct val="130000"/>
              </a:lnSpc>
              <a:spcBef>
                <a:spcPts val="0"/>
              </a:spcBef>
              <a:buFont typeface="Lucida Grande"/>
              <a:buChar char="❀"/>
              <a:defRPr/>
            </a:pPr>
            <a:r>
              <a:rPr lang="en-US" sz="1600" b="1" dirty="0"/>
              <a:t>Re-training 10 trials</a:t>
            </a:r>
          </a:p>
          <a:p>
            <a:pPr>
              <a:lnSpc>
                <a:spcPct val="130000"/>
              </a:lnSpc>
              <a:spcBef>
                <a:spcPts val="0"/>
              </a:spcBef>
              <a:buFont typeface="Lucida Grande"/>
              <a:buChar char="❀"/>
              <a:defRPr/>
            </a:pPr>
            <a:r>
              <a:rPr lang="en-US" sz="1600" b="1" dirty="0"/>
              <a:t>20 symbolic addition problems on paper</a:t>
            </a:r>
          </a:p>
          <a:p>
            <a:pPr>
              <a:lnSpc>
                <a:spcPct val="130000"/>
              </a:lnSpc>
              <a:spcBef>
                <a:spcPts val="0"/>
              </a:spcBef>
              <a:buFont typeface="Lucida Grande"/>
              <a:buChar char="❀"/>
              <a:defRPr/>
            </a:pPr>
            <a:r>
              <a:rPr lang="en-US" sz="1600" b="1" dirty="0"/>
              <a:t>Numerical Acuity task</a:t>
            </a:r>
          </a:p>
          <a:p>
            <a:pPr marL="0" indent="0">
              <a:lnSpc>
                <a:spcPct val="130000"/>
              </a:lnSpc>
              <a:buNone/>
            </a:pPr>
            <a:endParaRPr lang="en-US" sz="2000" dirty="0"/>
          </a:p>
        </p:txBody>
      </p:sp>
      <p:sp>
        <p:nvSpPr>
          <p:cNvPr id="25" name="Content Placeholder 1"/>
          <p:cNvSpPr txBox="1">
            <a:spLocks/>
          </p:cNvSpPr>
          <p:nvPr/>
        </p:nvSpPr>
        <p:spPr>
          <a:xfrm>
            <a:off x="6433490" y="1932353"/>
            <a:ext cx="4154302" cy="2168341"/>
          </a:xfrm>
          <a:prstGeom prst="rect">
            <a:avLst/>
          </a:prstGeom>
        </p:spPr>
        <p:txBody>
          <a:bodyPr vert="horz" lIns="91440" tIns="45720" rIns="91440" bIns="45720" rtlCol="0" anchor="ctr" anchorCtr="0">
            <a:noAutofit/>
          </a:bodyPr>
          <a:lstStyle>
            <a:lvl1pPr marL="274320" indent="-27432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594360" indent="-274320" algn="l" defTabSz="914400" rtl="0" eaLnBrk="1" latinLnBrk="0" hangingPunct="1">
              <a:spcBef>
                <a:spcPct val="20000"/>
              </a:spcBef>
              <a:buClr>
                <a:schemeClr val="accent1"/>
              </a:buClr>
              <a:buFont typeface="Arial" pitchFamily="34" charset="0"/>
              <a:buChar char="•"/>
              <a:defRPr sz="2200" kern="1200">
                <a:solidFill>
                  <a:schemeClr val="tx2"/>
                </a:solidFill>
                <a:latin typeface="+mn-lt"/>
                <a:ea typeface="+mn-ea"/>
                <a:cs typeface="+mn-cs"/>
              </a:defRPr>
            </a:lvl2pPr>
            <a:lvl3pPr marL="868680" indent="-228600" algn="l" defTabSz="914400" rtl="0" eaLnBrk="1" latinLnBrk="0" hangingPunct="1">
              <a:spcBef>
                <a:spcPct val="20000"/>
              </a:spcBef>
              <a:buClr>
                <a:schemeClr val="accent1"/>
              </a:buClr>
              <a:buFont typeface="Arial" pitchFamily="34" charset="0"/>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Font typeface="Arial" pitchFamily="34" charset="0"/>
              <a:buChar char="•"/>
              <a:defRPr sz="1800" kern="1200">
                <a:solidFill>
                  <a:schemeClr val="tx2"/>
                </a:solidFill>
                <a:latin typeface="+mn-lt"/>
                <a:ea typeface="+mn-ea"/>
                <a:cs typeface="+mn-cs"/>
              </a:defRPr>
            </a:lvl4pPr>
            <a:lvl5pPr marL="1371600" indent="-228600" algn="l" defTabSz="914400" rtl="0" eaLnBrk="1" latinLnBrk="0" hangingPunct="1">
              <a:spcBef>
                <a:spcPct val="20000"/>
              </a:spcBef>
              <a:buClr>
                <a:schemeClr val="accent1"/>
              </a:buClr>
              <a:buFont typeface="Arial" pitchFamily="34" charset="0"/>
              <a:buChar char="•"/>
              <a:defRPr sz="1800" kern="1200" baseline="0">
                <a:solidFill>
                  <a:schemeClr val="tx2"/>
                </a:solidFill>
                <a:latin typeface="+mn-lt"/>
                <a:ea typeface="+mn-ea"/>
                <a:cs typeface="+mn-cs"/>
              </a:defRPr>
            </a:lvl5pPr>
            <a:lvl6pPr marL="164592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6pPr>
            <a:lvl7pPr marL="1901952"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7pPr>
            <a:lvl8pPr marL="219456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8pPr>
            <a:lvl9pPr marL="246888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9pPr>
          </a:lstStyle>
          <a:p>
            <a:pPr>
              <a:spcBef>
                <a:spcPts val="0"/>
              </a:spcBef>
              <a:buFont typeface="Lucida Grande"/>
              <a:buChar char="❀"/>
              <a:defRPr/>
            </a:pPr>
            <a:endParaRPr lang="en-US" sz="1600" dirty="0"/>
          </a:p>
          <a:p>
            <a:pPr>
              <a:lnSpc>
                <a:spcPct val="130000"/>
              </a:lnSpc>
              <a:spcBef>
                <a:spcPts val="0"/>
              </a:spcBef>
              <a:buFont typeface="Lucida Grande"/>
              <a:buChar char="❀"/>
              <a:defRPr/>
            </a:pPr>
            <a:r>
              <a:rPr lang="en-US" sz="1600" b="1" dirty="0"/>
              <a:t>8 practice trials</a:t>
            </a:r>
          </a:p>
          <a:p>
            <a:pPr>
              <a:lnSpc>
                <a:spcPct val="130000"/>
              </a:lnSpc>
              <a:spcBef>
                <a:spcPts val="0"/>
              </a:spcBef>
              <a:buFont typeface="Lucida Grande"/>
              <a:buChar char="❀"/>
              <a:defRPr/>
            </a:pPr>
            <a:r>
              <a:rPr lang="en-US" sz="1600" b="1" dirty="0"/>
              <a:t>training with 50 trials (25 7:4, 25 7:5)</a:t>
            </a:r>
          </a:p>
          <a:p>
            <a:pPr>
              <a:lnSpc>
                <a:spcPct val="130000"/>
              </a:lnSpc>
              <a:spcBef>
                <a:spcPts val="0"/>
              </a:spcBef>
              <a:buFont typeface="Lucida Grande"/>
              <a:buChar char="❀"/>
              <a:defRPr/>
            </a:pPr>
            <a:r>
              <a:rPr lang="en-US" sz="1600" b="1" dirty="0"/>
              <a:t>20 symbolic addition problems on paper</a:t>
            </a:r>
          </a:p>
          <a:p>
            <a:pPr>
              <a:lnSpc>
                <a:spcPct val="130000"/>
              </a:lnSpc>
              <a:spcBef>
                <a:spcPts val="0"/>
              </a:spcBef>
              <a:buFont typeface="Lucida Grande"/>
              <a:buChar char="❀"/>
              <a:defRPr/>
            </a:pPr>
            <a:r>
              <a:rPr lang="en-US" sz="1600" b="1" dirty="0"/>
              <a:t>Re-training 10 trials</a:t>
            </a:r>
          </a:p>
          <a:p>
            <a:pPr>
              <a:lnSpc>
                <a:spcPct val="130000"/>
              </a:lnSpc>
              <a:spcBef>
                <a:spcPts val="0"/>
              </a:spcBef>
              <a:buFont typeface="Lucida Grande"/>
              <a:buChar char="❀"/>
              <a:defRPr/>
            </a:pPr>
            <a:r>
              <a:rPr lang="en-US" sz="1600" b="1" dirty="0"/>
              <a:t>20 symbolic addition problems on paper</a:t>
            </a:r>
          </a:p>
          <a:p>
            <a:pPr>
              <a:lnSpc>
                <a:spcPct val="130000"/>
              </a:lnSpc>
              <a:spcBef>
                <a:spcPts val="0"/>
              </a:spcBef>
              <a:buFont typeface="Lucida Grande"/>
              <a:buChar char="❀"/>
              <a:defRPr/>
            </a:pPr>
            <a:r>
              <a:rPr lang="en-US" sz="1600" b="1" dirty="0"/>
              <a:t>Numerical Acuity task</a:t>
            </a:r>
          </a:p>
          <a:p>
            <a:endParaRPr lang="en-US" sz="1600" dirty="0"/>
          </a:p>
        </p:txBody>
      </p:sp>
      <p:pic>
        <p:nvPicPr>
          <p:cNvPr id="26" name="Picture 25"/>
          <p:cNvPicPr/>
          <p:nvPr/>
        </p:nvPicPr>
        <p:blipFill>
          <a:blip r:embed="rId7">
            <a:extLst>
              <a:ext uri="{28A0092B-C50C-407E-A947-70E740481C1C}">
                <a14:useLocalDpi xmlns:a14="http://schemas.microsoft.com/office/drawing/2010/main"/>
              </a:ext>
            </a:extLst>
          </a:blip>
          <a:srcRect/>
          <a:stretch>
            <a:fillRect/>
          </a:stretch>
        </p:blipFill>
        <p:spPr bwMode="auto">
          <a:xfrm>
            <a:off x="2257010" y="4403978"/>
            <a:ext cx="3076664" cy="2036553"/>
          </a:xfrm>
          <a:prstGeom prst="rect">
            <a:avLst/>
          </a:prstGeom>
          <a:noFill/>
        </p:spPr>
      </p:pic>
      <p:pic>
        <p:nvPicPr>
          <p:cNvPr id="27" name="Picture 26"/>
          <p:cNvPicPr/>
          <p:nvPr/>
        </p:nvPicPr>
        <p:blipFill>
          <a:blip r:embed="rId8">
            <a:extLst>
              <a:ext uri="{28A0092B-C50C-407E-A947-70E740481C1C}">
                <a14:useLocalDpi xmlns:a14="http://schemas.microsoft.com/office/drawing/2010/main"/>
              </a:ext>
            </a:extLst>
          </a:blip>
          <a:srcRect/>
          <a:stretch>
            <a:fillRect/>
          </a:stretch>
        </p:blipFill>
        <p:spPr bwMode="auto">
          <a:xfrm>
            <a:off x="6758977" y="4403978"/>
            <a:ext cx="3049208" cy="2206464"/>
          </a:xfrm>
          <a:prstGeom prst="rect">
            <a:avLst/>
          </a:prstGeom>
          <a:noFill/>
          <a:ln>
            <a:noFill/>
          </a:ln>
        </p:spPr>
      </p:pic>
      <p:sp>
        <p:nvSpPr>
          <p:cNvPr id="20" name="Rounded Rectangle 19"/>
          <p:cNvSpPr/>
          <p:nvPr/>
        </p:nvSpPr>
        <p:spPr>
          <a:xfrm>
            <a:off x="8113269" y="4175600"/>
            <a:ext cx="2101851" cy="444501"/>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en-US" sz="1200" b="1" i="1" dirty="0">
                <a:solidFill>
                  <a:srgbClr val="AD0101"/>
                </a:solidFill>
              </a:rPr>
              <a:t>Line addition  task</a:t>
            </a:r>
          </a:p>
        </p:txBody>
      </p:sp>
      <p:sp>
        <p:nvSpPr>
          <p:cNvPr id="21" name="Rounded Rectangle 20"/>
          <p:cNvSpPr/>
          <p:nvPr/>
        </p:nvSpPr>
        <p:spPr>
          <a:xfrm>
            <a:off x="3771946" y="4112571"/>
            <a:ext cx="2005289" cy="411607"/>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en-US" sz="1200" b="1" i="1" dirty="0">
                <a:solidFill>
                  <a:schemeClr val="accent1"/>
                </a:solidFill>
              </a:rPr>
              <a:t>Non-symbolic approximate comparison task</a:t>
            </a:r>
          </a:p>
        </p:txBody>
      </p:sp>
    </p:spTree>
    <p:extLst>
      <p:ext uri="{BB962C8B-B14F-4D97-AF65-F5344CB8AC3E}">
        <p14:creationId xmlns:p14="http://schemas.microsoft.com/office/powerpoint/2010/main" val="242048439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2314979" y="4471754"/>
          <a:ext cx="7531585" cy="1722120"/>
        </p:xfrm>
        <a:graphic>
          <a:graphicData uri="http://schemas.openxmlformats.org/drawingml/2006/table">
            <a:tbl>
              <a:tblPr firstRow="1" bandRow="1">
                <a:tableStyleId>{68D230F3-CF80-4859-8CE7-A43EE81993B5}</a:tableStyleId>
              </a:tblPr>
              <a:tblGrid>
                <a:gridCol w="572749">
                  <a:extLst>
                    <a:ext uri="{9D8B030D-6E8A-4147-A177-3AD203B41FA5}">
                      <a16:colId xmlns:a16="http://schemas.microsoft.com/office/drawing/2014/main" val="20000"/>
                    </a:ext>
                  </a:extLst>
                </a:gridCol>
                <a:gridCol w="2812043">
                  <a:extLst>
                    <a:ext uri="{9D8B030D-6E8A-4147-A177-3AD203B41FA5}">
                      <a16:colId xmlns:a16="http://schemas.microsoft.com/office/drawing/2014/main" val="20001"/>
                    </a:ext>
                  </a:extLst>
                </a:gridCol>
                <a:gridCol w="2513992">
                  <a:extLst>
                    <a:ext uri="{9D8B030D-6E8A-4147-A177-3AD203B41FA5}">
                      <a16:colId xmlns:a16="http://schemas.microsoft.com/office/drawing/2014/main" val="20002"/>
                    </a:ext>
                  </a:extLst>
                </a:gridCol>
                <a:gridCol w="881194">
                  <a:extLst>
                    <a:ext uri="{9D8B030D-6E8A-4147-A177-3AD203B41FA5}">
                      <a16:colId xmlns:a16="http://schemas.microsoft.com/office/drawing/2014/main" val="20003"/>
                    </a:ext>
                  </a:extLst>
                </a:gridCol>
                <a:gridCol w="751607">
                  <a:extLst>
                    <a:ext uri="{9D8B030D-6E8A-4147-A177-3AD203B41FA5}">
                      <a16:colId xmlns:a16="http://schemas.microsoft.com/office/drawing/2014/main" val="20004"/>
                    </a:ext>
                  </a:extLst>
                </a:gridCol>
              </a:tblGrid>
              <a:tr h="944880">
                <a:tc>
                  <a:txBody>
                    <a:bodyPr/>
                    <a:lstStyle/>
                    <a:p>
                      <a:endParaRPr lang="en-US" sz="1900" dirty="0"/>
                    </a:p>
                  </a:txBody>
                  <a:tcPr/>
                </a:tc>
                <a:tc>
                  <a:txBody>
                    <a:bodyPr/>
                    <a:lstStyle/>
                    <a:p>
                      <a:r>
                        <a:rPr lang="en-US" sz="1900" b="0" dirty="0"/>
                        <a:t>Non-symbolic Approximate </a:t>
                      </a:r>
                      <a:r>
                        <a:rPr lang="en-US" sz="1900" b="0" baseline="0" dirty="0"/>
                        <a:t>comparison</a:t>
                      </a:r>
                      <a:endParaRPr lang="en-US" sz="1900" b="0" dirty="0"/>
                    </a:p>
                    <a:p>
                      <a:pPr algn="ctr"/>
                      <a:r>
                        <a:rPr lang="en-US" sz="1900" b="0" i="1" dirty="0"/>
                        <a:t>M (SD)</a:t>
                      </a:r>
                    </a:p>
                  </a:txBody>
                  <a:tcPr/>
                </a:tc>
                <a:tc>
                  <a:txBody>
                    <a:bodyPr/>
                    <a:lstStyle/>
                    <a:p>
                      <a:r>
                        <a:rPr lang="en-US" sz="1900" b="0" dirty="0"/>
                        <a:t>Line</a:t>
                      </a:r>
                      <a:r>
                        <a:rPr lang="en-US" sz="1900" b="0" baseline="0" dirty="0"/>
                        <a:t> length addition</a:t>
                      </a:r>
                      <a:endParaRPr lang="en-US" sz="1900" b="0" dirty="0"/>
                    </a:p>
                    <a:p>
                      <a:pPr marL="0" marR="0" indent="0" algn="ctr" defTabSz="914400" rtl="0" eaLnBrk="1" fontAlgn="auto" latinLnBrk="0" hangingPunct="1">
                        <a:lnSpc>
                          <a:spcPct val="100000"/>
                        </a:lnSpc>
                        <a:spcBef>
                          <a:spcPts val="0"/>
                        </a:spcBef>
                        <a:spcAft>
                          <a:spcPts val="0"/>
                        </a:spcAft>
                        <a:buClrTx/>
                        <a:buSzTx/>
                        <a:buFontTx/>
                        <a:buNone/>
                        <a:tabLst/>
                        <a:defRPr/>
                      </a:pPr>
                      <a:endParaRPr lang="en-US" sz="1900" b="0" dirty="0"/>
                    </a:p>
                    <a:p>
                      <a:pPr marL="0" marR="0" indent="0" algn="ctr" defTabSz="914400" rtl="0" eaLnBrk="1" fontAlgn="auto" latinLnBrk="0" hangingPunct="1">
                        <a:lnSpc>
                          <a:spcPct val="100000"/>
                        </a:lnSpc>
                        <a:spcBef>
                          <a:spcPts val="0"/>
                        </a:spcBef>
                        <a:spcAft>
                          <a:spcPts val="0"/>
                        </a:spcAft>
                        <a:buClrTx/>
                        <a:buSzTx/>
                        <a:buFontTx/>
                        <a:buNone/>
                        <a:tabLst/>
                        <a:defRPr/>
                      </a:pPr>
                      <a:r>
                        <a:rPr lang="en-US" sz="1900" b="0" i="1" dirty="0"/>
                        <a:t>M (SD)</a:t>
                      </a:r>
                    </a:p>
                  </a:txBody>
                  <a:tcPr/>
                </a:tc>
                <a:tc>
                  <a:txBody>
                    <a:bodyPr/>
                    <a:lstStyle/>
                    <a:p>
                      <a:pPr algn="ctr"/>
                      <a:endParaRPr lang="en-US" sz="1900" b="0" dirty="0"/>
                    </a:p>
                    <a:p>
                      <a:pPr algn="ctr"/>
                      <a:r>
                        <a:rPr lang="en-US" sz="1900" b="0" i="1" dirty="0"/>
                        <a:t>t</a:t>
                      </a:r>
                    </a:p>
                  </a:txBody>
                  <a:tcPr/>
                </a:tc>
                <a:tc>
                  <a:txBody>
                    <a:bodyPr/>
                    <a:lstStyle/>
                    <a:p>
                      <a:pPr algn="ctr"/>
                      <a:endParaRPr lang="en-US" sz="1900" b="0" dirty="0"/>
                    </a:p>
                    <a:p>
                      <a:pPr algn="ctr"/>
                      <a:r>
                        <a:rPr lang="en-US" sz="1900" b="0" dirty="0"/>
                        <a:t>d</a:t>
                      </a:r>
                    </a:p>
                  </a:txBody>
                  <a:tcPr/>
                </a:tc>
                <a:extLst>
                  <a:ext uri="{0D108BD9-81ED-4DB2-BD59-A6C34878D82A}">
                    <a16:rowId xmlns:a16="http://schemas.microsoft.com/office/drawing/2014/main" val="10000"/>
                  </a:ext>
                </a:extLst>
              </a:tr>
              <a:tr h="375920">
                <a:tc>
                  <a:txBody>
                    <a:bodyPr/>
                    <a:lstStyle/>
                    <a:p>
                      <a:r>
                        <a:rPr lang="en-US" sz="1900" i="1" dirty="0"/>
                        <a:t>w</a:t>
                      </a:r>
                    </a:p>
                  </a:txBody>
                  <a:tcPr/>
                </a:tc>
                <a:tc>
                  <a:txBody>
                    <a:bodyPr/>
                    <a:lstStyle/>
                    <a:p>
                      <a:r>
                        <a:rPr lang="en-US" sz="1900" b="0" i="0" u="none" strike="noStrike" kern="1200" baseline="0" dirty="0">
                          <a:solidFill>
                            <a:schemeClr val="tx1"/>
                          </a:solidFill>
                          <a:latin typeface="+mn-lt"/>
                          <a:ea typeface="+mn-ea"/>
                          <a:cs typeface="+mn-cs"/>
                        </a:rPr>
                        <a:t>M = .18,  (.08)</a:t>
                      </a:r>
                      <a:endParaRPr lang="en-US" sz="1900" dirty="0"/>
                    </a:p>
                  </a:txBody>
                  <a:tcPr/>
                </a:tc>
                <a:tc>
                  <a:txBody>
                    <a:bodyPr/>
                    <a:lstStyle/>
                    <a:p>
                      <a:r>
                        <a:rPr lang="en-US" sz="1900" b="0" i="0" u="none" strike="noStrike" kern="1200" baseline="0" dirty="0">
                          <a:solidFill>
                            <a:schemeClr val="tx1"/>
                          </a:solidFill>
                          <a:latin typeface="+mn-lt"/>
                          <a:ea typeface="+mn-ea"/>
                          <a:cs typeface="+mn-cs"/>
                        </a:rPr>
                        <a:t>M = .21, (.12)</a:t>
                      </a:r>
                      <a:endParaRPr lang="en-US" sz="1900" dirty="0"/>
                    </a:p>
                  </a:txBody>
                  <a:tcPr/>
                </a:tc>
                <a:tc>
                  <a:txBody>
                    <a:bodyPr/>
                    <a:lstStyle/>
                    <a:p>
                      <a:r>
                        <a:rPr lang="en-US" sz="1900" dirty="0"/>
                        <a:t>.970</a:t>
                      </a:r>
                    </a:p>
                  </a:txBody>
                  <a:tcPr/>
                </a:tc>
                <a:tc>
                  <a:txBody>
                    <a:bodyPr/>
                    <a:lstStyle/>
                    <a:p>
                      <a:r>
                        <a:rPr lang="en-US" sz="1900" dirty="0"/>
                        <a:t>46</a:t>
                      </a:r>
                    </a:p>
                  </a:txBody>
                  <a:tcPr/>
                </a:tc>
                <a:extLst>
                  <a:ext uri="{0D108BD9-81ED-4DB2-BD59-A6C34878D82A}">
                    <a16:rowId xmlns:a16="http://schemas.microsoft.com/office/drawing/2014/main" val="10001"/>
                  </a:ext>
                </a:extLst>
              </a:tr>
              <a:tr h="375920">
                <a:tc>
                  <a:txBody>
                    <a:bodyPr/>
                    <a:lstStyle/>
                    <a:p>
                      <a:endParaRPr lang="en-US" sz="1900" dirty="0"/>
                    </a:p>
                  </a:txBody>
                  <a:tcPr/>
                </a:tc>
                <a:tc>
                  <a:txBody>
                    <a:bodyPr/>
                    <a:lstStyle/>
                    <a:p>
                      <a:endParaRPr lang="en-US" sz="1900" dirty="0"/>
                    </a:p>
                  </a:txBody>
                  <a:tcPr/>
                </a:tc>
                <a:tc>
                  <a:txBody>
                    <a:bodyPr/>
                    <a:lstStyle/>
                    <a:p>
                      <a:endParaRPr lang="en-US" sz="1900"/>
                    </a:p>
                  </a:txBody>
                  <a:tcPr/>
                </a:tc>
                <a:tc>
                  <a:txBody>
                    <a:bodyPr/>
                    <a:lstStyle/>
                    <a:p>
                      <a:endParaRPr lang="en-US" sz="1900" dirty="0"/>
                    </a:p>
                  </a:txBody>
                  <a:tcPr/>
                </a:tc>
                <a:tc>
                  <a:txBody>
                    <a:bodyPr/>
                    <a:lstStyle/>
                    <a:p>
                      <a:endParaRPr lang="en-US" sz="1900" dirty="0"/>
                    </a:p>
                  </a:txBody>
                  <a:tcPr/>
                </a:tc>
                <a:extLst>
                  <a:ext uri="{0D108BD9-81ED-4DB2-BD59-A6C34878D82A}">
                    <a16:rowId xmlns:a16="http://schemas.microsoft.com/office/drawing/2014/main" val="10002"/>
                  </a:ext>
                </a:extLst>
              </a:tr>
            </a:tbl>
          </a:graphicData>
        </a:graphic>
      </p:graphicFrame>
      <p:sp>
        <p:nvSpPr>
          <p:cNvPr id="5" name="TextBox 4"/>
          <p:cNvSpPr txBox="1"/>
          <p:nvPr/>
        </p:nvSpPr>
        <p:spPr>
          <a:xfrm>
            <a:off x="2314978" y="5736143"/>
            <a:ext cx="1559830" cy="369332"/>
          </a:xfrm>
          <a:prstGeom prst="rect">
            <a:avLst/>
          </a:prstGeom>
          <a:noFill/>
        </p:spPr>
        <p:txBody>
          <a:bodyPr wrap="none" rtlCol="0">
            <a:spAutoFit/>
          </a:bodyPr>
          <a:lstStyle/>
          <a:p>
            <a:r>
              <a:rPr lang="en-US" b="1" dirty="0"/>
              <a:t>Note: </a:t>
            </a:r>
            <a:r>
              <a:rPr lang="en-US" b="1" i="1" dirty="0">
                <a:solidFill>
                  <a:srgbClr val="AD0101"/>
                </a:solidFill>
              </a:rPr>
              <a:t>p</a:t>
            </a:r>
            <a:r>
              <a:rPr lang="en-US" b="1" dirty="0">
                <a:solidFill>
                  <a:srgbClr val="AD0101"/>
                </a:solidFill>
              </a:rPr>
              <a:t> = .337</a:t>
            </a:r>
          </a:p>
        </p:txBody>
      </p:sp>
      <p:graphicFrame>
        <p:nvGraphicFramePr>
          <p:cNvPr id="6" name="Table 5"/>
          <p:cNvGraphicFramePr>
            <a:graphicFrameLocks noGrp="1"/>
          </p:cNvGraphicFramePr>
          <p:nvPr/>
        </p:nvGraphicFramePr>
        <p:xfrm>
          <a:off x="2328732" y="1409277"/>
          <a:ext cx="7531586" cy="1722120"/>
        </p:xfrm>
        <a:graphic>
          <a:graphicData uri="http://schemas.openxmlformats.org/drawingml/2006/table">
            <a:tbl>
              <a:tblPr firstRow="1" bandRow="1">
                <a:tableStyleId>{3B4B98B0-60AC-42C2-AFA5-B58CD77FA1E5}</a:tableStyleId>
              </a:tblPr>
              <a:tblGrid>
                <a:gridCol w="659084">
                  <a:extLst>
                    <a:ext uri="{9D8B030D-6E8A-4147-A177-3AD203B41FA5}">
                      <a16:colId xmlns:a16="http://schemas.microsoft.com/office/drawing/2014/main" val="20000"/>
                    </a:ext>
                  </a:extLst>
                </a:gridCol>
                <a:gridCol w="2761563">
                  <a:extLst>
                    <a:ext uri="{9D8B030D-6E8A-4147-A177-3AD203B41FA5}">
                      <a16:colId xmlns:a16="http://schemas.microsoft.com/office/drawing/2014/main" val="20001"/>
                    </a:ext>
                  </a:extLst>
                </a:gridCol>
                <a:gridCol w="2629634">
                  <a:extLst>
                    <a:ext uri="{9D8B030D-6E8A-4147-A177-3AD203B41FA5}">
                      <a16:colId xmlns:a16="http://schemas.microsoft.com/office/drawing/2014/main" val="20002"/>
                    </a:ext>
                  </a:extLst>
                </a:gridCol>
                <a:gridCol w="696446">
                  <a:extLst>
                    <a:ext uri="{9D8B030D-6E8A-4147-A177-3AD203B41FA5}">
                      <a16:colId xmlns:a16="http://schemas.microsoft.com/office/drawing/2014/main" val="20003"/>
                    </a:ext>
                  </a:extLst>
                </a:gridCol>
                <a:gridCol w="784859">
                  <a:extLst>
                    <a:ext uri="{9D8B030D-6E8A-4147-A177-3AD203B41FA5}">
                      <a16:colId xmlns:a16="http://schemas.microsoft.com/office/drawing/2014/main" val="20004"/>
                    </a:ext>
                  </a:extLst>
                </a:gridCol>
              </a:tblGrid>
              <a:tr h="944880">
                <a:tc>
                  <a:txBody>
                    <a:bodyPr/>
                    <a:lstStyle/>
                    <a:p>
                      <a:endParaRPr lang="en-US" sz="1900" dirty="0"/>
                    </a:p>
                  </a:txBody>
                  <a:tcPr/>
                </a:tc>
                <a:tc>
                  <a:txBody>
                    <a:bodyPr/>
                    <a:lstStyle/>
                    <a:p>
                      <a:r>
                        <a:rPr lang="en-US" sz="1900" b="0" dirty="0"/>
                        <a:t>Non-symbolic Approximate</a:t>
                      </a:r>
                      <a:r>
                        <a:rPr lang="en-US" sz="1900" b="0" baseline="0" dirty="0"/>
                        <a:t> comparison</a:t>
                      </a:r>
                      <a:endParaRPr lang="en-US" sz="1900" b="0" dirty="0"/>
                    </a:p>
                    <a:p>
                      <a:pPr algn="ctr"/>
                      <a:r>
                        <a:rPr lang="en-US" sz="1900" b="0" i="1" dirty="0"/>
                        <a:t>M (SD)</a:t>
                      </a:r>
                    </a:p>
                  </a:txBody>
                  <a:tcPr/>
                </a:tc>
                <a:tc>
                  <a:txBody>
                    <a:bodyPr/>
                    <a:lstStyle/>
                    <a:p>
                      <a:r>
                        <a:rPr lang="en-US" sz="1900" b="0" dirty="0"/>
                        <a:t>Line</a:t>
                      </a:r>
                      <a:r>
                        <a:rPr lang="en-US" sz="1900" b="0" baseline="0" dirty="0"/>
                        <a:t> length addition</a:t>
                      </a:r>
                      <a:endParaRPr lang="en-US" sz="1900" b="0" dirty="0"/>
                    </a:p>
                    <a:p>
                      <a:pPr marL="0" marR="0" indent="0" algn="ctr" defTabSz="914400" rtl="0" eaLnBrk="1" fontAlgn="auto" latinLnBrk="0" hangingPunct="1">
                        <a:lnSpc>
                          <a:spcPct val="100000"/>
                        </a:lnSpc>
                        <a:spcBef>
                          <a:spcPts val="0"/>
                        </a:spcBef>
                        <a:spcAft>
                          <a:spcPts val="0"/>
                        </a:spcAft>
                        <a:buClrTx/>
                        <a:buSzTx/>
                        <a:buFontTx/>
                        <a:buNone/>
                        <a:tabLst/>
                        <a:defRPr/>
                      </a:pPr>
                      <a:endParaRPr lang="en-US" sz="1900" b="0" i="1" dirty="0"/>
                    </a:p>
                    <a:p>
                      <a:pPr marL="0" marR="0" indent="0" algn="ctr" defTabSz="914400" rtl="0" eaLnBrk="1" fontAlgn="auto" latinLnBrk="0" hangingPunct="1">
                        <a:lnSpc>
                          <a:spcPct val="100000"/>
                        </a:lnSpc>
                        <a:spcBef>
                          <a:spcPts val="0"/>
                        </a:spcBef>
                        <a:spcAft>
                          <a:spcPts val="0"/>
                        </a:spcAft>
                        <a:buClrTx/>
                        <a:buSzTx/>
                        <a:buFontTx/>
                        <a:buNone/>
                        <a:tabLst/>
                        <a:defRPr/>
                      </a:pPr>
                      <a:r>
                        <a:rPr lang="en-US" sz="1900" b="0" i="1" dirty="0"/>
                        <a:t>M (SD)</a:t>
                      </a:r>
                    </a:p>
                  </a:txBody>
                  <a:tcPr/>
                </a:tc>
                <a:tc>
                  <a:txBody>
                    <a:bodyPr/>
                    <a:lstStyle/>
                    <a:p>
                      <a:pPr algn="l"/>
                      <a:endParaRPr lang="en-US" sz="1900" b="0" dirty="0"/>
                    </a:p>
                    <a:p>
                      <a:pPr algn="ctr"/>
                      <a:r>
                        <a:rPr lang="en-US" sz="1900" b="0" i="1" dirty="0"/>
                        <a:t>t</a:t>
                      </a:r>
                    </a:p>
                  </a:txBody>
                  <a:tcPr/>
                </a:tc>
                <a:tc>
                  <a:txBody>
                    <a:bodyPr/>
                    <a:lstStyle/>
                    <a:p>
                      <a:endParaRPr lang="en-US" sz="1900" b="0" dirty="0"/>
                    </a:p>
                    <a:p>
                      <a:pPr algn="ctr"/>
                      <a:r>
                        <a:rPr lang="en-US" sz="1900" b="0" dirty="0"/>
                        <a:t>d</a:t>
                      </a:r>
                    </a:p>
                  </a:txBody>
                  <a:tcPr/>
                </a:tc>
                <a:extLst>
                  <a:ext uri="{0D108BD9-81ED-4DB2-BD59-A6C34878D82A}">
                    <a16:rowId xmlns:a16="http://schemas.microsoft.com/office/drawing/2014/main" val="10000"/>
                  </a:ext>
                </a:extLst>
              </a:tr>
              <a:tr h="375920">
                <a:tc>
                  <a:txBody>
                    <a:bodyPr/>
                    <a:lstStyle/>
                    <a:p>
                      <a:r>
                        <a:rPr lang="en-US" sz="1900" dirty="0"/>
                        <a:t>Age</a:t>
                      </a:r>
                      <a:endParaRPr lang="en-US" sz="1900" i="1" dirty="0"/>
                    </a:p>
                  </a:txBody>
                  <a:tcPr/>
                </a:tc>
                <a:tc>
                  <a:txBody>
                    <a:bodyPr/>
                    <a:lstStyle/>
                    <a:p>
                      <a:r>
                        <a:rPr lang="en-US" sz="1900" b="0" i="0" u="none" strike="noStrike" kern="1200" baseline="0" dirty="0">
                          <a:solidFill>
                            <a:schemeClr val="tx1"/>
                          </a:solidFill>
                          <a:latin typeface="+mn-lt"/>
                          <a:ea typeface="+mn-ea"/>
                          <a:cs typeface="+mn-cs"/>
                        </a:rPr>
                        <a:t>2545 days, (67 days)</a:t>
                      </a:r>
                      <a:endParaRPr lang="en-US" sz="1900" dirty="0"/>
                    </a:p>
                  </a:txBody>
                  <a:tcPr/>
                </a:tc>
                <a:tc>
                  <a:txBody>
                    <a:bodyPr/>
                    <a:lstStyle/>
                    <a:p>
                      <a:r>
                        <a:rPr lang="en-US" sz="1900" b="0" i="0" u="none" strike="noStrike" kern="1200" baseline="0" dirty="0">
                          <a:solidFill>
                            <a:schemeClr val="tx1"/>
                          </a:solidFill>
                          <a:latin typeface="+mn-lt"/>
                          <a:ea typeface="+mn-ea"/>
                          <a:cs typeface="+mn-cs"/>
                        </a:rPr>
                        <a:t>2501days (77 days)</a:t>
                      </a:r>
                      <a:endParaRPr lang="en-US" sz="1900" dirty="0"/>
                    </a:p>
                  </a:txBody>
                  <a:tcPr/>
                </a:tc>
                <a:tc>
                  <a:txBody>
                    <a:bodyPr/>
                    <a:lstStyle/>
                    <a:p>
                      <a:pPr algn="ctr"/>
                      <a:r>
                        <a:rPr lang="en-US" sz="1900" dirty="0"/>
                        <a:t>-2.12</a:t>
                      </a:r>
                    </a:p>
                  </a:txBody>
                  <a:tcPr/>
                </a:tc>
                <a:tc>
                  <a:txBody>
                    <a:bodyPr/>
                    <a:lstStyle/>
                    <a:p>
                      <a:pPr algn="ctr"/>
                      <a:r>
                        <a:rPr lang="en-US" sz="1900" dirty="0"/>
                        <a:t>46</a:t>
                      </a:r>
                    </a:p>
                  </a:txBody>
                  <a:tcPr/>
                </a:tc>
                <a:extLst>
                  <a:ext uri="{0D108BD9-81ED-4DB2-BD59-A6C34878D82A}">
                    <a16:rowId xmlns:a16="http://schemas.microsoft.com/office/drawing/2014/main" val="10001"/>
                  </a:ext>
                </a:extLst>
              </a:tr>
              <a:tr h="375920">
                <a:tc>
                  <a:txBody>
                    <a:bodyPr/>
                    <a:lstStyle/>
                    <a:p>
                      <a:endParaRPr lang="en-US" sz="1900" dirty="0"/>
                    </a:p>
                  </a:txBody>
                  <a:tcPr/>
                </a:tc>
                <a:tc>
                  <a:txBody>
                    <a:bodyPr/>
                    <a:lstStyle/>
                    <a:p>
                      <a:endParaRPr lang="en-US" sz="1900" dirty="0"/>
                    </a:p>
                  </a:txBody>
                  <a:tcPr/>
                </a:tc>
                <a:tc>
                  <a:txBody>
                    <a:bodyPr/>
                    <a:lstStyle/>
                    <a:p>
                      <a:endParaRPr lang="en-US" sz="1900" dirty="0"/>
                    </a:p>
                  </a:txBody>
                  <a:tcPr/>
                </a:tc>
                <a:tc>
                  <a:txBody>
                    <a:bodyPr/>
                    <a:lstStyle/>
                    <a:p>
                      <a:pPr algn="ctr"/>
                      <a:endParaRPr lang="en-US" sz="1900" dirty="0"/>
                    </a:p>
                  </a:txBody>
                  <a:tcPr/>
                </a:tc>
                <a:tc>
                  <a:txBody>
                    <a:bodyPr/>
                    <a:lstStyle/>
                    <a:p>
                      <a:pPr algn="ctr"/>
                      <a:endParaRPr lang="en-US" sz="1900" dirty="0"/>
                    </a:p>
                  </a:txBody>
                  <a:tcPr/>
                </a:tc>
                <a:extLst>
                  <a:ext uri="{0D108BD9-81ED-4DB2-BD59-A6C34878D82A}">
                    <a16:rowId xmlns:a16="http://schemas.microsoft.com/office/drawing/2014/main" val="10002"/>
                  </a:ext>
                </a:extLst>
              </a:tr>
            </a:tbl>
          </a:graphicData>
        </a:graphic>
      </p:graphicFrame>
      <p:sp>
        <p:nvSpPr>
          <p:cNvPr id="7" name="TextBox 6"/>
          <p:cNvSpPr txBox="1"/>
          <p:nvPr/>
        </p:nvSpPr>
        <p:spPr>
          <a:xfrm>
            <a:off x="2328733" y="2762065"/>
            <a:ext cx="1386705" cy="369332"/>
          </a:xfrm>
          <a:prstGeom prst="rect">
            <a:avLst/>
          </a:prstGeom>
          <a:noFill/>
        </p:spPr>
        <p:txBody>
          <a:bodyPr wrap="none" rtlCol="0">
            <a:spAutoFit/>
          </a:bodyPr>
          <a:lstStyle/>
          <a:p>
            <a:r>
              <a:rPr lang="en-US" b="1" dirty="0"/>
              <a:t>Note: </a:t>
            </a:r>
            <a:r>
              <a:rPr lang="en-US" b="1" i="1" dirty="0">
                <a:solidFill>
                  <a:srgbClr val="AD0101"/>
                </a:solidFill>
              </a:rPr>
              <a:t>p</a:t>
            </a:r>
            <a:r>
              <a:rPr lang="en-US" b="1" dirty="0">
                <a:solidFill>
                  <a:srgbClr val="AD0101"/>
                </a:solidFill>
              </a:rPr>
              <a:t> &lt;.05</a:t>
            </a:r>
          </a:p>
        </p:txBody>
      </p:sp>
      <p:sp>
        <p:nvSpPr>
          <p:cNvPr id="8" name="TextBox 7"/>
          <p:cNvSpPr txBox="1"/>
          <p:nvPr/>
        </p:nvSpPr>
        <p:spPr>
          <a:xfrm>
            <a:off x="2263144" y="3592369"/>
            <a:ext cx="2633991" cy="461665"/>
          </a:xfrm>
          <a:prstGeom prst="rect">
            <a:avLst/>
          </a:prstGeom>
          <a:noFill/>
        </p:spPr>
        <p:txBody>
          <a:bodyPr wrap="none" rtlCol="0">
            <a:spAutoFit/>
          </a:bodyPr>
          <a:lstStyle/>
          <a:p>
            <a:r>
              <a:rPr lang="en-US" sz="2400" b="1" u="sng" dirty="0">
                <a:solidFill>
                  <a:srgbClr val="FF0000"/>
                </a:solidFill>
              </a:rPr>
              <a:t>Weber Fraction (</a:t>
            </a:r>
            <a:r>
              <a:rPr lang="en-US" sz="2400" b="1" i="1" u="sng" dirty="0">
                <a:solidFill>
                  <a:srgbClr val="FF0000"/>
                </a:solidFill>
              </a:rPr>
              <a:t>w</a:t>
            </a:r>
            <a:r>
              <a:rPr lang="en-US" sz="2400" b="1" u="sng" dirty="0">
                <a:solidFill>
                  <a:srgbClr val="FF0000"/>
                </a:solidFill>
              </a:rPr>
              <a:t>)</a:t>
            </a:r>
          </a:p>
        </p:txBody>
      </p:sp>
      <p:sp>
        <p:nvSpPr>
          <p:cNvPr id="9" name="TextBox 8"/>
          <p:cNvSpPr txBox="1"/>
          <p:nvPr/>
        </p:nvSpPr>
        <p:spPr>
          <a:xfrm>
            <a:off x="6345937" y="3306903"/>
            <a:ext cx="184666" cy="369332"/>
          </a:xfrm>
          <a:prstGeom prst="rect">
            <a:avLst/>
          </a:prstGeom>
          <a:noFill/>
        </p:spPr>
        <p:txBody>
          <a:bodyPr wrap="none" rtlCol="0">
            <a:spAutoFit/>
          </a:bodyPr>
          <a:lstStyle/>
          <a:p>
            <a:endParaRPr lang="en-US" dirty="0"/>
          </a:p>
        </p:txBody>
      </p:sp>
      <p:sp>
        <p:nvSpPr>
          <p:cNvPr id="10" name="TextBox 9"/>
          <p:cNvSpPr txBox="1"/>
          <p:nvPr/>
        </p:nvSpPr>
        <p:spPr>
          <a:xfrm>
            <a:off x="2263144" y="538666"/>
            <a:ext cx="668645" cy="461665"/>
          </a:xfrm>
          <a:prstGeom prst="rect">
            <a:avLst/>
          </a:prstGeom>
          <a:noFill/>
        </p:spPr>
        <p:txBody>
          <a:bodyPr wrap="none" rtlCol="0">
            <a:spAutoFit/>
          </a:bodyPr>
          <a:lstStyle/>
          <a:p>
            <a:r>
              <a:rPr lang="en-US" sz="2400" b="1" u="sng" dirty="0">
                <a:solidFill>
                  <a:srgbClr val="FF0000"/>
                </a:solidFill>
              </a:rPr>
              <a:t>Age</a:t>
            </a:r>
            <a:endParaRPr lang="en-US" b="1" u="sng" dirty="0">
              <a:solidFill>
                <a:srgbClr val="FF0000"/>
              </a:solidFill>
            </a:endParaRPr>
          </a:p>
        </p:txBody>
      </p:sp>
      <p:sp>
        <p:nvSpPr>
          <p:cNvPr id="11" name="TextBox 10"/>
          <p:cNvSpPr txBox="1"/>
          <p:nvPr/>
        </p:nvSpPr>
        <p:spPr>
          <a:xfrm>
            <a:off x="9498458" y="353999"/>
            <a:ext cx="1197764" cy="369332"/>
          </a:xfrm>
          <a:prstGeom prst="rect">
            <a:avLst/>
          </a:prstGeom>
          <a:noFill/>
        </p:spPr>
        <p:txBody>
          <a:bodyPr wrap="none" rtlCol="0">
            <a:spAutoFit/>
          </a:bodyPr>
          <a:lstStyle/>
          <a:p>
            <a:r>
              <a:rPr lang="en-US" b="1" dirty="0">
                <a:solidFill>
                  <a:srgbClr val="FF0000"/>
                </a:solidFill>
                <a:latin typeface="Edwardian Script ITC"/>
                <a:cs typeface="Edwardian Script ITC"/>
              </a:rPr>
              <a:t>Experiment.3</a:t>
            </a:r>
            <a:endParaRPr lang="en-US" dirty="0"/>
          </a:p>
        </p:txBody>
      </p:sp>
      <p:sp>
        <p:nvSpPr>
          <p:cNvPr id="2" name="Rectangle 1"/>
          <p:cNvSpPr/>
          <p:nvPr/>
        </p:nvSpPr>
        <p:spPr>
          <a:xfrm>
            <a:off x="2316293" y="935153"/>
            <a:ext cx="7656289" cy="369332"/>
          </a:xfrm>
          <a:prstGeom prst="rect">
            <a:avLst/>
          </a:prstGeom>
        </p:spPr>
        <p:txBody>
          <a:bodyPr wrap="square">
            <a:spAutoFit/>
          </a:bodyPr>
          <a:lstStyle/>
          <a:p>
            <a:r>
              <a:rPr lang="en-US" i="1" dirty="0"/>
              <a:t>t-test results comparing groups on age</a:t>
            </a:r>
            <a:endParaRPr lang="en-US" dirty="0"/>
          </a:p>
        </p:txBody>
      </p:sp>
      <p:sp>
        <p:nvSpPr>
          <p:cNvPr id="12" name="Rectangle 11"/>
          <p:cNvSpPr/>
          <p:nvPr/>
        </p:nvSpPr>
        <p:spPr>
          <a:xfrm>
            <a:off x="2314979" y="4054033"/>
            <a:ext cx="7656289" cy="369332"/>
          </a:xfrm>
          <a:prstGeom prst="rect">
            <a:avLst/>
          </a:prstGeom>
        </p:spPr>
        <p:txBody>
          <a:bodyPr wrap="square">
            <a:spAutoFit/>
          </a:bodyPr>
          <a:lstStyle/>
          <a:p>
            <a:r>
              <a:rPr lang="en-US" i="1" dirty="0"/>
              <a:t>t-test results comparing groups on Weber Fraction</a:t>
            </a:r>
            <a:endParaRPr lang="en-US" dirty="0"/>
          </a:p>
        </p:txBody>
      </p:sp>
    </p:spTree>
    <p:extLst>
      <p:ext uri="{BB962C8B-B14F-4D97-AF65-F5344CB8AC3E}">
        <p14:creationId xmlns:p14="http://schemas.microsoft.com/office/powerpoint/2010/main" val="27576326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err="1"/>
              <a:t>LearnOBots</a:t>
            </a:r>
            <a:endParaRPr lang="en-US" dirty="0"/>
          </a:p>
          <a:p>
            <a:r>
              <a:rPr lang="en-US" dirty="0"/>
              <a:t>Innovations </a:t>
            </a:r>
          </a:p>
          <a:p>
            <a:r>
              <a:rPr lang="en-US" dirty="0"/>
              <a:t>Current era</a:t>
            </a:r>
          </a:p>
          <a:p>
            <a:r>
              <a:rPr lang="en-US" dirty="0"/>
              <a:t>Any field</a:t>
            </a:r>
          </a:p>
        </p:txBody>
      </p:sp>
      <p:pic>
        <p:nvPicPr>
          <p:cNvPr id="4" name="Picture 3"/>
          <p:cNvPicPr>
            <a:picLocks noChangeAspect="1"/>
          </p:cNvPicPr>
          <p:nvPr/>
        </p:nvPicPr>
        <p:blipFill>
          <a:blip r:embed="rId2"/>
          <a:stretch>
            <a:fillRect/>
          </a:stretch>
        </p:blipFill>
        <p:spPr>
          <a:xfrm>
            <a:off x="5468629" y="723544"/>
            <a:ext cx="4885473" cy="2442737"/>
          </a:xfrm>
          <a:prstGeom prst="rect">
            <a:avLst/>
          </a:prstGeom>
        </p:spPr>
      </p:pic>
    </p:spTree>
    <p:extLst>
      <p:ext uri="{BB962C8B-B14F-4D97-AF65-F5344CB8AC3E}">
        <p14:creationId xmlns:p14="http://schemas.microsoft.com/office/powerpoint/2010/main" val="412675076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1628055" y="-21088"/>
            <a:ext cx="3645087" cy="649351"/>
          </a:xfrm>
        </p:spPr>
        <p:txBody>
          <a:bodyPr>
            <a:normAutofit fontScale="90000"/>
          </a:bodyPr>
          <a:lstStyle/>
          <a:p>
            <a:r>
              <a:rPr lang="en-US" dirty="0">
                <a:latin typeface="+mn-lt"/>
              </a:rPr>
              <a:t>Results</a:t>
            </a:r>
          </a:p>
        </p:txBody>
      </p:sp>
      <p:sp>
        <p:nvSpPr>
          <p:cNvPr id="8" name="Date Placeholder 3"/>
          <p:cNvSpPr txBox="1">
            <a:spLocks/>
          </p:cNvSpPr>
          <p:nvPr/>
        </p:nvSpPr>
        <p:spPr>
          <a:xfrm>
            <a:off x="7924800" y="6361177"/>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lumMod val="90000"/>
                    <a:lumOff val="1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graphicFrame>
        <p:nvGraphicFramePr>
          <p:cNvPr id="18" name="Chart 17"/>
          <p:cNvGraphicFramePr>
            <a:graphicFrameLocks/>
          </p:cNvGraphicFramePr>
          <p:nvPr/>
        </p:nvGraphicFramePr>
        <p:xfrm>
          <a:off x="6229684" y="3846792"/>
          <a:ext cx="4572000" cy="27432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9" name="Chart 18"/>
          <p:cNvGraphicFramePr>
            <a:graphicFrameLocks/>
          </p:cNvGraphicFramePr>
          <p:nvPr/>
        </p:nvGraphicFramePr>
        <p:xfrm>
          <a:off x="1524000" y="3846792"/>
          <a:ext cx="4572000" cy="2743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0" name="Chart 19"/>
          <p:cNvGraphicFramePr>
            <a:graphicFrameLocks/>
          </p:cNvGraphicFramePr>
          <p:nvPr/>
        </p:nvGraphicFramePr>
        <p:xfrm>
          <a:off x="6096000" y="791039"/>
          <a:ext cx="4572000" cy="27432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1" name="Chart 20"/>
          <p:cNvGraphicFramePr>
            <a:graphicFrameLocks/>
          </p:cNvGraphicFramePr>
          <p:nvPr/>
        </p:nvGraphicFramePr>
        <p:xfrm>
          <a:off x="1417053" y="791039"/>
          <a:ext cx="4572000" cy="2743200"/>
        </p:xfrm>
        <a:graphic>
          <a:graphicData uri="http://schemas.openxmlformats.org/drawingml/2006/chart">
            <c:chart xmlns:c="http://schemas.openxmlformats.org/drawingml/2006/chart" xmlns:r="http://schemas.openxmlformats.org/officeDocument/2006/relationships" r:id="rId5"/>
          </a:graphicData>
        </a:graphic>
      </p:graphicFrame>
      <p:cxnSp>
        <p:nvCxnSpPr>
          <p:cNvPr id="22" name="Straight Connector 21"/>
          <p:cNvCxnSpPr/>
          <p:nvPr/>
        </p:nvCxnSpPr>
        <p:spPr>
          <a:xfrm>
            <a:off x="6916824" y="1471821"/>
            <a:ext cx="1598863" cy="0"/>
          </a:xfrm>
          <a:prstGeom prst="line">
            <a:avLst/>
          </a:prstGeom>
          <a:ln>
            <a:solidFill>
              <a:srgbClr val="FF0080"/>
            </a:solidFill>
          </a:ln>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7628935" y="1107669"/>
            <a:ext cx="364202" cy="523220"/>
          </a:xfrm>
          <a:prstGeom prst="rect">
            <a:avLst/>
          </a:prstGeom>
          <a:noFill/>
        </p:spPr>
        <p:txBody>
          <a:bodyPr wrap="none" rtlCol="0">
            <a:spAutoFit/>
          </a:bodyPr>
          <a:lstStyle/>
          <a:p>
            <a:r>
              <a:rPr lang="en-US" sz="2800" b="1" dirty="0">
                <a:solidFill>
                  <a:srgbClr val="FF0080"/>
                </a:solidFill>
              </a:rPr>
              <a:t>*</a:t>
            </a:r>
          </a:p>
        </p:txBody>
      </p:sp>
      <p:sp>
        <p:nvSpPr>
          <p:cNvPr id="3" name="Line Callout 1 (Border and Accent Bar) 2"/>
          <p:cNvSpPr/>
          <p:nvPr/>
        </p:nvSpPr>
        <p:spPr>
          <a:xfrm>
            <a:off x="1641420" y="692830"/>
            <a:ext cx="8962888" cy="3128879"/>
          </a:xfrm>
          <a:prstGeom prst="accentBorderCallout1">
            <a:avLst>
              <a:gd name="adj1" fmla="val 19162"/>
              <a:gd name="adj2" fmla="val -1067"/>
              <a:gd name="adj3" fmla="val 118546"/>
              <a:gd name="adj4" fmla="val -5191"/>
            </a:avLst>
          </a:prstGeom>
          <a:solidFill>
            <a:srgbClr val="33CCFF">
              <a:alpha val="0"/>
            </a:srgbClr>
          </a:solidFill>
          <a:ln w="6350" cmpd="sng">
            <a:solidFill>
              <a:srgbClr val="33CCFF"/>
            </a:solidFill>
          </a:ln>
          <a:effectLst>
            <a:glow rad="38100">
              <a:srgbClr val="CC3366">
                <a:alpha val="45000"/>
              </a:srgbClr>
            </a:glow>
            <a:outerShdw blurRad="38100" dist="381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9498458" y="1221"/>
            <a:ext cx="1197764" cy="369332"/>
          </a:xfrm>
          <a:prstGeom prst="rect">
            <a:avLst/>
          </a:prstGeom>
          <a:noFill/>
        </p:spPr>
        <p:txBody>
          <a:bodyPr wrap="none" rtlCol="0">
            <a:spAutoFit/>
          </a:bodyPr>
          <a:lstStyle/>
          <a:p>
            <a:r>
              <a:rPr lang="en-US" b="1" dirty="0">
                <a:solidFill>
                  <a:srgbClr val="FF0000"/>
                </a:solidFill>
                <a:latin typeface="Edwardian Script ITC"/>
                <a:cs typeface="Edwardian Script ITC"/>
              </a:rPr>
              <a:t>Experiment.3</a:t>
            </a:r>
            <a:endParaRPr lang="en-US" dirty="0"/>
          </a:p>
        </p:txBody>
      </p:sp>
    </p:spTree>
    <p:extLst>
      <p:ext uri="{BB962C8B-B14F-4D97-AF65-F5344CB8AC3E}">
        <p14:creationId xmlns:p14="http://schemas.microsoft.com/office/powerpoint/2010/main" val="626039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8" grpId="0">
        <p:bldAsOne/>
      </p:bldGraphic>
      <p:bldGraphic spid="19" grpId="0">
        <p:bldAsOne/>
      </p:bldGraphic>
      <p:bldP spid="3"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6131" y="378188"/>
            <a:ext cx="10515600" cy="1325563"/>
          </a:xfrm>
        </p:spPr>
        <p:txBody>
          <a:bodyPr>
            <a:normAutofit fontScale="90000"/>
          </a:bodyPr>
          <a:lstStyle/>
          <a:p>
            <a:r>
              <a:rPr lang="en-US" b="1" dirty="0">
                <a:solidFill>
                  <a:srgbClr val="FF0000"/>
                </a:solidFill>
                <a:latin typeface="Garamond" panose="02020404030301010803" pitchFamily="18" charset="0"/>
              </a:rPr>
              <a:t>Experiments replicated in Pakistan in school setting</a:t>
            </a:r>
            <a:br>
              <a:rPr lang="en-US" b="1" dirty="0">
                <a:solidFill>
                  <a:srgbClr val="FF0000"/>
                </a:solidFill>
                <a:latin typeface="Garamond" panose="02020404030301010803" pitchFamily="18" charset="0"/>
              </a:rPr>
            </a:br>
            <a:endParaRPr lang="en-US" dirty="0">
              <a:latin typeface="Garamond" panose="02020404030301010803" pitchFamily="18" charset="0"/>
            </a:endParaRPr>
          </a:p>
        </p:txBody>
      </p:sp>
      <p:sp>
        <p:nvSpPr>
          <p:cNvPr id="3" name="Content Placeholder 2"/>
          <p:cNvSpPr>
            <a:spLocks noGrp="1"/>
          </p:cNvSpPr>
          <p:nvPr>
            <p:ph idx="1"/>
          </p:nvPr>
        </p:nvSpPr>
        <p:spPr>
          <a:xfrm>
            <a:off x="596536" y="1882238"/>
            <a:ext cx="11316789" cy="3342905"/>
          </a:xfrm>
        </p:spPr>
        <p:txBody>
          <a:bodyPr>
            <a:normAutofit/>
          </a:bodyPr>
          <a:lstStyle/>
          <a:p>
            <a:pPr>
              <a:buSzPct val="50000"/>
              <a:buFont typeface="Lucida Grande"/>
              <a:buChar char="❀"/>
            </a:pPr>
            <a:r>
              <a:rPr lang="en-US" dirty="0">
                <a:latin typeface="Garamond" panose="02020404030301010803" pitchFamily="18" charset="0"/>
              </a:rPr>
              <a:t>Replication and to explore would it be specific to the participants from technologically advance set up or from different culture as well?</a:t>
            </a:r>
          </a:p>
          <a:p>
            <a:pPr>
              <a:buSzPct val="50000"/>
              <a:buFont typeface="Lucida Grande"/>
              <a:buChar char="❀"/>
            </a:pPr>
            <a:r>
              <a:rPr lang="en-US" dirty="0">
                <a:latin typeface="Garamond" panose="02020404030301010803" pitchFamily="18" charset="0"/>
              </a:rPr>
              <a:t>No training studies conducted on ANS role in symbolic math and number line placement in Pakistan</a:t>
            </a:r>
          </a:p>
        </p:txBody>
      </p:sp>
    </p:spTree>
    <p:extLst>
      <p:ext uri="{BB962C8B-B14F-4D97-AF65-F5344CB8AC3E}">
        <p14:creationId xmlns:p14="http://schemas.microsoft.com/office/powerpoint/2010/main" val="189758225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p:cNvGraphicFramePr>
            <a:graphicFrameLocks noGrp="1"/>
          </p:cNvGraphicFramePr>
          <p:nvPr>
            <p:ph idx="1"/>
          </p:nvPr>
        </p:nvGraphicFramePr>
        <p:xfrm>
          <a:off x="1485900" y="1949451"/>
          <a:ext cx="9042400" cy="52451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4" name="Rounded Rectangle 13"/>
          <p:cNvSpPr/>
          <p:nvPr/>
        </p:nvSpPr>
        <p:spPr>
          <a:xfrm>
            <a:off x="1587511" y="1841502"/>
            <a:ext cx="4385041" cy="4909553"/>
          </a:xfrm>
          <a:prstGeom prst="roundRect">
            <a:avLst>
              <a:gd name="adj" fmla="val 10000"/>
            </a:avLst>
          </a:prstGeom>
          <a:ln w="28575" cmpd="sng"/>
        </p:spPr>
        <p:style>
          <a:lnRef idx="2">
            <a:schemeClr val="accent6"/>
          </a:lnRef>
          <a:fillRef idx="1">
            <a:schemeClr val="lt1"/>
          </a:fillRef>
          <a:effectRef idx="0">
            <a:schemeClr val="accent6"/>
          </a:effectRef>
          <a:fontRef idx="minor">
            <a:schemeClr val="dk1"/>
          </a:fontRef>
        </p:style>
        <p:txBody>
          <a:bodyPr/>
          <a:lstStyle/>
          <a:p>
            <a:pPr marL="228600" indent="-228600">
              <a:lnSpc>
                <a:spcPct val="130000"/>
              </a:lnSpc>
              <a:buClr>
                <a:schemeClr val="accent1"/>
              </a:buClr>
              <a:buFont typeface="Lucida Grande"/>
              <a:buChar char="❀"/>
              <a:defRPr/>
            </a:pPr>
            <a:r>
              <a:rPr lang="en-US" sz="1600" b="1" dirty="0">
                <a:solidFill>
                  <a:srgbClr val="000000"/>
                </a:solidFill>
                <a:latin typeface="Garamond" panose="02020404030301010803" pitchFamily="18" charset="0"/>
              </a:rPr>
              <a:t>8 practice trials</a:t>
            </a:r>
          </a:p>
          <a:p>
            <a:pPr marL="228600" indent="-228600">
              <a:lnSpc>
                <a:spcPct val="130000"/>
              </a:lnSpc>
              <a:buClr>
                <a:schemeClr val="accent1"/>
              </a:buClr>
              <a:buFont typeface="Lucida Grande"/>
              <a:buChar char="❀"/>
              <a:defRPr/>
            </a:pPr>
            <a:r>
              <a:rPr lang="en-US" sz="1600" b="1" dirty="0">
                <a:solidFill>
                  <a:srgbClr val="000000"/>
                </a:solidFill>
                <a:latin typeface="Garamond" panose="02020404030301010803" pitchFamily="18" charset="0"/>
              </a:rPr>
              <a:t>training with 50 trials (25 7:4, 25 7:5)</a:t>
            </a:r>
          </a:p>
          <a:p>
            <a:pPr marL="228600" indent="-228600">
              <a:lnSpc>
                <a:spcPct val="130000"/>
              </a:lnSpc>
              <a:buClr>
                <a:schemeClr val="accent1"/>
              </a:buClr>
              <a:buFont typeface="Lucida Grande"/>
              <a:buChar char="❀"/>
              <a:defRPr/>
            </a:pPr>
            <a:r>
              <a:rPr lang="en-US" sz="1600" b="1" dirty="0">
                <a:solidFill>
                  <a:srgbClr val="000000"/>
                </a:solidFill>
                <a:latin typeface="Garamond" panose="02020404030301010803" pitchFamily="18" charset="0"/>
              </a:rPr>
              <a:t>20 symbolic addition problems on paper</a:t>
            </a:r>
          </a:p>
          <a:p>
            <a:pPr marL="228600" indent="-228600">
              <a:lnSpc>
                <a:spcPct val="130000"/>
              </a:lnSpc>
              <a:buClr>
                <a:schemeClr val="accent1"/>
              </a:buClr>
              <a:buFont typeface="Lucida Grande"/>
              <a:buChar char="❀"/>
              <a:defRPr/>
            </a:pPr>
            <a:r>
              <a:rPr lang="en-US" sz="1600" b="1" dirty="0">
                <a:solidFill>
                  <a:srgbClr val="000000"/>
                </a:solidFill>
                <a:latin typeface="Garamond" panose="02020404030301010803" pitchFamily="18" charset="0"/>
              </a:rPr>
              <a:t>Re-training 10 trials</a:t>
            </a:r>
          </a:p>
          <a:p>
            <a:pPr marL="228600" indent="-228600">
              <a:lnSpc>
                <a:spcPct val="130000"/>
              </a:lnSpc>
              <a:buClr>
                <a:schemeClr val="accent1"/>
              </a:buClr>
              <a:buFont typeface="Lucida Grande"/>
              <a:buChar char="❀"/>
              <a:defRPr/>
            </a:pPr>
            <a:r>
              <a:rPr lang="en-US" sz="1600" b="1" dirty="0">
                <a:solidFill>
                  <a:srgbClr val="000000"/>
                </a:solidFill>
                <a:latin typeface="Garamond" panose="02020404030301010803" pitchFamily="18" charset="0"/>
              </a:rPr>
              <a:t>20 symbolic addition problems on paper</a:t>
            </a:r>
          </a:p>
          <a:p>
            <a:pPr marL="228600" indent="-228600">
              <a:lnSpc>
                <a:spcPct val="130000"/>
              </a:lnSpc>
              <a:buClr>
                <a:schemeClr val="accent1"/>
              </a:buClr>
              <a:buFont typeface="Lucida Grande"/>
              <a:buChar char="❀"/>
              <a:defRPr/>
            </a:pPr>
            <a:r>
              <a:rPr lang="en-US" sz="1600" b="1" dirty="0">
                <a:solidFill>
                  <a:srgbClr val="000000"/>
                </a:solidFill>
                <a:latin typeface="Garamond" panose="02020404030301010803" pitchFamily="18" charset="0"/>
              </a:rPr>
              <a:t>Numerical Acuity task</a:t>
            </a:r>
          </a:p>
          <a:p>
            <a:pPr marL="228600" indent="-228600">
              <a:lnSpc>
                <a:spcPct val="130000"/>
              </a:lnSpc>
              <a:buClr>
                <a:schemeClr val="accent1"/>
              </a:buClr>
              <a:buFont typeface="Lucida Grande"/>
              <a:buChar char="❀"/>
            </a:pPr>
            <a:endParaRPr lang="en-US" sz="1200" dirty="0">
              <a:solidFill>
                <a:srgbClr val="000000"/>
              </a:solidFill>
              <a:latin typeface="Garamond" panose="02020404030301010803" pitchFamily="18" charset="0"/>
            </a:endParaRPr>
          </a:p>
        </p:txBody>
      </p:sp>
      <p:sp>
        <p:nvSpPr>
          <p:cNvPr id="11" name="Rounded Rectangle 10"/>
          <p:cNvSpPr/>
          <p:nvPr/>
        </p:nvSpPr>
        <p:spPr>
          <a:xfrm>
            <a:off x="6143466" y="1839594"/>
            <a:ext cx="4383017" cy="4911459"/>
          </a:xfrm>
          <a:prstGeom prst="roundRect">
            <a:avLst>
              <a:gd name="adj" fmla="val 10000"/>
            </a:avLst>
          </a:prstGeom>
          <a:solidFill>
            <a:srgbClr val="FDDDDD">
              <a:alpha val="43000"/>
            </a:srgbClr>
          </a:solidFill>
          <a:ln>
            <a:solidFill>
              <a:srgbClr val="AD0101"/>
            </a:solidFill>
          </a:ln>
          <a:scene3d>
            <a:camera prst="orthographicFront"/>
            <a:lightRig rig="flat" dir="t"/>
          </a:scene3d>
          <a:sp3d z="127000" prstMaterial="plastic">
            <a:bevelT w="88900" h="88900"/>
            <a:bevelB w="88900" h="31750" prst="angle"/>
          </a:sp3d>
        </p:spPr>
        <p:style>
          <a:lnRef idx="0">
            <a:schemeClr val="lt1">
              <a:hueOff val="0"/>
              <a:satOff val="0"/>
              <a:lumOff val="0"/>
              <a:alphaOff val="0"/>
            </a:schemeClr>
          </a:lnRef>
          <a:fillRef idx="3">
            <a:schemeClr val="accent1">
              <a:tint val="50000"/>
              <a:hueOff val="0"/>
              <a:satOff val="0"/>
              <a:lumOff val="0"/>
              <a:alphaOff val="0"/>
            </a:schemeClr>
          </a:fillRef>
          <a:effectRef idx="2">
            <a:schemeClr val="accent1">
              <a:tint val="50000"/>
              <a:hueOff val="0"/>
              <a:satOff val="0"/>
              <a:lumOff val="0"/>
              <a:alphaOff val="0"/>
            </a:schemeClr>
          </a:effectRef>
          <a:fontRef idx="minor">
            <a:schemeClr val="lt1">
              <a:hueOff val="0"/>
              <a:satOff val="0"/>
              <a:lumOff val="0"/>
              <a:alphaOff val="0"/>
            </a:schemeClr>
          </a:fontRef>
        </p:style>
        <p:txBody>
          <a:bodyPr/>
          <a:lstStyle/>
          <a:p>
            <a:pPr marL="228600" indent="-228600">
              <a:lnSpc>
                <a:spcPct val="130000"/>
              </a:lnSpc>
              <a:buClr>
                <a:schemeClr val="accent1"/>
              </a:buClr>
              <a:buFont typeface="Lucida Grande"/>
              <a:buChar char="❀"/>
              <a:defRPr/>
            </a:pPr>
            <a:r>
              <a:rPr lang="en-US" sz="1600" b="1" dirty="0">
                <a:solidFill>
                  <a:srgbClr val="000000"/>
                </a:solidFill>
                <a:latin typeface="Garamond" panose="02020404030301010803" pitchFamily="18" charset="0"/>
              </a:rPr>
              <a:t>8 practice trials</a:t>
            </a:r>
          </a:p>
          <a:p>
            <a:pPr marL="228600" indent="-228600">
              <a:lnSpc>
                <a:spcPct val="130000"/>
              </a:lnSpc>
              <a:buClr>
                <a:schemeClr val="accent1"/>
              </a:buClr>
              <a:buFont typeface="Lucida Grande"/>
              <a:buChar char="❀"/>
              <a:defRPr/>
            </a:pPr>
            <a:r>
              <a:rPr lang="en-US" sz="1600" b="1" dirty="0">
                <a:solidFill>
                  <a:srgbClr val="000000"/>
                </a:solidFill>
                <a:latin typeface="Garamond" panose="02020404030301010803" pitchFamily="18" charset="0"/>
              </a:rPr>
              <a:t>training with 50 trials (25 7:4, 25 7:5)</a:t>
            </a:r>
          </a:p>
          <a:p>
            <a:pPr marL="228600" indent="-228600">
              <a:lnSpc>
                <a:spcPct val="130000"/>
              </a:lnSpc>
              <a:buClr>
                <a:schemeClr val="accent1"/>
              </a:buClr>
              <a:buFont typeface="Lucida Grande"/>
              <a:buChar char="❀"/>
              <a:defRPr/>
            </a:pPr>
            <a:r>
              <a:rPr lang="en-US" sz="1600" b="1" dirty="0">
                <a:solidFill>
                  <a:srgbClr val="000000"/>
                </a:solidFill>
                <a:latin typeface="Garamond" panose="02020404030301010803" pitchFamily="18" charset="0"/>
              </a:rPr>
              <a:t>20 symbolic addition problems on paper</a:t>
            </a:r>
          </a:p>
          <a:p>
            <a:pPr marL="228600" indent="-228600">
              <a:lnSpc>
                <a:spcPct val="130000"/>
              </a:lnSpc>
              <a:buClr>
                <a:schemeClr val="accent1"/>
              </a:buClr>
              <a:buFont typeface="Lucida Grande"/>
              <a:buChar char="❀"/>
              <a:defRPr/>
            </a:pPr>
            <a:r>
              <a:rPr lang="en-US" sz="1600" b="1" dirty="0">
                <a:solidFill>
                  <a:srgbClr val="000000"/>
                </a:solidFill>
                <a:latin typeface="Garamond" panose="02020404030301010803" pitchFamily="18" charset="0"/>
              </a:rPr>
              <a:t>Re-training 10 trials</a:t>
            </a:r>
          </a:p>
          <a:p>
            <a:pPr marL="228600" indent="-228600">
              <a:lnSpc>
                <a:spcPct val="130000"/>
              </a:lnSpc>
              <a:buClr>
                <a:schemeClr val="accent1"/>
              </a:buClr>
              <a:buFont typeface="Lucida Grande"/>
              <a:buChar char="❀"/>
              <a:defRPr/>
            </a:pPr>
            <a:r>
              <a:rPr lang="en-US" sz="1600" b="1" dirty="0">
                <a:solidFill>
                  <a:srgbClr val="000000"/>
                </a:solidFill>
                <a:latin typeface="Garamond" panose="02020404030301010803" pitchFamily="18" charset="0"/>
              </a:rPr>
              <a:t>20 symbolic addition problems on paper</a:t>
            </a:r>
          </a:p>
          <a:p>
            <a:pPr marL="228600" indent="-228600">
              <a:lnSpc>
                <a:spcPct val="130000"/>
              </a:lnSpc>
              <a:buClr>
                <a:schemeClr val="accent1"/>
              </a:buClr>
              <a:buFont typeface="Lucida Grande"/>
              <a:buChar char="❀"/>
              <a:defRPr/>
            </a:pPr>
            <a:r>
              <a:rPr lang="en-US" sz="1600" b="1" dirty="0">
                <a:solidFill>
                  <a:srgbClr val="000000"/>
                </a:solidFill>
                <a:latin typeface="Garamond" panose="02020404030301010803" pitchFamily="18" charset="0"/>
              </a:rPr>
              <a:t>Numerical Acuity task</a:t>
            </a:r>
          </a:p>
          <a:p>
            <a:pPr marL="228600" indent="-228600">
              <a:buClr>
                <a:schemeClr val="accent1"/>
              </a:buClr>
              <a:buFont typeface="Lucida Grande"/>
              <a:buChar char="❀"/>
            </a:pPr>
            <a:endParaRPr lang="en-US" sz="1200" dirty="0">
              <a:solidFill>
                <a:srgbClr val="000000"/>
              </a:solidFill>
              <a:latin typeface="Garamond" panose="02020404030301010803" pitchFamily="18" charset="0"/>
            </a:endParaRPr>
          </a:p>
        </p:txBody>
      </p:sp>
      <p:sp>
        <p:nvSpPr>
          <p:cNvPr id="6" name="Oval 5"/>
          <p:cNvSpPr/>
          <p:nvPr/>
        </p:nvSpPr>
        <p:spPr>
          <a:xfrm>
            <a:off x="2613340" y="1181102"/>
            <a:ext cx="2441260" cy="569593"/>
          </a:xfrm>
          <a:prstGeom prst="ellipse">
            <a:avLst/>
          </a:prstGeom>
          <a:solidFill>
            <a:srgbClr val="FBE2E3">
              <a:alpha val="33000"/>
            </a:srgbClr>
          </a:solidFill>
          <a:ln>
            <a:solidFill>
              <a:schemeClr val="tx2">
                <a:lumMod val="10000"/>
                <a:lumOff val="90000"/>
              </a:schemeClr>
            </a:solidFill>
          </a:ln>
        </p:spPr>
        <p:style>
          <a:lnRef idx="1">
            <a:schemeClr val="accent6"/>
          </a:lnRef>
          <a:fillRef idx="2">
            <a:schemeClr val="accent6"/>
          </a:fillRef>
          <a:effectRef idx="1">
            <a:schemeClr val="accent6"/>
          </a:effectRef>
          <a:fontRef idx="minor">
            <a:schemeClr val="dk1"/>
          </a:fontRef>
        </p:style>
        <p:txBody>
          <a:bodyPr rtlCol="0" anchor="ctr">
            <a:scene3d>
              <a:camera prst="orthographicFront"/>
              <a:lightRig rig="balanced" dir="t">
                <a:rot lat="0" lon="0" rev="2100000"/>
              </a:lightRig>
            </a:scene3d>
            <a:sp3d extrusionH="57150" prstMaterial="metal">
              <a:bevelT w="38100" h="25400"/>
              <a:contourClr>
                <a:schemeClr val="bg2"/>
              </a:contourClr>
            </a:sp3d>
          </a:bodyPr>
          <a:lstStyle/>
          <a:p>
            <a:pPr algn="ctr"/>
            <a:r>
              <a:rPr lang="en-US" b="1" dirty="0">
                <a:ln w="50800"/>
                <a:solidFill>
                  <a:srgbClr val="AD0101"/>
                </a:solidFill>
                <a:latin typeface="Garamond" panose="02020404030301010803" pitchFamily="18" charset="0"/>
              </a:rPr>
              <a:t>Experimental Group</a:t>
            </a:r>
          </a:p>
        </p:txBody>
      </p:sp>
      <p:sp>
        <p:nvSpPr>
          <p:cNvPr id="13" name="Oval 12"/>
          <p:cNvSpPr/>
          <p:nvPr/>
        </p:nvSpPr>
        <p:spPr>
          <a:xfrm>
            <a:off x="7061201" y="1181101"/>
            <a:ext cx="2441260" cy="520700"/>
          </a:xfrm>
          <a:prstGeom prst="ellipse">
            <a:avLst/>
          </a:prstGeom>
          <a:solidFill>
            <a:srgbClr val="F7C9CC"/>
          </a:solidFill>
        </p:spPr>
        <p:style>
          <a:lnRef idx="1">
            <a:schemeClr val="accent6"/>
          </a:lnRef>
          <a:fillRef idx="2">
            <a:schemeClr val="accent6"/>
          </a:fillRef>
          <a:effectRef idx="1">
            <a:schemeClr val="accent6"/>
          </a:effectRef>
          <a:fontRef idx="minor">
            <a:schemeClr val="dk1"/>
          </a:fontRef>
        </p:style>
        <p:txBody>
          <a:bodyPr rtlCol="0" anchor="ctr">
            <a:scene3d>
              <a:camera prst="orthographicFront"/>
              <a:lightRig rig="balanced" dir="t">
                <a:rot lat="0" lon="0" rev="2100000"/>
              </a:lightRig>
            </a:scene3d>
            <a:sp3d extrusionH="57150" prstMaterial="metal">
              <a:bevelT w="38100" h="25400"/>
              <a:contourClr>
                <a:schemeClr val="bg2"/>
              </a:contourClr>
            </a:sp3d>
          </a:bodyPr>
          <a:lstStyle/>
          <a:p>
            <a:pPr algn="ctr"/>
            <a:r>
              <a:rPr lang="en-US" b="1" dirty="0">
                <a:ln w="50800"/>
                <a:solidFill>
                  <a:srgbClr val="AD0101"/>
                </a:solidFill>
                <a:latin typeface="Garamond" panose="02020404030301010803" pitchFamily="18" charset="0"/>
              </a:rPr>
              <a:t>Control Group</a:t>
            </a:r>
          </a:p>
        </p:txBody>
      </p:sp>
      <p:pic>
        <p:nvPicPr>
          <p:cNvPr id="15" name="Picture 14"/>
          <p:cNvPicPr>
            <a:picLocks noChangeAspect="1"/>
          </p:cNvPicPr>
          <p:nvPr/>
        </p:nvPicPr>
        <p:blipFill>
          <a:blip r:embed="rId8" cstate="print">
            <a:extLst>
              <a:ext uri="{28A0092B-C50C-407E-A947-70E740481C1C}">
                <a14:useLocalDpi xmlns:a14="http://schemas.microsoft.com/office/drawing/2010/main"/>
              </a:ext>
            </a:extLst>
          </a:blip>
          <a:srcRect/>
          <a:stretch>
            <a:fillRect/>
          </a:stretch>
        </p:blipFill>
        <p:spPr bwMode="auto">
          <a:xfrm>
            <a:off x="2057403" y="4222679"/>
            <a:ext cx="3403599" cy="2328372"/>
          </a:xfrm>
          <a:prstGeom prst="rect">
            <a:avLst/>
          </a:prstGeom>
          <a:noFill/>
          <a:ln>
            <a:noFill/>
          </a:ln>
        </p:spPr>
      </p:pic>
      <p:sp>
        <p:nvSpPr>
          <p:cNvPr id="16" name="Rounded Rectangle 15"/>
          <p:cNvSpPr/>
          <p:nvPr/>
        </p:nvSpPr>
        <p:spPr>
          <a:xfrm>
            <a:off x="3788258" y="4143526"/>
            <a:ext cx="2005289" cy="411607"/>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en-US" sz="1200" b="1" i="1" dirty="0">
                <a:solidFill>
                  <a:schemeClr val="accent1"/>
                </a:solidFill>
                <a:latin typeface="Garamond" panose="02020404030301010803" pitchFamily="18" charset="0"/>
              </a:rPr>
              <a:t>Non-symbolic approximate addition task</a:t>
            </a:r>
          </a:p>
        </p:txBody>
      </p:sp>
      <p:pic>
        <p:nvPicPr>
          <p:cNvPr id="18" name="Picture 17"/>
          <p:cNvPicPr/>
          <p:nvPr/>
        </p:nvPicPr>
        <p:blipFill>
          <a:blip r:embed="rId9">
            <a:extLst>
              <a:ext uri="{28A0092B-C50C-407E-A947-70E740481C1C}">
                <a14:useLocalDpi xmlns:a14="http://schemas.microsoft.com/office/drawing/2010/main"/>
              </a:ext>
            </a:extLst>
          </a:blip>
          <a:srcRect/>
          <a:stretch>
            <a:fillRect/>
          </a:stretch>
        </p:blipFill>
        <p:spPr bwMode="auto">
          <a:xfrm>
            <a:off x="6671540" y="4233902"/>
            <a:ext cx="3301302" cy="2450297"/>
          </a:xfrm>
          <a:prstGeom prst="rect">
            <a:avLst/>
          </a:prstGeom>
          <a:noFill/>
          <a:ln>
            <a:noFill/>
          </a:ln>
        </p:spPr>
      </p:pic>
      <p:sp>
        <p:nvSpPr>
          <p:cNvPr id="3" name="TextBox 2"/>
          <p:cNvSpPr txBox="1"/>
          <p:nvPr/>
        </p:nvSpPr>
        <p:spPr>
          <a:xfrm>
            <a:off x="5012973" y="492817"/>
            <a:ext cx="1638590" cy="677108"/>
          </a:xfrm>
          <a:prstGeom prst="rect">
            <a:avLst/>
          </a:prstGeom>
          <a:noFill/>
        </p:spPr>
        <p:txBody>
          <a:bodyPr wrap="none" rtlCol="0">
            <a:spAutoFit/>
          </a:bodyPr>
          <a:lstStyle/>
          <a:p>
            <a:r>
              <a:rPr lang="en-US" sz="2000" b="1" dirty="0">
                <a:solidFill>
                  <a:schemeClr val="accent1"/>
                </a:solidFill>
                <a:latin typeface="Garamond" panose="02020404030301010803" pitchFamily="18" charset="0"/>
                <a:cs typeface="Times New Roman"/>
              </a:rPr>
              <a:t>Experiment 1</a:t>
            </a:r>
            <a:endParaRPr lang="en-US" sz="2000" dirty="0">
              <a:solidFill>
                <a:schemeClr val="accent1"/>
              </a:solidFill>
              <a:latin typeface="Garamond" panose="02020404030301010803" pitchFamily="18" charset="0"/>
              <a:cs typeface="Lucida Handwriting"/>
            </a:endParaRPr>
          </a:p>
          <a:p>
            <a:endParaRPr lang="en-US" dirty="0">
              <a:latin typeface="Garamond" panose="02020404030301010803" pitchFamily="18" charset="0"/>
            </a:endParaRPr>
          </a:p>
        </p:txBody>
      </p:sp>
      <p:sp>
        <p:nvSpPr>
          <p:cNvPr id="19" name="Rounded Rectangle 18"/>
          <p:cNvSpPr/>
          <p:nvPr/>
        </p:nvSpPr>
        <p:spPr>
          <a:xfrm>
            <a:off x="8370492" y="4143525"/>
            <a:ext cx="2101851" cy="444501"/>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en-US" sz="1200" b="1" i="1" dirty="0">
                <a:solidFill>
                  <a:srgbClr val="AD0101"/>
                </a:solidFill>
                <a:latin typeface="Garamond" panose="02020404030301010803" pitchFamily="18" charset="0"/>
              </a:rPr>
              <a:t>Line addition  task</a:t>
            </a:r>
          </a:p>
        </p:txBody>
      </p:sp>
      <p:sp>
        <p:nvSpPr>
          <p:cNvPr id="17" name="TextBox 16">
            <a:extLst>
              <a:ext uri="{FF2B5EF4-FFF2-40B4-BE49-F238E27FC236}">
                <a16:creationId xmlns:a16="http://schemas.microsoft.com/office/drawing/2014/main" id="{803065CE-7224-6B4C-9ABD-98BD7EF83C92}"/>
              </a:ext>
            </a:extLst>
          </p:cNvPr>
          <p:cNvSpPr txBox="1"/>
          <p:nvPr/>
        </p:nvSpPr>
        <p:spPr>
          <a:xfrm>
            <a:off x="3513909" y="2"/>
            <a:ext cx="4519748" cy="830997"/>
          </a:xfrm>
          <a:prstGeom prst="rect">
            <a:avLst/>
          </a:prstGeom>
          <a:noFill/>
        </p:spPr>
        <p:txBody>
          <a:bodyPr wrap="square" rtlCol="0">
            <a:spAutoFit/>
          </a:bodyPr>
          <a:lstStyle/>
          <a:p>
            <a:pPr algn="ctr"/>
            <a:r>
              <a:rPr lang="en-US" sz="2400" dirty="0">
                <a:ln w="11430"/>
                <a:effectLst>
                  <a:outerShdw blurRad="50800" dist="39000" dir="5460000" algn="tl">
                    <a:srgbClr val="000000">
                      <a:alpha val="38000"/>
                    </a:srgbClr>
                  </a:outerShdw>
                </a:effectLst>
              </a:rPr>
              <a:t>Research Design</a:t>
            </a:r>
          </a:p>
          <a:p>
            <a:endParaRPr lang="en-PK" sz="2400" dirty="0"/>
          </a:p>
        </p:txBody>
      </p:sp>
    </p:spTree>
    <p:extLst>
      <p:ext uri="{BB962C8B-B14F-4D97-AF65-F5344CB8AC3E}">
        <p14:creationId xmlns:p14="http://schemas.microsoft.com/office/powerpoint/2010/main" val="1328989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6" presetClass="emph" presetSubtype="0" repeatCount="2000" fill="hold" grpId="0" nodeType="afterEffect">
                                  <p:stCondLst>
                                    <p:cond delay="0"/>
                                  </p:stCondLst>
                                  <p:iterate type="lt">
                                    <p:tmPct val="10000"/>
                                  </p:iterate>
                                  <p:childTnLst>
                                    <p:animScale>
                                      <p:cBhvr>
                                        <p:cTn id="6" dur="250" autoRev="1" fill="hold">
                                          <p:stCondLst>
                                            <p:cond delay="0"/>
                                          </p:stCondLst>
                                        </p:cTn>
                                        <p:tgtEl>
                                          <p:spTgt spid="3"/>
                                        </p:tgtEl>
                                      </p:cBhvr>
                                      <p:to x="80000" y="100000"/>
                                    </p:animScale>
                                    <p:anim by="(#ppt_w*0.10)" calcmode="lin" valueType="num">
                                      <p:cBhvr>
                                        <p:cTn id="7" dur="250" autoRev="1" fill="hold">
                                          <p:stCondLst>
                                            <p:cond delay="0"/>
                                          </p:stCondLst>
                                        </p:cTn>
                                        <p:tgtEl>
                                          <p:spTgt spid="3"/>
                                        </p:tgtEl>
                                        <p:attrNameLst>
                                          <p:attrName>ppt_x</p:attrName>
                                        </p:attrNameLst>
                                      </p:cBhvr>
                                    </p:anim>
                                    <p:anim by="(-#ppt_w*0.10)" calcmode="lin" valueType="num">
                                      <p:cBhvr>
                                        <p:cTn id="8" dur="250" autoRev="1" fill="hold">
                                          <p:stCondLst>
                                            <p:cond delay="0"/>
                                          </p:stCondLst>
                                        </p:cTn>
                                        <p:tgtEl>
                                          <p:spTgt spid="3"/>
                                        </p:tgtEl>
                                        <p:attrNameLst>
                                          <p:attrName>ppt_y</p:attrName>
                                        </p:attrNameLst>
                                      </p:cBhvr>
                                    </p:anim>
                                    <p:animRot by="-480000">
                                      <p:cBhvr>
                                        <p:cTn id="9" dur="250" autoRev="1" fill="hold">
                                          <p:stCondLst>
                                            <p:cond delay="0"/>
                                          </p:stCondLst>
                                        </p:cTn>
                                        <p:tgtEl>
                                          <p:spTgt spid="3"/>
                                        </p:tgtEl>
                                        <p:attrNameLst>
                                          <p:attrName>r</p:attrName>
                                        </p:attrNameLst>
                                      </p:cBhvr>
                                    </p:animRo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 grpId="0"/>
      <p:bldP spid="19"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70709" y="522871"/>
            <a:ext cx="11025051" cy="5525232"/>
          </a:xfrm>
          <a:solidFill>
            <a:srgbClr val="FFBCBC">
              <a:alpha val="0"/>
            </a:srgbClr>
          </a:solidFill>
        </p:spPr>
        <p:txBody>
          <a:bodyPr>
            <a:noAutofit/>
          </a:bodyPr>
          <a:lstStyle/>
          <a:p>
            <a:pPr marL="0" indent="0" algn="ctr">
              <a:buNone/>
            </a:pPr>
            <a:r>
              <a:rPr lang="en-US" b="1" dirty="0">
                <a:latin typeface="Garamond" panose="02020404030301010803" pitchFamily="18" charset="0"/>
              </a:rPr>
              <a:t>Method</a:t>
            </a:r>
            <a:endParaRPr lang="en-US" dirty="0">
              <a:latin typeface="Garamond" panose="02020404030301010803" pitchFamily="18" charset="0"/>
            </a:endParaRPr>
          </a:p>
          <a:p>
            <a:pPr marL="0" indent="0">
              <a:buNone/>
            </a:pPr>
            <a:r>
              <a:rPr lang="en-US" sz="2400" b="1" dirty="0">
                <a:solidFill>
                  <a:srgbClr val="FF0000"/>
                </a:solidFill>
                <a:latin typeface="Garamond" panose="02020404030301010803" pitchFamily="18" charset="0"/>
              </a:rPr>
              <a:t>Participants</a:t>
            </a:r>
            <a:r>
              <a:rPr lang="en-US" sz="2400" b="1" dirty="0">
                <a:latin typeface="Garamond" panose="02020404030301010803" pitchFamily="18" charset="0"/>
              </a:rPr>
              <a:t> </a:t>
            </a:r>
          </a:p>
          <a:p>
            <a:pPr marL="0" indent="0">
              <a:buNone/>
            </a:pPr>
            <a:r>
              <a:rPr lang="en-US" sz="2400" dirty="0">
                <a:latin typeface="Garamond" panose="02020404030301010803" pitchFamily="18" charset="0"/>
              </a:rPr>
              <a:t>N=48, 6-7 years old first grade children quasi randomly assigned to counter balance age and gender from Islamabad Public school Pakistan. </a:t>
            </a:r>
          </a:p>
          <a:p>
            <a:pPr marL="0" indent="0">
              <a:buNone/>
            </a:pPr>
            <a:r>
              <a:rPr lang="en-US" sz="2400" b="1" dirty="0">
                <a:latin typeface="Garamond" panose="02020404030301010803" pitchFamily="18" charset="0"/>
              </a:rPr>
              <a:t>Non-symbolic approximate addition 24</a:t>
            </a:r>
            <a:r>
              <a:rPr lang="en-US" sz="2400" dirty="0">
                <a:latin typeface="Garamond" panose="02020404030301010803" pitchFamily="18" charset="0"/>
              </a:rPr>
              <a:t> (11 girls,13 boys, mean age= 6 years 172 days</a:t>
            </a:r>
          </a:p>
          <a:p>
            <a:pPr marL="0" indent="0">
              <a:buNone/>
            </a:pPr>
            <a:r>
              <a:rPr lang="en-US" sz="2400" dirty="0">
                <a:latin typeface="Garamond" panose="02020404030301010803" pitchFamily="18" charset="0"/>
              </a:rPr>
              <a:t> </a:t>
            </a:r>
            <a:r>
              <a:rPr lang="en-US" sz="2400" b="1" dirty="0">
                <a:latin typeface="Garamond" panose="02020404030301010803" pitchFamily="18" charset="0"/>
              </a:rPr>
              <a:t>Line length addition 24</a:t>
            </a:r>
            <a:r>
              <a:rPr lang="en-US" sz="2400" dirty="0">
                <a:latin typeface="Garamond" panose="02020404030301010803" pitchFamily="18" charset="0"/>
              </a:rPr>
              <a:t> (11 girls, 13 boys mean age= 6 years, 183 days). </a:t>
            </a:r>
          </a:p>
        </p:txBody>
      </p:sp>
    </p:spTree>
    <p:extLst>
      <p:ext uri="{BB962C8B-B14F-4D97-AF65-F5344CB8AC3E}">
        <p14:creationId xmlns:p14="http://schemas.microsoft.com/office/powerpoint/2010/main" val="132861381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2287771" y="4478803"/>
          <a:ext cx="7531585" cy="1722120"/>
        </p:xfrm>
        <a:graphic>
          <a:graphicData uri="http://schemas.openxmlformats.org/drawingml/2006/table">
            <a:tbl>
              <a:tblPr firstRow="1" bandRow="1">
                <a:tableStyleId>{68D230F3-CF80-4859-8CE7-A43EE81993B5}</a:tableStyleId>
              </a:tblPr>
              <a:tblGrid>
                <a:gridCol w="572749">
                  <a:extLst>
                    <a:ext uri="{9D8B030D-6E8A-4147-A177-3AD203B41FA5}">
                      <a16:colId xmlns:a16="http://schemas.microsoft.com/office/drawing/2014/main" val="20000"/>
                    </a:ext>
                  </a:extLst>
                </a:gridCol>
                <a:gridCol w="2812043">
                  <a:extLst>
                    <a:ext uri="{9D8B030D-6E8A-4147-A177-3AD203B41FA5}">
                      <a16:colId xmlns:a16="http://schemas.microsoft.com/office/drawing/2014/main" val="20001"/>
                    </a:ext>
                  </a:extLst>
                </a:gridCol>
                <a:gridCol w="2513992">
                  <a:extLst>
                    <a:ext uri="{9D8B030D-6E8A-4147-A177-3AD203B41FA5}">
                      <a16:colId xmlns:a16="http://schemas.microsoft.com/office/drawing/2014/main" val="20002"/>
                    </a:ext>
                  </a:extLst>
                </a:gridCol>
                <a:gridCol w="881194">
                  <a:extLst>
                    <a:ext uri="{9D8B030D-6E8A-4147-A177-3AD203B41FA5}">
                      <a16:colId xmlns:a16="http://schemas.microsoft.com/office/drawing/2014/main" val="20003"/>
                    </a:ext>
                  </a:extLst>
                </a:gridCol>
                <a:gridCol w="751607">
                  <a:extLst>
                    <a:ext uri="{9D8B030D-6E8A-4147-A177-3AD203B41FA5}">
                      <a16:colId xmlns:a16="http://schemas.microsoft.com/office/drawing/2014/main" val="20004"/>
                    </a:ext>
                  </a:extLst>
                </a:gridCol>
              </a:tblGrid>
              <a:tr h="944880">
                <a:tc>
                  <a:txBody>
                    <a:bodyPr/>
                    <a:lstStyle/>
                    <a:p>
                      <a:endParaRPr lang="en-US" sz="1900" dirty="0"/>
                    </a:p>
                  </a:txBody>
                  <a:tcPr/>
                </a:tc>
                <a:tc>
                  <a:txBody>
                    <a:bodyPr/>
                    <a:lstStyle/>
                    <a:p>
                      <a:r>
                        <a:rPr lang="en-US" sz="1900" b="0" dirty="0"/>
                        <a:t>Non-symbolic Approximate addition</a:t>
                      </a:r>
                    </a:p>
                    <a:p>
                      <a:pPr algn="ctr"/>
                      <a:r>
                        <a:rPr lang="en-US" sz="1900" b="0" i="1" dirty="0"/>
                        <a:t>M (SD)</a:t>
                      </a:r>
                    </a:p>
                  </a:txBody>
                  <a:tcPr/>
                </a:tc>
                <a:tc>
                  <a:txBody>
                    <a:bodyPr/>
                    <a:lstStyle/>
                    <a:p>
                      <a:r>
                        <a:rPr lang="en-US" sz="1900" b="0" dirty="0"/>
                        <a:t>Line length</a:t>
                      </a:r>
                      <a:r>
                        <a:rPr lang="en-US" sz="1900" b="0" baseline="0" dirty="0"/>
                        <a:t> addition</a:t>
                      </a:r>
                      <a:endParaRPr lang="en-US" sz="1900" b="0" dirty="0"/>
                    </a:p>
                    <a:p>
                      <a:pPr marL="0" marR="0" indent="0" algn="ctr" defTabSz="914400" rtl="0" eaLnBrk="1" fontAlgn="auto" latinLnBrk="0" hangingPunct="1">
                        <a:lnSpc>
                          <a:spcPct val="100000"/>
                        </a:lnSpc>
                        <a:spcBef>
                          <a:spcPts val="0"/>
                        </a:spcBef>
                        <a:spcAft>
                          <a:spcPts val="0"/>
                        </a:spcAft>
                        <a:buClrTx/>
                        <a:buSzTx/>
                        <a:buFontTx/>
                        <a:buNone/>
                        <a:tabLst/>
                        <a:defRPr/>
                      </a:pPr>
                      <a:endParaRPr lang="en-US" sz="1900" b="0" dirty="0"/>
                    </a:p>
                    <a:p>
                      <a:pPr marL="0" marR="0" indent="0" algn="ctr" defTabSz="914400" rtl="0" eaLnBrk="1" fontAlgn="auto" latinLnBrk="0" hangingPunct="1">
                        <a:lnSpc>
                          <a:spcPct val="100000"/>
                        </a:lnSpc>
                        <a:spcBef>
                          <a:spcPts val="0"/>
                        </a:spcBef>
                        <a:spcAft>
                          <a:spcPts val="0"/>
                        </a:spcAft>
                        <a:buClrTx/>
                        <a:buSzTx/>
                        <a:buFontTx/>
                        <a:buNone/>
                        <a:tabLst/>
                        <a:defRPr/>
                      </a:pPr>
                      <a:r>
                        <a:rPr lang="en-US" sz="1900" b="0" i="1" dirty="0"/>
                        <a:t>M (SD)</a:t>
                      </a:r>
                    </a:p>
                  </a:txBody>
                  <a:tcPr/>
                </a:tc>
                <a:tc>
                  <a:txBody>
                    <a:bodyPr/>
                    <a:lstStyle/>
                    <a:p>
                      <a:pPr algn="ctr"/>
                      <a:endParaRPr lang="en-US" sz="1900" b="0" dirty="0"/>
                    </a:p>
                    <a:p>
                      <a:pPr algn="ctr"/>
                      <a:r>
                        <a:rPr lang="en-US" sz="1900" b="0" i="1" dirty="0"/>
                        <a:t>t</a:t>
                      </a:r>
                    </a:p>
                  </a:txBody>
                  <a:tcPr/>
                </a:tc>
                <a:tc>
                  <a:txBody>
                    <a:bodyPr/>
                    <a:lstStyle/>
                    <a:p>
                      <a:pPr algn="ctr"/>
                      <a:endParaRPr lang="en-US" sz="1900" b="0" dirty="0"/>
                    </a:p>
                    <a:p>
                      <a:pPr algn="ctr"/>
                      <a:r>
                        <a:rPr lang="en-US" sz="1900" b="0" dirty="0"/>
                        <a:t>d</a:t>
                      </a:r>
                    </a:p>
                  </a:txBody>
                  <a:tcPr/>
                </a:tc>
                <a:extLst>
                  <a:ext uri="{0D108BD9-81ED-4DB2-BD59-A6C34878D82A}">
                    <a16:rowId xmlns:a16="http://schemas.microsoft.com/office/drawing/2014/main" val="10000"/>
                  </a:ext>
                </a:extLst>
              </a:tr>
              <a:tr h="375920">
                <a:tc>
                  <a:txBody>
                    <a:bodyPr/>
                    <a:lstStyle/>
                    <a:p>
                      <a:r>
                        <a:rPr lang="en-US" sz="1900" i="1" dirty="0"/>
                        <a:t>w</a:t>
                      </a:r>
                    </a:p>
                  </a:txBody>
                  <a:tcPr/>
                </a:tc>
                <a:tc>
                  <a:txBody>
                    <a:bodyPr/>
                    <a:lstStyle/>
                    <a:p>
                      <a:pPr algn="ctr"/>
                      <a:r>
                        <a:rPr lang="en-US" sz="1900" dirty="0"/>
                        <a:t>.19 (.09)</a:t>
                      </a:r>
                    </a:p>
                  </a:txBody>
                  <a:tcPr/>
                </a:tc>
                <a:tc>
                  <a:txBody>
                    <a:bodyPr/>
                    <a:lstStyle/>
                    <a:p>
                      <a:pPr algn="ctr"/>
                      <a:r>
                        <a:rPr lang="en-US" sz="1900" dirty="0"/>
                        <a:t>.19 (.08)</a:t>
                      </a:r>
                    </a:p>
                  </a:txBody>
                  <a:tcPr/>
                </a:tc>
                <a:tc>
                  <a:txBody>
                    <a:bodyPr/>
                    <a:lstStyle/>
                    <a:p>
                      <a:pPr algn="ctr"/>
                      <a:r>
                        <a:rPr lang="en-US" sz="1900" dirty="0"/>
                        <a:t>-.031</a:t>
                      </a:r>
                    </a:p>
                  </a:txBody>
                  <a:tcPr/>
                </a:tc>
                <a:tc>
                  <a:txBody>
                    <a:bodyPr/>
                    <a:lstStyle/>
                    <a:p>
                      <a:pPr algn="ctr"/>
                      <a:r>
                        <a:rPr lang="en-US" sz="1900" dirty="0"/>
                        <a:t>46</a:t>
                      </a:r>
                    </a:p>
                  </a:txBody>
                  <a:tcPr/>
                </a:tc>
                <a:extLst>
                  <a:ext uri="{0D108BD9-81ED-4DB2-BD59-A6C34878D82A}">
                    <a16:rowId xmlns:a16="http://schemas.microsoft.com/office/drawing/2014/main" val="10001"/>
                  </a:ext>
                </a:extLst>
              </a:tr>
              <a:tr h="375920">
                <a:tc>
                  <a:txBody>
                    <a:bodyPr/>
                    <a:lstStyle/>
                    <a:p>
                      <a:endParaRPr lang="en-US" sz="1900" dirty="0"/>
                    </a:p>
                  </a:txBody>
                  <a:tcPr/>
                </a:tc>
                <a:tc>
                  <a:txBody>
                    <a:bodyPr/>
                    <a:lstStyle/>
                    <a:p>
                      <a:endParaRPr lang="en-US" sz="1900" dirty="0"/>
                    </a:p>
                  </a:txBody>
                  <a:tcPr/>
                </a:tc>
                <a:tc>
                  <a:txBody>
                    <a:bodyPr/>
                    <a:lstStyle/>
                    <a:p>
                      <a:endParaRPr lang="en-US" sz="1900"/>
                    </a:p>
                  </a:txBody>
                  <a:tcPr/>
                </a:tc>
                <a:tc>
                  <a:txBody>
                    <a:bodyPr/>
                    <a:lstStyle/>
                    <a:p>
                      <a:endParaRPr lang="en-US" sz="1900" dirty="0"/>
                    </a:p>
                  </a:txBody>
                  <a:tcPr/>
                </a:tc>
                <a:tc>
                  <a:txBody>
                    <a:bodyPr/>
                    <a:lstStyle/>
                    <a:p>
                      <a:endParaRPr lang="en-US" sz="1900" dirty="0"/>
                    </a:p>
                  </a:txBody>
                  <a:tcPr/>
                </a:tc>
                <a:extLst>
                  <a:ext uri="{0D108BD9-81ED-4DB2-BD59-A6C34878D82A}">
                    <a16:rowId xmlns:a16="http://schemas.microsoft.com/office/drawing/2014/main" val="10002"/>
                  </a:ext>
                </a:extLst>
              </a:tr>
            </a:tbl>
          </a:graphicData>
        </a:graphic>
      </p:graphicFrame>
      <p:sp>
        <p:nvSpPr>
          <p:cNvPr id="5" name="TextBox 4"/>
          <p:cNvSpPr txBox="1"/>
          <p:nvPr/>
        </p:nvSpPr>
        <p:spPr>
          <a:xfrm>
            <a:off x="2287768" y="5758871"/>
            <a:ext cx="968535" cy="369332"/>
          </a:xfrm>
          <a:prstGeom prst="rect">
            <a:avLst/>
          </a:prstGeom>
          <a:noFill/>
        </p:spPr>
        <p:txBody>
          <a:bodyPr wrap="none" rtlCol="0">
            <a:spAutoFit/>
          </a:bodyPr>
          <a:lstStyle/>
          <a:p>
            <a:r>
              <a:rPr lang="en-US" b="1" i="1" dirty="0">
                <a:solidFill>
                  <a:srgbClr val="AD0101"/>
                </a:solidFill>
                <a:latin typeface="Garamond" panose="02020404030301010803" pitchFamily="18" charset="0"/>
              </a:rPr>
              <a:t>p</a:t>
            </a:r>
            <a:r>
              <a:rPr lang="en-US" b="1" dirty="0">
                <a:solidFill>
                  <a:srgbClr val="AD0101"/>
                </a:solidFill>
                <a:latin typeface="Garamond" panose="02020404030301010803" pitchFamily="18" charset="0"/>
              </a:rPr>
              <a:t> = .975</a:t>
            </a:r>
          </a:p>
        </p:txBody>
      </p:sp>
      <p:graphicFrame>
        <p:nvGraphicFramePr>
          <p:cNvPr id="6" name="Table 5"/>
          <p:cNvGraphicFramePr>
            <a:graphicFrameLocks noGrp="1"/>
          </p:cNvGraphicFramePr>
          <p:nvPr/>
        </p:nvGraphicFramePr>
        <p:xfrm>
          <a:off x="2301524" y="1307533"/>
          <a:ext cx="7531586" cy="1722120"/>
        </p:xfrm>
        <a:graphic>
          <a:graphicData uri="http://schemas.openxmlformats.org/drawingml/2006/table">
            <a:tbl>
              <a:tblPr firstRow="1" bandRow="1">
                <a:tableStyleId>{3B4B98B0-60AC-42C2-AFA5-B58CD77FA1E5}</a:tableStyleId>
              </a:tblPr>
              <a:tblGrid>
                <a:gridCol w="659084">
                  <a:extLst>
                    <a:ext uri="{9D8B030D-6E8A-4147-A177-3AD203B41FA5}">
                      <a16:colId xmlns:a16="http://schemas.microsoft.com/office/drawing/2014/main" val="20000"/>
                    </a:ext>
                  </a:extLst>
                </a:gridCol>
                <a:gridCol w="2761563">
                  <a:extLst>
                    <a:ext uri="{9D8B030D-6E8A-4147-A177-3AD203B41FA5}">
                      <a16:colId xmlns:a16="http://schemas.microsoft.com/office/drawing/2014/main" val="20001"/>
                    </a:ext>
                  </a:extLst>
                </a:gridCol>
                <a:gridCol w="2471674">
                  <a:extLst>
                    <a:ext uri="{9D8B030D-6E8A-4147-A177-3AD203B41FA5}">
                      <a16:colId xmlns:a16="http://schemas.microsoft.com/office/drawing/2014/main" val="20002"/>
                    </a:ext>
                  </a:extLst>
                </a:gridCol>
                <a:gridCol w="854406">
                  <a:extLst>
                    <a:ext uri="{9D8B030D-6E8A-4147-A177-3AD203B41FA5}">
                      <a16:colId xmlns:a16="http://schemas.microsoft.com/office/drawing/2014/main" val="20003"/>
                    </a:ext>
                  </a:extLst>
                </a:gridCol>
                <a:gridCol w="784859">
                  <a:extLst>
                    <a:ext uri="{9D8B030D-6E8A-4147-A177-3AD203B41FA5}">
                      <a16:colId xmlns:a16="http://schemas.microsoft.com/office/drawing/2014/main" val="20004"/>
                    </a:ext>
                  </a:extLst>
                </a:gridCol>
              </a:tblGrid>
              <a:tr h="944880">
                <a:tc>
                  <a:txBody>
                    <a:bodyPr/>
                    <a:lstStyle/>
                    <a:p>
                      <a:endParaRPr lang="en-US" sz="1900" dirty="0"/>
                    </a:p>
                  </a:txBody>
                  <a:tcPr/>
                </a:tc>
                <a:tc>
                  <a:txBody>
                    <a:bodyPr/>
                    <a:lstStyle/>
                    <a:p>
                      <a:r>
                        <a:rPr lang="en-US" sz="1900" b="0" dirty="0"/>
                        <a:t>Non-symbolic Approximate addition</a:t>
                      </a:r>
                    </a:p>
                    <a:p>
                      <a:pPr algn="ctr"/>
                      <a:r>
                        <a:rPr lang="en-US" sz="1900" b="0" i="1" dirty="0"/>
                        <a:t>M (SD)</a:t>
                      </a:r>
                    </a:p>
                  </a:txBody>
                  <a:tcPr/>
                </a:tc>
                <a:tc>
                  <a:txBody>
                    <a:bodyPr/>
                    <a:lstStyle/>
                    <a:p>
                      <a:r>
                        <a:rPr lang="en-US" sz="1900" b="0" dirty="0"/>
                        <a:t>Line length</a:t>
                      </a:r>
                      <a:r>
                        <a:rPr lang="en-US" sz="1900" b="0" baseline="0" dirty="0"/>
                        <a:t> addition</a:t>
                      </a:r>
                      <a:endParaRPr lang="en-US" sz="1900" b="0" dirty="0"/>
                    </a:p>
                    <a:p>
                      <a:pPr marL="0" marR="0" indent="0" algn="ctr" defTabSz="914400" rtl="0" eaLnBrk="1" fontAlgn="auto" latinLnBrk="0" hangingPunct="1">
                        <a:lnSpc>
                          <a:spcPct val="100000"/>
                        </a:lnSpc>
                        <a:spcBef>
                          <a:spcPts val="0"/>
                        </a:spcBef>
                        <a:spcAft>
                          <a:spcPts val="0"/>
                        </a:spcAft>
                        <a:buClrTx/>
                        <a:buSzTx/>
                        <a:buFontTx/>
                        <a:buNone/>
                        <a:tabLst/>
                        <a:defRPr/>
                      </a:pPr>
                      <a:endParaRPr lang="en-US" sz="1900" b="0" i="1" dirty="0"/>
                    </a:p>
                    <a:p>
                      <a:pPr marL="0" marR="0" indent="0" algn="ctr" defTabSz="914400" rtl="0" eaLnBrk="1" fontAlgn="auto" latinLnBrk="0" hangingPunct="1">
                        <a:lnSpc>
                          <a:spcPct val="100000"/>
                        </a:lnSpc>
                        <a:spcBef>
                          <a:spcPts val="0"/>
                        </a:spcBef>
                        <a:spcAft>
                          <a:spcPts val="0"/>
                        </a:spcAft>
                        <a:buClrTx/>
                        <a:buSzTx/>
                        <a:buFontTx/>
                        <a:buNone/>
                        <a:tabLst/>
                        <a:defRPr/>
                      </a:pPr>
                      <a:r>
                        <a:rPr lang="en-US" sz="1900" b="0" i="1" dirty="0"/>
                        <a:t>M (SD)</a:t>
                      </a:r>
                    </a:p>
                  </a:txBody>
                  <a:tcPr/>
                </a:tc>
                <a:tc>
                  <a:txBody>
                    <a:bodyPr/>
                    <a:lstStyle/>
                    <a:p>
                      <a:pPr algn="l"/>
                      <a:endParaRPr lang="en-US" sz="1900" b="0" dirty="0"/>
                    </a:p>
                    <a:p>
                      <a:pPr algn="ctr"/>
                      <a:r>
                        <a:rPr lang="en-US" sz="1900" b="0" i="1" dirty="0"/>
                        <a:t>t</a:t>
                      </a:r>
                    </a:p>
                  </a:txBody>
                  <a:tcPr/>
                </a:tc>
                <a:tc>
                  <a:txBody>
                    <a:bodyPr/>
                    <a:lstStyle/>
                    <a:p>
                      <a:endParaRPr lang="en-US" sz="1900" b="0" dirty="0"/>
                    </a:p>
                    <a:p>
                      <a:pPr algn="ctr"/>
                      <a:r>
                        <a:rPr lang="en-US" sz="1900" b="0" dirty="0"/>
                        <a:t>d</a:t>
                      </a:r>
                    </a:p>
                  </a:txBody>
                  <a:tcPr/>
                </a:tc>
                <a:extLst>
                  <a:ext uri="{0D108BD9-81ED-4DB2-BD59-A6C34878D82A}">
                    <a16:rowId xmlns:a16="http://schemas.microsoft.com/office/drawing/2014/main" val="10000"/>
                  </a:ext>
                </a:extLst>
              </a:tr>
              <a:tr h="375920">
                <a:tc>
                  <a:txBody>
                    <a:bodyPr/>
                    <a:lstStyle/>
                    <a:p>
                      <a:r>
                        <a:rPr lang="en-US" sz="1900" dirty="0"/>
                        <a:t>Age</a:t>
                      </a:r>
                      <a:endParaRPr lang="en-US" sz="1900" i="1" dirty="0"/>
                    </a:p>
                  </a:txBody>
                  <a:tcPr/>
                </a:tc>
                <a:tc>
                  <a:txBody>
                    <a:bodyPr/>
                    <a:lstStyle/>
                    <a:p>
                      <a:r>
                        <a:rPr lang="en-US" sz="1900" dirty="0"/>
                        <a:t>2362.21 (86.90) days</a:t>
                      </a:r>
                    </a:p>
                  </a:txBody>
                  <a:tcPr/>
                </a:tc>
                <a:tc>
                  <a:txBody>
                    <a:bodyPr/>
                    <a:lstStyle/>
                    <a:p>
                      <a:r>
                        <a:rPr lang="en-US" sz="1900" dirty="0"/>
                        <a:t>2373.67</a:t>
                      </a:r>
                      <a:r>
                        <a:rPr lang="en-US" sz="1900" baseline="0" dirty="0"/>
                        <a:t> (86.68) days</a:t>
                      </a:r>
                      <a:endParaRPr lang="en-US" sz="1900" dirty="0"/>
                    </a:p>
                  </a:txBody>
                  <a:tcPr/>
                </a:tc>
                <a:tc>
                  <a:txBody>
                    <a:bodyPr/>
                    <a:lstStyle/>
                    <a:p>
                      <a:pPr algn="ctr"/>
                      <a:r>
                        <a:rPr lang="en-US" sz="1900" dirty="0"/>
                        <a:t>.457</a:t>
                      </a:r>
                    </a:p>
                  </a:txBody>
                  <a:tcPr/>
                </a:tc>
                <a:tc>
                  <a:txBody>
                    <a:bodyPr/>
                    <a:lstStyle/>
                    <a:p>
                      <a:pPr algn="ctr"/>
                      <a:r>
                        <a:rPr lang="en-US" sz="1900" dirty="0"/>
                        <a:t>46</a:t>
                      </a:r>
                    </a:p>
                  </a:txBody>
                  <a:tcPr/>
                </a:tc>
                <a:extLst>
                  <a:ext uri="{0D108BD9-81ED-4DB2-BD59-A6C34878D82A}">
                    <a16:rowId xmlns:a16="http://schemas.microsoft.com/office/drawing/2014/main" val="10001"/>
                  </a:ext>
                </a:extLst>
              </a:tr>
              <a:tr h="375920">
                <a:tc>
                  <a:txBody>
                    <a:bodyPr/>
                    <a:lstStyle/>
                    <a:p>
                      <a:endParaRPr lang="en-US" sz="1900" dirty="0"/>
                    </a:p>
                  </a:txBody>
                  <a:tcPr/>
                </a:tc>
                <a:tc>
                  <a:txBody>
                    <a:bodyPr/>
                    <a:lstStyle/>
                    <a:p>
                      <a:endParaRPr lang="en-US" sz="1900" dirty="0"/>
                    </a:p>
                  </a:txBody>
                  <a:tcPr/>
                </a:tc>
                <a:tc>
                  <a:txBody>
                    <a:bodyPr/>
                    <a:lstStyle/>
                    <a:p>
                      <a:endParaRPr lang="en-US" sz="1900" dirty="0"/>
                    </a:p>
                  </a:txBody>
                  <a:tcPr/>
                </a:tc>
                <a:tc>
                  <a:txBody>
                    <a:bodyPr/>
                    <a:lstStyle/>
                    <a:p>
                      <a:pPr algn="ctr"/>
                      <a:endParaRPr lang="en-US" sz="1900" dirty="0"/>
                    </a:p>
                  </a:txBody>
                  <a:tcPr/>
                </a:tc>
                <a:tc>
                  <a:txBody>
                    <a:bodyPr/>
                    <a:lstStyle/>
                    <a:p>
                      <a:pPr algn="ctr"/>
                      <a:endParaRPr lang="en-US" sz="1900" dirty="0"/>
                    </a:p>
                  </a:txBody>
                  <a:tcPr/>
                </a:tc>
                <a:extLst>
                  <a:ext uri="{0D108BD9-81ED-4DB2-BD59-A6C34878D82A}">
                    <a16:rowId xmlns:a16="http://schemas.microsoft.com/office/drawing/2014/main" val="10002"/>
                  </a:ext>
                </a:extLst>
              </a:tr>
            </a:tbl>
          </a:graphicData>
        </a:graphic>
      </p:graphicFrame>
      <p:sp>
        <p:nvSpPr>
          <p:cNvPr id="7" name="TextBox 6"/>
          <p:cNvSpPr txBox="1"/>
          <p:nvPr/>
        </p:nvSpPr>
        <p:spPr>
          <a:xfrm>
            <a:off x="2301524" y="2618255"/>
            <a:ext cx="968535" cy="369332"/>
          </a:xfrm>
          <a:prstGeom prst="rect">
            <a:avLst/>
          </a:prstGeom>
          <a:noFill/>
        </p:spPr>
        <p:txBody>
          <a:bodyPr wrap="none" rtlCol="0">
            <a:spAutoFit/>
          </a:bodyPr>
          <a:lstStyle/>
          <a:p>
            <a:r>
              <a:rPr lang="en-US" b="1" i="1" dirty="0">
                <a:solidFill>
                  <a:srgbClr val="AD0101"/>
                </a:solidFill>
                <a:latin typeface="Garamond" panose="02020404030301010803" pitchFamily="18" charset="0"/>
              </a:rPr>
              <a:t>p</a:t>
            </a:r>
            <a:r>
              <a:rPr lang="en-US" b="1" dirty="0">
                <a:solidFill>
                  <a:srgbClr val="AD0101"/>
                </a:solidFill>
                <a:latin typeface="Garamond" panose="02020404030301010803" pitchFamily="18" charset="0"/>
              </a:rPr>
              <a:t> = .650</a:t>
            </a:r>
          </a:p>
        </p:txBody>
      </p:sp>
      <p:sp>
        <p:nvSpPr>
          <p:cNvPr id="8" name="TextBox 7"/>
          <p:cNvSpPr txBox="1"/>
          <p:nvPr/>
        </p:nvSpPr>
        <p:spPr>
          <a:xfrm>
            <a:off x="2235935" y="3477983"/>
            <a:ext cx="2627579" cy="738664"/>
          </a:xfrm>
          <a:prstGeom prst="rect">
            <a:avLst/>
          </a:prstGeom>
          <a:noFill/>
        </p:spPr>
        <p:txBody>
          <a:bodyPr wrap="none" rtlCol="0">
            <a:spAutoFit/>
          </a:bodyPr>
          <a:lstStyle/>
          <a:p>
            <a:endParaRPr lang="en-US" dirty="0">
              <a:latin typeface="Garamond" panose="02020404030301010803" pitchFamily="18" charset="0"/>
            </a:endParaRPr>
          </a:p>
          <a:p>
            <a:r>
              <a:rPr lang="en-US" sz="2400" b="1" u="sng" dirty="0">
                <a:solidFill>
                  <a:srgbClr val="FF0000"/>
                </a:solidFill>
                <a:latin typeface="Garamond" panose="02020404030301010803" pitchFamily="18" charset="0"/>
              </a:rPr>
              <a:t>Weber Fraction </a:t>
            </a:r>
            <a:r>
              <a:rPr lang="en-US" sz="2400" u="sng" dirty="0">
                <a:solidFill>
                  <a:srgbClr val="FF0000"/>
                </a:solidFill>
                <a:latin typeface="Garamond" panose="02020404030301010803" pitchFamily="18" charset="0"/>
              </a:rPr>
              <a:t>(</a:t>
            </a:r>
            <a:r>
              <a:rPr lang="en-US" sz="2400" b="1" i="1" u="sng" dirty="0">
                <a:solidFill>
                  <a:srgbClr val="FF0000"/>
                </a:solidFill>
                <a:latin typeface="Garamond" panose="02020404030301010803" pitchFamily="18" charset="0"/>
              </a:rPr>
              <a:t>w</a:t>
            </a:r>
            <a:r>
              <a:rPr lang="en-US" sz="2400" u="sng" dirty="0">
                <a:solidFill>
                  <a:srgbClr val="FF0000"/>
                </a:solidFill>
                <a:latin typeface="Garamond" panose="02020404030301010803" pitchFamily="18" charset="0"/>
              </a:rPr>
              <a:t>)</a:t>
            </a:r>
          </a:p>
        </p:txBody>
      </p:sp>
      <p:sp>
        <p:nvSpPr>
          <p:cNvPr id="9" name="TextBox 8"/>
          <p:cNvSpPr txBox="1"/>
          <p:nvPr/>
        </p:nvSpPr>
        <p:spPr>
          <a:xfrm>
            <a:off x="6318729" y="3307551"/>
            <a:ext cx="184666" cy="369332"/>
          </a:xfrm>
          <a:prstGeom prst="rect">
            <a:avLst/>
          </a:prstGeom>
          <a:noFill/>
        </p:spPr>
        <p:txBody>
          <a:bodyPr wrap="none" rtlCol="0">
            <a:spAutoFit/>
          </a:bodyPr>
          <a:lstStyle/>
          <a:p>
            <a:endParaRPr lang="en-US" dirty="0">
              <a:latin typeface="Garamond" panose="02020404030301010803" pitchFamily="18" charset="0"/>
            </a:endParaRPr>
          </a:p>
        </p:txBody>
      </p:sp>
      <p:sp>
        <p:nvSpPr>
          <p:cNvPr id="10" name="TextBox 9"/>
          <p:cNvSpPr txBox="1"/>
          <p:nvPr/>
        </p:nvSpPr>
        <p:spPr>
          <a:xfrm>
            <a:off x="2301525" y="539594"/>
            <a:ext cx="697627" cy="461665"/>
          </a:xfrm>
          <a:prstGeom prst="rect">
            <a:avLst/>
          </a:prstGeom>
          <a:noFill/>
        </p:spPr>
        <p:txBody>
          <a:bodyPr wrap="none" rtlCol="0">
            <a:spAutoFit/>
          </a:bodyPr>
          <a:lstStyle/>
          <a:p>
            <a:r>
              <a:rPr lang="en-US" sz="2400" b="1" u="sng" dirty="0">
                <a:solidFill>
                  <a:srgbClr val="FF0000"/>
                </a:solidFill>
                <a:latin typeface="Garamond" panose="02020404030301010803" pitchFamily="18" charset="0"/>
              </a:rPr>
              <a:t>Age</a:t>
            </a:r>
          </a:p>
        </p:txBody>
      </p:sp>
      <p:sp>
        <p:nvSpPr>
          <p:cNvPr id="2" name="Rectangle 1"/>
          <p:cNvSpPr/>
          <p:nvPr/>
        </p:nvSpPr>
        <p:spPr>
          <a:xfrm>
            <a:off x="2338401" y="972487"/>
            <a:ext cx="3011081" cy="369332"/>
          </a:xfrm>
          <a:prstGeom prst="rect">
            <a:avLst/>
          </a:prstGeom>
        </p:spPr>
        <p:txBody>
          <a:bodyPr wrap="none">
            <a:spAutoFit/>
          </a:bodyPr>
          <a:lstStyle/>
          <a:p>
            <a:r>
              <a:rPr lang="en-US" i="1" dirty="0">
                <a:latin typeface="Garamond" panose="02020404030301010803" pitchFamily="18" charset="0"/>
              </a:rPr>
              <a:t>t-test results comparing groups on age</a:t>
            </a:r>
            <a:endParaRPr lang="en-US" dirty="0">
              <a:latin typeface="Garamond" panose="02020404030301010803" pitchFamily="18" charset="0"/>
            </a:endParaRPr>
          </a:p>
        </p:txBody>
      </p:sp>
      <p:sp>
        <p:nvSpPr>
          <p:cNvPr id="3" name="Rectangle 2"/>
          <p:cNvSpPr/>
          <p:nvPr/>
        </p:nvSpPr>
        <p:spPr>
          <a:xfrm>
            <a:off x="2304822" y="4135793"/>
            <a:ext cx="5163110" cy="369332"/>
          </a:xfrm>
          <a:prstGeom prst="rect">
            <a:avLst/>
          </a:prstGeom>
        </p:spPr>
        <p:txBody>
          <a:bodyPr wrap="square">
            <a:spAutoFit/>
          </a:bodyPr>
          <a:lstStyle/>
          <a:p>
            <a:r>
              <a:rPr lang="en-US" i="1" dirty="0">
                <a:latin typeface="Garamond" panose="02020404030301010803" pitchFamily="18" charset="0"/>
              </a:rPr>
              <a:t>t-test results comparing groups on Weber Fraction</a:t>
            </a:r>
            <a:endParaRPr lang="en-US" dirty="0">
              <a:latin typeface="Garamond" panose="02020404030301010803" pitchFamily="18" charset="0"/>
            </a:endParaRPr>
          </a:p>
        </p:txBody>
      </p:sp>
    </p:spTree>
    <p:extLst>
      <p:ext uri="{BB962C8B-B14F-4D97-AF65-F5344CB8AC3E}">
        <p14:creationId xmlns:p14="http://schemas.microsoft.com/office/powerpoint/2010/main" val="243730390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1729877" y="-246446"/>
            <a:ext cx="2668337" cy="901700"/>
          </a:xfrm>
        </p:spPr>
        <p:txBody>
          <a:bodyPr>
            <a:normAutofit/>
          </a:bodyPr>
          <a:lstStyle/>
          <a:p>
            <a:r>
              <a:rPr lang="en-US" dirty="0">
                <a:latin typeface="Garamond" panose="02020404030301010803" pitchFamily="18" charset="0"/>
              </a:rPr>
              <a:t>Results</a:t>
            </a:r>
          </a:p>
        </p:txBody>
      </p:sp>
      <p:graphicFrame>
        <p:nvGraphicFramePr>
          <p:cNvPr id="12" name="Content Placeholder 11"/>
          <p:cNvGraphicFramePr>
            <a:graphicFrameLocks noGrp="1"/>
          </p:cNvGraphicFramePr>
          <p:nvPr>
            <p:ph idx="1"/>
          </p:nvPr>
        </p:nvGraphicFramePr>
        <p:xfrm>
          <a:off x="6323263" y="3966213"/>
          <a:ext cx="4304630" cy="2742499"/>
        </p:xfrm>
        <a:graphic>
          <a:graphicData uri="http://schemas.openxmlformats.org/drawingml/2006/chart">
            <c:chart xmlns:c="http://schemas.openxmlformats.org/drawingml/2006/chart" xmlns:r="http://schemas.openxmlformats.org/officeDocument/2006/relationships" r:id="rId2"/>
          </a:graphicData>
        </a:graphic>
      </p:graphicFrame>
      <p:sp>
        <p:nvSpPr>
          <p:cNvPr id="8" name="Date Placeholder 3"/>
          <p:cNvSpPr txBox="1">
            <a:spLocks/>
          </p:cNvSpPr>
          <p:nvPr/>
        </p:nvSpPr>
        <p:spPr>
          <a:xfrm>
            <a:off x="7924800" y="6361177"/>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lumMod val="90000"/>
                    <a:lumOff val="1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latin typeface="Garamond" panose="02020404030301010803" pitchFamily="18" charset="0"/>
            </a:endParaRPr>
          </a:p>
        </p:txBody>
      </p:sp>
      <p:sp>
        <p:nvSpPr>
          <p:cNvPr id="9" name="Slide Number Placeholder 4"/>
          <p:cNvSpPr txBox="1">
            <a:spLocks/>
          </p:cNvSpPr>
          <p:nvPr/>
        </p:nvSpPr>
        <p:spPr>
          <a:xfrm>
            <a:off x="9296400" y="5839969"/>
            <a:ext cx="762000" cy="365125"/>
          </a:xfrm>
          <a:prstGeom prst="rect">
            <a:avLst/>
          </a:prstGeom>
        </p:spPr>
        <p:txBody>
          <a:bodyPr vert="horz" lIns="91440" tIns="45720" rIns="91440" bIns="45720" rtlCol="0" anchor="ctr"/>
          <a:lstStyle>
            <a:defPPr>
              <a:defRPr lang="en-US"/>
            </a:defPPr>
            <a:lvl1pPr marL="0" algn="r" defTabSz="914400" rtl="0" eaLnBrk="1" latinLnBrk="0" hangingPunct="1">
              <a:defRPr sz="2400" kern="1200">
                <a:solidFill>
                  <a:schemeClr val="tx1">
                    <a:lumMod val="85000"/>
                    <a:lumOff val="1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latin typeface="Garamond" panose="02020404030301010803" pitchFamily="18" charset="0"/>
            </a:endParaRPr>
          </a:p>
        </p:txBody>
      </p:sp>
      <p:graphicFrame>
        <p:nvGraphicFramePr>
          <p:cNvPr id="10" name="Chart 9"/>
          <p:cNvGraphicFramePr/>
          <p:nvPr/>
        </p:nvGraphicFramePr>
        <p:xfrm>
          <a:off x="6042525" y="462931"/>
          <a:ext cx="4755316" cy="323764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Chart 10"/>
          <p:cNvGraphicFramePr/>
          <p:nvPr/>
        </p:nvGraphicFramePr>
        <p:xfrm>
          <a:off x="1524000" y="522219"/>
          <a:ext cx="4612104" cy="310728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3" name="Chart 12"/>
          <p:cNvGraphicFramePr/>
          <p:nvPr/>
        </p:nvGraphicFramePr>
        <p:xfrm>
          <a:off x="1614071" y="3966212"/>
          <a:ext cx="4268034" cy="2760091"/>
        </p:xfrm>
        <a:graphic>
          <a:graphicData uri="http://schemas.openxmlformats.org/drawingml/2006/chart">
            <c:chart xmlns:c="http://schemas.openxmlformats.org/drawingml/2006/chart" xmlns:r="http://schemas.openxmlformats.org/officeDocument/2006/relationships" r:id="rId5"/>
          </a:graphicData>
        </a:graphic>
      </p:graphicFrame>
      <p:sp>
        <p:nvSpPr>
          <p:cNvPr id="2" name="Rounded Rectangle 1"/>
          <p:cNvSpPr/>
          <p:nvPr/>
        </p:nvSpPr>
        <p:spPr>
          <a:xfrm>
            <a:off x="6069264" y="486961"/>
            <a:ext cx="4585368" cy="3243156"/>
          </a:xfrm>
          <a:prstGeom prst="roundRect">
            <a:avLst/>
          </a:prstGeom>
          <a:solidFill>
            <a:srgbClr val="993366">
              <a:alpha val="0"/>
            </a:srgbClr>
          </a:solidFill>
          <a:ln w="12700" cmpd="sng">
            <a:solidFill>
              <a:srgbClr val="FF6FC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80"/>
              </a:solidFill>
              <a:latin typeface="Garamond" panose="02020404030301010803" pitchFamily="18" charset="0"/>
            </a:endParaRPr>
          </a:p>
        </p:txBody>
      </p:sp>
      <p:cxnSp>
        <p:nvCxnSpPr>
          <p:cNvPr id="4" name="Straight Connector 3"/>
          <p:cNvCxnSpPr/>
          <p:nvPr/>
        </p:nvCxnSpPr>
        <p:spPr>
          <a:xfrm>
            <a:off x="1524003" y="3707900"/>
            <a:ext cx="9103893" cy="0"/>
          </a:xfrm>
          <a:prstGeom prst="line">
            <a:avLst/>
          </a:prstGeom>
          <a:ln>
            <a:solidFill>
              <a:schemeClr val="bg2"/>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67739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2" grpId="0">
        <p:bldAsOne/>
      </p:bldGraphic>
      <p:bldGraphic spid="13" grpId="0">
        <p:bldAsOne/>
      </p:bldGraphic>
      <p:bldP spid="2" grpId="0" animBg="1"/>
    </p:bldLst>
  </p:timing>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Content Placeholder 2"/>
          <p:cNvSpPr>
            <a:spLocks noGrp="1"/>
          </p:cNvSpPr>
          <p:nvPr>
            <p:ph idx="1"/>
          </p:nvPr>
        </p:nvSpPr>
        <p:spPr>
          <a:xfrm>
            <a:off x="2151914" y="455597"/>
            <a:ext cx="7862080" cy="832107"/>
          </a:xfrm>
        </p:spPr>
        <p:txBody>
          <a:bodyPr>
            <a:normAutofit fontScale="92500" lnSpcReduction="20000"/>
          </a:bodyPr>
          <a:lstStyle/>
          <a:p>
            <a:pPr marL="0" indent="0">
              <a:buNone/>
            </a:pPr>
            <a:r>
              <a:rPr lang="en-US" sz="2600" b="1" u="sng" dirty="0"/>
              <a:t>Accuracy</a:t>
            </a:r>
            <a:endParaRPr lang="en-US" sz="2100" b="1" u="sng" dirty="0"/>
          </a:p>
          <a:p>
            <a:pPr marL="0" indent="0">
              <a:buNone/>
            </a:pPr>
            <a:r>
              <a:rPr lang="en-US" sz="1500" i="1" dirty="0"/>
              <a:t>Repeated measures ANOVA of condition (Non-symbolic addition vs. Line addition) and difficulty (1, 2, 3, 4) on symbolic addition accuracy </a:t>
            </a:r>
            <a:endParaRPr lang="en-US" sz="1500" dirty="0"/>
          </a:p>
          <a:p>
            <a:pPr marL="0" indent="0">
              <a:buNone/>
            </a:pPr>
            <a:endParaRPr lang="en-US" sz="1700" dirty="0"/>
          </a:p>
        </p:txBody>
      </p:sp>
      <p:graphicFrame>
        <p:nvGraphicFramePr>
          <p:cNvPr id="6" name="Content Placeholder 14"/>
          <p:cNvGraphicFramePr>
            <a:graphicFrameLocks/>
          </p:cNvGraphicFramePr>
          <p:nvPr/>
        </p:nvGraphicFramePr>
        <p:xfrm>
          <a:off x="2285998" y="1148765"/>
          <a:ext cx="8034760" cy="2194560"/>
        </p:xfrm>
        <a:graphic>
          <a:graphicData uri="http://schemas.openxmlformats.org/drawingml/2006/table">
            <a:tbl>
              <a:tblPr firstRow="1" bandRow="1">
                <a:tableStyleId>{5C22544A-7EE6-4342-B048-85BDC9FD1C3A}</a:tableStyleId>
              </a:tblPr>
              <a:tblGrid>
                <a:gridCol w="1606952">
                  <a:extLst>
                    <a:ext uri="{9D8B030D-6E8A-4147-A177-3AD203B41FA5}">
                      <a16:colId xmlns:a16="http://schemas.microsoft.com/office/drawing/2014/main" val="20000"/>
                    </a:ext>
                  </a:extLst>
                </a:gridCol>
                <a:gridCol w="1606952">
                  <a:extLst>
                    <a:ext uri="{9D8B030D-6E8A-4147-A177-3AD203B41FA5}">
                      <a16:colId xmlns:a16="http://schemas.microsoft.com/office/drawing/2014/main" val="20001"/>
                    </a:ext>
                  </a:extLst>
                </a:gridCol>
                <a:gridCol w="1606952">
                  <a:extLst>
                    <a:ext uri="{9D8B030D-6E8A-4147-A177-3AD203B41FA5}">
                      <a16:colId xmlns:a16="http://schemas.microsoft.com/office/drawing/2014/main" val="20002"/>
                    </a:ext>
                  </a:extLst>
                </a:gridCol>
                <a:gridCol w="1606952">
                  <a:extLst>
                    <a:ext uri="{9D8B030D-6E8A-4147-A177-3AD203B41FA5}">
                      <a16:colId xmlns:a16="http://schemas.microsoft.com/office/drawing/2014/main" val="20003"/>
                    </a:ext>
                  </a:extLst>
                </a:gridCol>
                <a:gridCol w="1606952">
                  <a:extLst>
                    <a:ext uri="{9D8B030D-6E8A-4147-A177-3AD203B41FA5}">
                      <a16:colId xmlns:a16="http://schemas.microsoft.com/office/drawing/2014/main" val="20004"/>
                    </a:ext>
                  </a:extLst>
                </a:gridCol>
              </a:tblGrid>
              <a:tr h="334114">
                <a:tc>
                  <a:txBody>
                    <a:bodyPr/>
                    <a:lstStyle/>
                    <a:p>
                      <a:pPr algn="ctr"/>
                      <a:r>
                        <a:rPr lang="en-US" sz="1900" dirty="0"/>
                        <a:t>Effect</a:t>
                      </a:r>
                    </a:p>
                  </a:txBody>
                  <a:tcPr/>
                </a:tc>
                <a:tc>
                  <a:txBody>
                    <a:bodyPr/>
                    <a:lstStyle/>
                    <a:p>
                      <a:pPr algn="ctr"/>
                      <a:r>
                        <a:rPr lang="en-US" sz="1900" i="1" dirty="0" err="1"/>
                        <a:t>df</a:t>
                      </a:r>
                      <a:endParaRPr lang="en-US" sz="1900" i="1" dirty="0"/>
                    </a:p>
                  </a:txBody>
                  <a:tcPr/>
                </a:tc>
                <a:tc>
                  <a:txBody>
                    <a:bodyPr/>
                    <a:lstStyle/>
                    <a:p>
                      <a:pPr algn="ctr"/>
                      <a:r>
                        <a:rPr lang="en-US" sz="1900" i="1" dirty="0"/>
                        <a:t>F</a:t>
                      </a:r>
                    </a:p>
                  </a:txBody>
                  <a:tcPr/>
                </a:tc>
                <a:tc>
                  <a:txBody>
                    <a:bodyPr/>
                    <a:lstStyle/>
                    <a:p>
                      <a:pPr algn="ctr"/>
                      <a:r>
                        <a:rPr lang="en-US" sz="1900" kern="1200" dirty="0">
                          <a:effectLst/>
                          <a:sym typeface="Symbol"/>
                        </a:rPr>
                        <a:t></a:t>
                      </a:r>
                      <a:r>
                        <a:rPr lang="en-US" sz="1900" kern="1200" baseline="30000" dirty="0">
                          <a:effectLst/>
                        </a:rPr>
                        <a:t>2</a:t>
                      </a:r>
                      <a:endParaRPr lang="en-US" sz="1900" dirty="0"/>
                    </a:p>
                  </a:txBody>
                  <a:tcPr/>
                </a:tc>
                <a:tc>
                  <a:txBody>
                    <a:bodyPr/>
                    <a:lstStyle/>
                    <a:p>
                      <a:pPr algn="ctr"/>
                      <a:r>
                        <a:rPr lang="en-US" sz="1900" i="1" dirty="0"/>
                        <a:t>p</a:t>
                      </a:r>
                    </a:p>
                  </a:txBody>
                  <a:tcPr/>
                </a:tc>
                <a:extLst>
                  <a:ext uri="{0D108BD9-81ED-4DB2-BD59-A6C34878D82A}">
                    <a16:rowId xmlns:a16="http://schemas.microsoft.com/office/drawing/2014/main" val="10000"/>
                  </a:ext>
                </a:extLst>
              </a:tr>
              <a:tr h="334114">
                <a:tc>
                  <a:txBody>
                    <a:bodyPr/>
                    <a:lstStyle/>
                    <a:p>
                      <a:pPr algn="ctr"/>
                      <a:r>
                        <a:rPr lang="en-US" sz="1900" dirty="0"/>
                        <a:t>Condition</a:t>
                      </a:r>
                    </a:p>
                  </a:txBody>
                  <a:tcPr/>
                </a:tc>
                <a:tc>
                  <a:txBody>
                    <a:bodyPr/>
                    <a:lstStyle/>
                    <a:p>
                      <a:pPr algn="ctr"/>
                      <a:r>
                        <a:rPr lang="en-US" sz="1900" dirty="0"/>
                        <a:t>1,46</a:t>
                      </a:r>
                    </a:p>
                  </a:txBody>
                  <a:tcPr/>
                </a:tc>
                <a:tc>
                  <a:txBody>
                    <a:bodyPr/>
                    <a:lstStyle/>
                    <a:p>
                      <a:pPr algn="ctr"/>
                      <a:r>
                        <a:rPr lang="en-US" sz="1900" dirty="0"/>
                        <a:t>2.702</a:t>
                      </a:r>
                    </a:p>
                  </a:txBody>
                  <a:tcPr/>
                </a:tc>
                <a:tc>
                  <a:txBody>
                    <a:bodyPr/>
                    <a:lstStyle/>
                    <a:p>
                      <a:pPr algn="ctr"/>
                      <a:r>
                        <a:rPr lang="en-US" sz="1900" dirty="0"/>
                        <a:t>.055</a:t>
                      </a:r>
                    </a:p>
                  </a:txBody>
                  <a:tcPr/>
                </a:tc>
                <a:tc>
                  <a:txBody>
                    <a:bodyPr/>
                    <a:lstStyle/>
                    <a:p>
                      <a:pPr algn="ctr"/>
                      <a:r>
                        <a:rPr lang="en-US" sz="1900" dirty="0"/>
                        <a:t>=.107</a:t>
                      </a:r>
                    </a:p>
                  </a:txBody>
                  <a:tcPr/>
                </a:tc>
                <a:extLst>
                  <a:ext uri="{0D108BD9-81ED-4DB2-BD59-A6C34878D82A}">
                    <a16:rowId xmlns:a16="http://schemas.microsoft.com/office/drawing/2014/main" val="10001"/>
                  </a:ext>
                </a:extLst>
              </a:tr>
              <a:tr h="334114">
                <a:tc>
                  <a:txBody>
                    <a:bodyPr/>
                    <a:lstStyle/>
                    <a:p>
                      <a:pPr algn="ctr"/>
                      <a:r>
                        <a:rPr lang="en-US" sz="1900" dirty="0"/>
                        <a:t>Difficulty</a:t>
                      </a:r>
                    </a:p>
                  </a:txBody>
                  <a:tcPr/>
                </a:tc>
                <a:tc>
                  <a:txBody>
                    <a:bodyPr/>
                    <a:lstStyle/>
                    <a:p>
                      <a:pPr algn="ctr"/>
                      <a:r>
                        <a:rPr lang="en-US" sz="1900" dirty="0"/>
                        <a:t>3,138</a:t>
                      </a:r>
                    </a:p>
                  </a:txBody>
                  <a:tcPr/>
                </a:tc>
                <a:tc>
                  <a:txBody>
                    <a:bodyPr/>
                    <a:lstStyle/>
                    <a:p>
                      <a:pPr algn="ctr"/>
                      <a:r>
                        <a:rPr lang="en-US" sz="1900" dirty="0"/>
                        <a:t>122.577</a:t>
                      </a:r>
                    </a:p>
                  </a:txBody>
                  <a:tcPr/>
                </a:tc>
                <a:tc>
                  <a:txBody>
                    <a:bodyPr/>
                    <a:lstStyle/>
                    <a:p>
                      <a:pPr algn="ctr"/>
                      <a:r>
                        <a:rPr lang="en-US" sz="1900" dirty="0"/>
                        <a:t>.727</a:t>
                      </a:r>
                    </a:p>
                  </a:txBody>
                  <a:tcPr/>
                </a:tc>
                <a:tc>
                  <a:txBody>
                    <a:bodyPr/>
                    <a:lstStyle/>
                    <a:p>
                      <a:pPr algn="ctr"/>
                      <a:r>
                        <a:rPr lang="en-US" sz="1900" dirty="0"/>
                        <a:t>&lt;.000</a:t>
                      </a:r>
                    </a:p>
                  </a:txBody>
                  <a:tcPr/>
                </a:tc>
                <a:extLst>
                  <a:ext uri="{0D108BD9-81ED-4DB2-BD59-A6C34878D82A}">
                    <a16:rowId xmlns:a16="http://schemas.microsoft.com/office/drawing/2014/main" val="10002"/>
                  </a:ext>
                </a:extLst>
              </a:tr>
              <a:tr h="588041">
                <a:tc>
                  <a:txBody>
                    <a:bodyPr/>
                    <a:lstStyle/>
                    <a:p>
                      <a:pPr algn="ctr"/>
                      <a:r>
                        <a:rPr lang="en-US" sz="1900" dirty="0"/>
                        <a:t>Condition* Difficulty</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900" dirty="0"/>
                        <a:t>3,138</a:t>
                      </a:r>
                    </a:p>
                    <a:p>
                      <a:pPr algn="ctr"/>
                      <a:endParaRPr lang="en-US" sz="1900" dirty="0"/>
                    </a:p>
                  </a:txBody>
                  <a:tcPr/>
                </a:tc>
                <a:tc>
                  <a:txBody>
                    <a:bodyPr/>
                    <a:lstStyle/>
                    <a:p>
                      <a:pPr algn="ctr"/>
                      <a:r>
                        <a:rPr lang="en-US" sz="1900" dirty="0"/>
                        <a:t>.315</a:t>
                      </a:r>
                    </a:p>
                  </a:txBody>
                  <a:tcPr/>
                </a:tc>
                <a:tc>
                  <a:txBody>
                    <a:bodyPr/>
                    <a:lstStyle/>
                    <a:p>
                      <a:pPr algn="ctr"/>
                      <a:r>
                        <a:rPr lang="en-US" sz="1900" dirty="0"/>
                        <a:t>.007</a:t>
                      </a:r>
                    </a:p>
                  </a:txBody>
                  <a:tcPr/>
                </a:tc>
                <a:tc>
                  <a:txBody>
                    <a:bodyPr/>
                    <a:lstStyle/>
                    <a:p>
                      <a:pPr algn="ctr"/>
                      <a:r>
                        <a:rPr lang="en-US" sz="1900" dirty="0"/>
                        <a:t>=.814</a:t>
                      </a:r>
                    </a:p>
                  </a:txBody>
                  <a:tcPr/>
                </a:tc>
                <a:extLst>
                  <a:ext uri="{0D108BD9-81ED-4DB2-BD59-A6C34878D82A}">
                    <a16:rowId xmlns:a16="http://schemas.microsoft.com/office/drawing/2014/main" val="10003"/>
                  </a:ext>
                </a:extLst>
              </a:tr>
              <a:tr h="334114">
                <a:tc>
                  <a:txBody>
                    <a:bodyPr/>
                    <a:lstStyle/>
                    <a:p>
                      <a:pPr algn="ctr"/>
                      <a:endParaRPr lang="en-US" sz="1900" dirty="0"/>
                    </a:p>
                  </a:txBody>
                  <a:tcPr/>
                </a:tc>
                <a:tc>
                  <a:txBody>
                    <a:bodyPr/>
                    <a:lstStyle/>
                    <a:p>
                      <a:pPr algn="ctr"/>
                      <a:endParaRPr lang="en-US" sz="1900" dirty="0"/>
                    </a:p>
                  </a:txBody>
                  <a:tcPr/>
                </a:tc>
                <a:tc>
                  <a:txBody>
                    <a:bodyPr/>
                    <a:lstStyle/>
                    <a:p>
                      <a:pPr algn="ctr"/>
                      <a:endParaRPr lang="en-US" sz="1900" dirty="0"/>
                    </a:p>
                  </a:txBody>
                  <a:tcPr/>
                </a:tc>
                <a:tc>
                  <a:txBody>
                    <a:bodyPr/>
                    <a:lstStyle/>
                    <a:p>
                      <a:pPr algn="ctr"/>
                      <a:endParaRPr lang="en-US" sz="1900" dirty="0"/>
                    </a:p>
                  </a:txBody>
                  <a:tcPr/>
                </a:tc>
                <a:tc>
                  <a:txBody>
                    <a:bodyPr/>
                    <a:lstStyle/>
                    <a:p>
                      <a:pPr algn="ctr"/>
                      <a:endParaRPr lang="en-US" sz="1900" dirty="0"/>
                    </a:p>
                  </a:txBody>
                  <a:tcPr/>
                </a:tc>
                <a:extLst>
                  <a:ext uri="{0D108BD9-81ED-4DB2-BD59-A6C34878D82A}">
                    <a16:rowId xmlns:a16="http://schemas.microsoft.com/office/drawing/2014/main" val="10004"/>
                  </a:ext>
                </a:extLst>
              </a:tr>
            </a:tbl>
          </a:graphicData>
        </a:graphic>
      </p:graphicFrame>
      <p:graphicFrame>
        <p:nvGraphicFramePr>
          <p:cNvPr id="7" name="Content Placeholder 14"/>
          <p:cNvGraphicFramePr>
            <a:graphicFrameLocks/>
          </p:cNvGraphicFramePr>
          <p:nvPr/>
        </p:nvGraphicFramePr>
        <p:xfrm>
          <a:off x="2244583" y="4163579"/>
          <a:ext cx="8034760" cy="2194560"/>
        </p:xfrm>
        <a:graphic>
          <a:graphicData uri="http://schemas.openxmlformats.org/drawingml/2006/table">
            <a:tbl>
              <a:tblPr firstRow="1" bandRow="1">
                <a:tableStyleId>{5C22544A-7EE6-4342-B048-85BDC9FD1C3A}</a:tableStyleId>
              </a:tblPr>
              <a:tblGrid>
                <a:gridCol w="1606952">
                  <a:extLst>
                    <a:ext uri="{9D8B030D-6E8A-4147-A177-3AD203B41FA5}">
                      <a16:colId xmlns:a16="http://schemas.microsoft.com/office/drawing/2014/main" val="20000"/>
                    </a:ext>
                  </a:extLst>
                </a:gridCol>
                <a:gridCol w="1606952">
                  <a:extLst>
                    <a:ext uri="{9D8B030D-6E8A-4147-A177-3AD203B41FA5}">
                      <a16:colId xmlns:a16="http://schemas.microsoft.com/office/drawing/2014/main" val="20001"/>
                    </a:ext>
                  </a:extLst>
                </a:gridCol>
                <a:gridCol w="1606952">
                  <a:extLst>
                    <a:ext uri="{9D8B030D-6E8A-4147-A177-3AD203B41FA5}">
                      <a16:colId xmlns:a16="http://schemas.microsoft.com/office/drawing/2014/main" val="20002"/>
                    </a:ext>
                  </a:extLst>
                </a:gridCol>
                <a:gridCol w="1606952">
                  <a:extLst>
                    <a:ext uri="{9D8B030D-6E8A-4147-A177-3AD203B41FA5}">
                      <a16:colId xmlns:a16="http://schemas.microsoft.com/office/drawing/2014/main" val="20003"/>
                    </a:ext>
                  </a:extLst>
                </a:gridCol>
                <a:gridCol w="1606952">
                  <a:extLst>
                    <a:ext uri="{9D8B030D-6E8A-4147-A177-3AD203B41FA5}">
                      <a16:colId xmlns:a16="http://schemas.microsoft.com/office/drawing/2014/main" val="20004"/>
                    </a:ext>
                  </a:extLst>
                </a:gridCol>
              </a:tblGrid>
              <a:tr h="375920">
                <a:tc>
                  <a:txBody>
                    <a:bodyPr/>
                    <a:lstStyle/>
                    <a:p>
                      <a:pPr algn="ctr"/>
                      <a:r>
                        <a:rPr lang="en-US" sz="1900" dirty="0"/>
                        <a:t>Effect</a:t>
                      </a:r>
                    </a:p>
                  </a:txBody>
                  <a:tcPr/>
                </a:tc>
                <a:tc>
                  <a:txBody>
                    <a:bodyPr/>
                    <a:lstStyle/>
                    <a:p>
                      <a:pPr algn="ctr"/>
                      <a:r>
                        <a:rPr lang="en-US" sz="1900" i="1" dirty="0" err="1"/>
                        <a:t>df</a:t>
                      </a:r>
                      <a:endParaRPr lang="en-US" sz="1900" i="1" dirty="0"/>
                    </a:p>
                  </a:txBody>
                  <a:tcPr/>
                </a:tc>
                <a:tc>
                  <a:txBody>
                    <a:bodyPr/>
                    <a:lstStyle/>
                    <a:p>
                      <a:pPr algn="ctr"/>
                      <a:r>
                        <a:rPr lang="en-US" sz="1900" i="1" dirty="0"/>
                        <a:t>F</a:t>
                      </a:r>
                    </a:p>
                  </a:txBody>
                  <a:tcPr/>
                </a:tc>
                <a:tc>
                  <a:txBody>
                    <a:bodyPr/>
                    <a:lstStyle/>
                    <a:p>
                      <a:pPr algn="ctr"/>
                      <a:r>
                        <a:rPr lang="en-US" sz="1900" kern="1200" dirty="0">
                          <a:effectLst/>
                          <a:sym typeface="Symbol"/>
                        </a:rPr>
                        <a:t></a:t>
                      </a:r>
                      <a:r>
                        <a:rPr lang="en-US" sz="1900" kern="1200" baseline="30000" dirty="0">
                          <a:effectLst/>
                        </a:rPr>
                        <a:t>2</a:t>
                      </a:r>
                      <a:endParaRPr lang="en-US" sz="1900" dirty="0"/>
                    </a:p>
                  </a:txBody>
                  <a:tcPr/>
                </a:tc>
                <a:tc>
                  <a:txBody>
                    <a:bodyPr/>
                    <a:lstStyle/>
                    <a:p>
                      <a:pPr algn="ctr"/>
                      <a:r>
                        <a:rPr lang="en-US" sz="1900" i="1" dirty="0"/>
                        <a:t>p</a:t>
                      </a:r>
                    </a:p>
                  </a:txBody>
                  <a:tcPr/>
                </a:tc>
                <a:extLst>
                  <a:ext uri="{0D108BD9-81ED-4DB2-BD59-A6C34878D82A}">
                    <a16:rowId xmlns:a16="http://schemas.microsoft.com/office/drawing/2014/main" val="10000"/>
                  </a:ext>
                </a:extLst>
              </a:tr>
              <a:tr h="375920">
                <a:tc>
                  <a:txBody>
                    <a:bodyPr/>
                    <a:lstStyle/>
                    <a:p>
                      <a:pPr algn="ctr"/>
                      <a:r>
                        <a:rPr lang="en-US" sz="1900" dirty="0"/>
                        <a:t>Condition</a:t>
                      </a:r>
                    </a:p>
                  </a:txBody>
                  <a:tcPr/>
                </a:tc>
                <a:tc>
                  <a:txBody>
                    <a:bodyPr/>
                    <a:lstStyle/>
                    <a:p>
                      <a:pPr algn="ctr"/>
                      <a:r>
                        <a:rPr lang="en-US" sz="1900" dirty="0"/>
                        <a:t>1,46</a:t>
                      </a:r>
                    </a:p>
                  </a:txBody>
                  <a:tcPr/>
                </a:tc>
                <a:tc>
                  <a:txBody>
                    <a:bodyPr/>
                    <a:lstStyle/>
                    <a:p>
                      <a:pPr algn="ctr"/>
                      <a:r>
                        <a:rPr lang="en-US" sz="1900" dirty="0"/>
                        <a:t>5.418</a:t>
                      </a:r>
                    </a:p>
                  </a:txBody>
                  <a:tcPr/>
                </a:tc>
                <a:tc>
                  <a:txBody>
                    <a:bodyPr/>
                    <a:lstStyle/>
                    <a:p>
                      <a:pPr algn="ctr"/>
                      <a:r>
                        <a:rPr lang="en-US" sz="1900" dirty="0"/>
                        <a:t>.105</a:t>
                      </a:r>
                    </a:p>
                  </a:txBody>
                  <a:tcPr/>
                </a:tc>
                <a:tc>
                  <a:txBody>
                    <a:bodyPr/>
                    <a:lstStyle/>
                    <a:p>
                      <a:pPr algn="ctr"/>
                      <a:r>
                        <a:rPr lang="en-US" sz="1900" dirty="0"/>
                        <a:t>&lt;.05</a:t>
                      </a:r>
                    </a:p>
                  </a:txBody>
                  <a:tcPr/>
                </a:tc>
                <a:extLst>
                  <a:ext uri="{0D108BD9-81ED-4DB2-BD59-A6C34878D82A}">
                    <a16:rowId xmlns:a16="http://schemas.microsoft.com/office/drawing/2014/main" val="10001"/>
                  </a:ext>
                </a:extLst>
              </a:tr>
              <a:tr h="375920">
                <a:tc>
                  <a:txBody>
                    <a:bodyPr/>
                    <a:lstStyle/>
                    <a:p>
                      <a:pPr algn="ctr"/>
                      <a:r>
                        <a:rPr lang="en-US" sz="1900" dirty="0"/>
                        <a:t>Difficulty</a:t>
                      </a:r>
                    </a:p>
                  </a:txBody>
                  <a:tcPr/>
                </a:tc>
                <a:tc>
                  <a:txBody>
                    <a:bodyPr/>
                    <a:lstStyle/>
                    <a:p>
                      <a:pPr algn="ctr"/>
                      <a:r>
                        <a:rPr lang="en-US" sz="1900" dirty="0"/>
                        <a:t>3, 138</a:t>
                      </a:r>
                    </a:p>
                  </a:txBody>
                  <a:tcPr/>
                </a:tc>
                <a:tc>
                  <a:txBody>
                    <a:bodyPr/>
                    <a:lstStyle/>
                    <a:p>
                      <a:pPr algn="ctr"/>
                      <a:r>
                        <a:rPr lang="en-US" sz="1900" dirty="0"/>
                        <a:t>70.372</a:t>
                      </a:r>
                    </a:p>
                  </a:txBody>
                  <a:tcPr/>
                </a:tc>
                <a:tc>
                  <a:txBody>
                    <a:bodyPr/>
                    <a:lstStyle/>
                    <a:p>
                      <a:pPr algn="ctr"/>
                      <a:r>
                        <a:rPr lang="en-US" sz="1900" dirty="0"/>
                        <a:t>.605</a:t>
                      </a:r>
                    </a:p>
                  </a:txBody>
                  <a:tcPr/>
                </a:tc>
                <a:tc>
                  <a:txBody>
                    <a:bodyPr/>
                    <a:lstStyle/>
                    <a:p>
                      <a:pPr algn="ctr"/>
                      <a:r>
                        <a:rPr lang="en-US" sz="1900" dirty="0"/>
                        <a:t>&lt;.000</a:t>
                      </a:r>
                    </a:p>
                  </a:txBody>
                  <a:tcPr/>
                </a:tc>
                <a:extLst>
                  <a:ext uri="{0D108BD9-81ED-4DB2-BD59-A6C34878D82A}">
                    <a16:rowId xmlns:a16="http://schemas.microsoft.com/office/drawing/2014/main" val="10002"/>
                  </a:ext>
                </a:extLst>
              </a:tr>
              <a:tr h="660400">
                <a:tc>
                  <a:txBody>
                    <a:bodyPr/>
                    <a:lstStyle/>
                    <a:p>
                      <a:pPr algn="ctr"/>
                      <a:r>
                        <a:rPr lang="en-US" sz="1900" dirty="0"/>
                        <a:t>Condition* Difficulty</a:t>
                      </a:r>
                    </a:p>
                  </a:txBody>
                  <a:tcPr/>
                </a:tc>
                <a:tc>
                  <a:txBody>
                    <a:bodyPr/>
                    <a:lstStyle/>
                    <a:p>
                      <a:pPr algn="ctr"/>
                      <a:r>
                        <a:rPr lang="en-US" sz="1900" dirty="0"/>
                        <a:t>3,138</a:t>
                      </a:r>
                    </a:p>
                  </a:txBody>
                  <a:tcPr/>
                </a:tc>
                <a:tc>
                  <a:txBody>
                    <a:bodyPr/>
                    <a:lstStyle/>
                    <a:p>
                      <a:pPr algn="ctr"/>
                      <a:r>
                        <a:rPr lang="en-US" sz="1900" dirty="0"/>
                        <a:t>3.190</a:t>
                      </a:r>
                    </a:p>
                  </a:txBody>
                  <a:tcPr/>
                </a:tc>
                <a:tc>
                  <a:txBody>
                    <a:bodyPr/>
                    <a:lstStyle/>
                    <a:p>
                      <a:pPr algn="ctr"/>
                      <a:r>
                        <a:rPr lang="en-US" sz="1900" dirty="0"/>
                        <a:t>.065</a:t>
                      </a:r>
                    </a:p>
                  </a:txBody>
                  <a:tcPr/>
                </a:tc>
                <a:tc>
                  <a:txBody>
                    <a:bodyPr/>
                    <a:lstStyle/>
                    <a:p>
                      <a:pPr algn="ctr"/>
                      <a:r>
                        <a:rPr lang="en-US" sz="1900" dirty="0"/>
                        <a:t>&lt;.05</a:t>
                      </a:r>
                    </a:p>
                  </a:txBody>
                  <a:tcPr/>
                </a:tc>
                <a:extLst>
                  <a:ext uri="{0D108BD9-81ED-4DB2-BD59-A6C34878D82A}">
                    <a16:rowId xmlns:a16="http://schemas.microsoft.com/office/drawing/2014/main" val="10003"/>
                  </a:ext>
                </a:extLst>
              </a:tr>
              <a:tr h="375920">
                <a:tc>
                  <a:txBody>
                    <a:bodyPr/>
                    <a:lstStyle/>
                    <a:p>
                      <a:pPr algn="ctr"/>
                      <a:endParaRPr lang="en-US" sz="1900" dirty="0"/>
                    </a:p>
                  </a:txBody>
                  <a:tcPr/>
                </a:tc>
                <a:tc>
                  <a:txBody>
                    <a:bodyPr/>
                    <a:lstStyle/>
                    <a:p>
                      <a:pPr algn="ctr"/>
                      <a:endParaRPr lang="en-US" sz="1900" dirty="0"/>
                    </a:p>
                  </a:txBody>
                  <a:tcPr/>
                </a:tc>
                <a:tc>
                  <a:txBody>
                    <a:bodyPr/>
                    <a:lstStyle/>
                    <a:p>
                      <a:pPr algn="ctr"/>
                      <a:endParaRPr lang="en-US" sz="1900" dirty="0"/>
                    </a:p>
                  </a:txBody>
                  <a:tcPr/>
                </a:tc>
                <a:tc>
                  <a:txBody>
                    <a:bodyPr/>
                    <a:lstStyle/>
                    <a:p>
                      <a:pPr algn="ctr"/>
                      <a:endParaRPr lang="en-US" sz="1900" dirty="0"/>
                    </a:p>
                  </a:txBody>
                  <a:tcPr/>
                </a:tc>
                <a:tc>
                  <a:txBody>
                    <a:bodyPr/>
                    <a:lstStyle/>
                    <a:p>
                      <a:pPr algn="ctr"/>
                      <a:endParaRPr lang="en-US" sz="1900" dirty="0"/>
                    </a:p>
                  </a:txBody>
                  <a:tcPr/>
                </a:tc>
                <a:extLst>
                  <a:ext uri="{0D108BD9-81ED-4DB2-BD59-A6C34878D82A}">
                    <a16:rowId xmlns:a16="http://schemas.microsoft.com/office/drawing/2014/main" val="10004"/>
                  </a:ext>
                </a:extLst>
              </a:tr>
            </a:tbl>
          </a:graphicData>
        </a:graphic>
      </p:graphicFrame>
      <p:sp>
        <p:nvSpPr>
          <p:cNvPr id="8" name="TextBox 7"/>
          <p:cNvSpPr txBox="1"/>
          <p:nvPr/>
        </p:nvSpPr>
        <p:spPr>
          <a:xfrm>
            <a:off x="2151914" y="3314940"/>
            <a:ext cx="8168844" cy="1107996"/>
          </a:xfrm>
          <a:prstGeom prst="rect">
            <a:avLst/>
          </a:prstGeom>
          <a:noFill/>
        </p:spPr>
        <p:txBody>
          <a:bodyPr wrap="square" rtlCol="0">
            <a:spAutoFit/>
          </a:bodyPr>
          <a:lstStyle/>
          <a:p>
            <a:r>
              <a:rPr lang="en-US" sz="2400" b="1" u="sng" dirty="0"/>
              <a:t>Reaction time</a:t>
            </a:r>
          </a:p>
          <a:p>
            <a:r>
              <a:rPr lang="en-US" sz="1400" i="1" dirty="0"/>
              <a:t>Repeated measures ANOVA of condition (Non-symbolic addition vs. Line addition) and difficulty (1, 2, 3, 4) on symbolic addition reaction time</a:t>
            </a:r>
            <a:endParaRPr lang="en-US" sz="1400" dirty="0"/>
          </a:p>
          <a:p>
            <a:endParaRPr lang="en-US" sz="1400" dirty="0"/>
          </a:p>
        </p:txBody>
      </p:sp>
      <p:sp>
        <p:nvSpPr>
          <p:cNvPr id="2" name="TextBox 1"/>
          <p:cNvSpPr txBox="1"/>
          <p:nvPr/>
        </p:nvSpPr>
        <p:spPr>
          <a:xfrm>
            <a:off x="1759166" y="6271836"/>
            <a:ext cx="8908835" cy="646331"/>
          </a:xfrm>
          <a:prstGeom prst="rect">
            <a:avLst/>
          </a:prstGeom>
          <a:noFill/>
        </p:spPr>
        <p:txBody>
          <a:bodyPr wrap="square" rtlCol="0">
            <a:spAutoFit/>
          </a:bodyPr>
          <a:lstStyle/>
          <a:p>
            <a:r>
              <a:rPr lang="en-US" dirty="0"/>
              <a:t>*critical main effect of Training Condition remained after accounting for training reaction time as a covariate </a:t>
            </a:r>
            <a:r>
              <a:rPr lang="en-US" i="1" dirty="0"/>
              <a:t>F</a:t>
            </a:r>
            <a:r>
              <a:rPr lang="en-US" dirty="0"/>
              <a:t> (1, 45)= 8.380, </a:t>
            </a:r>
            <a:r>
              <a:rPr lang="en-US" i="1" dirty="0"/>
              <a:t>p</a:t>
            </a:r>
            <a:r>
              <a:rPr lang="en-US" dirty="0"/>
              <a:t> &lt;. 05, η</a:t>
            </a:r>
            <a:r>
              <a:rPr lang="en-US" baseline="30000" dirty="0"/>
              <a:t>2</a:t>
            </a:r>
            <a:r>
              <a:rPr lang="en-US" dirty="0"/>
              <a:t>= .157.</a:t>
            </a:r>
          </a:p>
        </p:txBody>
      </p:sp>
    </p:spTree>
    <p:extLst>
      <p:ext uri="{BB962C8B-B14F-4D97-AF65-F5344CB8AC3E}">
        <p14:creationId xmlns:p14="http://schemas.microsoft.com/office/powerpoint/2010/main" val="571199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05610" y="751114"/>
            <a:ext cx="9918996" cy="5793377"/>
          </a:xfrm>
        </p:spPr>
        <p:txBody>
          <a:bodyPr>
            <a:normAutofit/>
          </a:bodyPr>
          <a:lstStyle/>
          <a:p>
            <a:pPr marL="0" indent="0">
              <a:buNone/>
            </a:pPr>
            <a:r>
              <a:rPr lang="en-US" sz="2400" b="1" dirty="0">
                <a:solidFill>
                  <a:srgbClr val="FF0000"/>
                </a:solidFill>
                <a:latin typeface="Garamond" panose="02020404030301010803" pitchFamily="18" charset="0"/>
              </a:rPr>
              <a:t>Experiment 2</a:t>
            </a:r>
          </a:p>
          <a:p>
            <a:pPr marL="0" indent="0">
              <a:buNone/>
            </a:pPr>
            <a:endParaRPr lang="en-US" sz="2400" b="1" dirty="0">
              <a:solidFill>
                <a:srgbClr val="FF0000"/>
              </a:solidFill>
              <a:latin typeface="Garamond" panose="02020404030301010803" pitchFamily="18" charset="0"/>
            </a:endParaRPr>
          </a:p>
          <a:p>
            <a:pPr marL="0" indent="0">
              <a:buNone/>
            </a:pPr>
            <a:r>
              <a:rPr lang="en-US" sz="2400" dirty="0">
                <a:latin typeface="Garamond" panose="02020404030301010803" pitchFamily="18" charset="0"/>
              </a:rPr>
              <a:t>Objectives of the study</a:t>
            </a:r>
          </a:p>
          <a:p>
            <a:pPr marL="0" indent="0">
              <a:buNone/>
            </a:pPr>
            <a:endParaRPr lang="en-US" sz="2400" dirty="0">
              <a:latin typeface="Garamond" panose="02020404030301010803" pitchFamily="18" charset="0"/>
            </a:endParaRPr>
          </a:p>
          <a:p>
            <a:r>
              <a:rPr lang="en-US" sz="2400" dirty="0">
                <a:latin typeface="Garamond" panose="02020404030301010803" pitchFamily="18" charset="0"/>
              </a:rPr>
              <a:t>To explore whether non–symbolic addition task might enhance performance on other symbolic task like symbolic number task </a:t>
            </a:r>
            <a:r>
              <a:rPr lang="en-US" sz="2400" u="sng" dirty="0">
                <a:latin typeface="Garamond" panose="02020404030301010803" pitchFamily="18" charset="0"/>
              </a:rPr>
              <a:t>such as number line placement task</a:t>
            </a:r>
            <a:r>
              <a:rPr lang="en-US" sz="2400" dirty="0">
                <a:latin typeface="Garamond" panose="02020404030301010803" pitchFamily="18" charset="0"/>
              </a:rPr>
              <a:t>. </a:t>
            </a:r>
          </a:p>
          <a:p>
            <a:endParaRPr lang="en-US" sz="2400" dirty="0">
              <a:latin typeface="Garamond" panose="02020404030301010803" pitchFamily="18" charset="0"/>
            </a:endParaRPr>
          </a:p>
          <a:p>
            <a:r>
              <a:rPr lang="en-US" sz="2400" dirty="0">
                <a:latin typeface="Garamond" panose="02020404030301010803" pitchFamily="18" charset="0"/>
              </a:rPr>
              <a:t>Further more it was to explore whether non-symbolic addition leads to more linear number placements because ANS representations are ratio limited.</a:t>
            </a:r>
          </a:p>
          <a:p>
            <a:pPr>
              <a:buFont typeface="Lucida Grande"/>
              <a:buChar char="❀"/>
            </a:pPr>
            <a:endParaRPr lang="en-US" sz="2400" dirty="0">
              <a:latin typeface="Garamond" panose="02020404030301010803" pitchFamily="18" charset="0"/>
            </a:endParaRPr>
          </a:p>
          <a:p>
            <a:pPr marL="0" indent="0">
              <a:buNone/>
            </a:pPr>
            <a:endParaRPr lang="en-US" sz="2400" dirty="0">
              <a:latin typeface="Garamond" panose="02020404030301010803" pitchFamily="18" charset="0"/>
            </a:endParaRPr>
          </a:p>
          <a:p>
            <a:endParaRPr lang="en-US" sz="2400" dirty="0">
              <a:latin typeface="Garamond" panose="02020404030301010803" pitchFamily="18" charset="0"/>
            </a:endParaRPr>
          </a:p>
        </p:txBody>
      </p:sp>
    </p:spTree>
    <p:extLst>
      <p:ext uri="{BB962C8B-B14F-4D97-AF65-F5344CB8AC3E}">
        <p14:creationId xmlns:p14="http://schemas.microsoft.com/office/powerpoint/2010/main" val="110781918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0" y="4465056"/>
            <a:ext cx="6781800" cy="1600200"/>
          </a:xfrm>
        </p:spPr>
        <p:txBody>
          <a:bodyPr/>
          <a:lstStyle/>
          <a:p>
            <a:endParaRPr lang="en-US">
              <a:latin typeface="Garamond" panose="02020404030301010803" pitchFamily="18" charset="0"/>
            </a:endParaRPr>
          </a:p>
        </p:txBody>
      </p:sp>
      <p:sp>
        <p:nvSpPr>
          <p:cNvPr id="7" name="Date Placeholder 3"/>
          <p:cNvSpPr txBox="1">
            <a:spLocks/>
          </p:cNvSpPr>
          <p:nvPr/>
        </p:nvSpPr>
        <p:spPr>
          <a:xfrm>
            <a:off x="7772400" y="6101833"/>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lumMod val="90000"/>
                    <a:lumOff val="1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latin typeface="Garamond" panose="02020404030301010803" pitchFamily="18" charset="0"/>
            </a:endParaRPr>
          </a:p>
        </p:txBody>
      </p:sp>
      <p:sp>
        <p:nvSpPr>
          <p:cNvPr id="8" name="Slide Number Placeholder 4"/>
          <p:cNvSpPr txBox="1">
            <a:spLocks/>
          </p:cNvSpPr>
          <p:nvPr/>
        </p:nvSpPr>
        <p:spPr>
          <a:xfrm>
            <a:off x="9144000" y="5580625"/>
            <a:ext cx="762000" cy="365125"/>
          </a:xfrm>
          <a:prstGeom prst="rect">
            <a:avLst/>
          </a:prstGeom>
        </p:spPr>
        <p:txBody>
          <a:bodyPr vert="horz" lIns="91440" tIns="45720" rIns="91440" bIns="45720" rtlCol="0" anchor="ctr"/>
          <a:lstStyle>
            <a:defPPr>
              <a:defRPr lang="en-US"/>
            </a:defPPr>
            <a:lvl1pPr marL="0" algn="r" defTabSz="914400" rtl="0" eaLnBrk="1" latinLnBrk="0" hangingPunct="1">
              <a:defRPr sz="2400" kern="1200">
                <a:solidFill>
                  <a:schemeClr val="tx1">
                    <a:lumMod val="85000"/>
                    <a:lumOff val="1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latin typeface="Garamond" panose="02020404030301010803" pitchFamily="18" charset="0"/>
            </a:endParaRPr>
          </a:p>
        </p:txBody>
      </p:sp>
      <p:sp>
        <p:nvSpPr>
          <p:cNvPr id="11" name="Rounded Rectangle 4"/>
          <p:cNvSpPr/>
          <p:nvPr/>
        </p:nvSpPr>
        <p:spPr>
          <a:xfrm>
            <a:off x="2962888" y="144717"/>
            <a:ext cx="6976164" cy="66711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63830" tIns="163830" rIns="163830" bIns="163830" numCol="1" spcCol="1270" anchor="ctr" anchorCtr="0">
            <a:noAutofit/>
          </a:bodyPr>
          <a:lstStyle/>
          <a:p>
            <a:pPr algn="ctr" defTabSz="1911350">
              <a:lnSpc>
                <a:spcPct val="90000"/>
              </a:lnSpc>
              <a:spcBef>
                <a:spcPct val="0"/>
              </a:spcBef>
              <a:spcAft>
                <a:spcPct val="35000"/>
              </a:spcAft>
            </a:pPr>
            <a:endParaRPr lang="en-US" sz="4300">
              <a:latin typeface="Garamond" panose="02020404030301010803" pitchFamily="18" charset="0"/>
            </a:endParaRPr>
          </a:p>
        </p:txBody>
      </p:sp>
      <p:sp>
        <p:nvSpPr>
          <p:cNvPr id="13" name="Rounded Rectangle 12"/>
          <p:cNvSpPr/>
          <p:nvPr/>
        </p:nvSpPr>
        <p:spPr>
          <a:xfrm>
            <a:off x="7662792" y="1658421"/>
            <a:ext cx="2999232" cy="5146109"/>
          </a:xfrm>
          <a:prstGeom prst="roundRect">
            <a:avLst>
              <a:gd name="adj" fmla="val 10000"/>
            </a:avLst>
          </a:prstGeom>
          <a:solidFill>
            <a:srgbClr val="FDDDDD">
              <a:alpha val="70000"/>
            </a:srgbClr>
          </a:solidFill>
          <a:ln w="12700" cmpd="sng">
            <a:solidFill>
              <a:srgbClr val="FFCCCC"/>
            </a:solidFill>
            <a:prstDash val="sysDot"/>
          </a:ln>
          <a:scene3d>
            <a:camera prst="orthographicFront"/>
            <a:lightRig rig="flat" dir="t"/>
          </a:scene3d>
          <a:sp3d z="127000" prstMaterial="plastic">
            <a:bevelT w="88900" h="88900"/>
            <a:bevelB w="88900" h="31750" prst="angle"/>
          </a:sp3d>
        </p:spPr>
        <p:style>
          <a:lnRef idx="0">
            <a:schemeClr val="lt1">
              <a:hueOff val="0"/>
              <a:satOff val="0"/>
              <a:lumOff val="0"/>
              <a:alphaOff val="0"/>
            </a:schemeClr>
          </a:lnRef>
          <a:fillRef idx="3">
            <a:schemeClr val="accent1">
              <a:tint val="50000"/>
              <a:hueOff val="0"/>
              <a:satOff val="0"/>
              <a:lumOff val="0"/>
              <a:alphaOff val="0"/>
            </a:schemeClr>
          </a:fillRef>
          <a:effectRef idx="2">
            <a:schemeClr val="accent1">
              <a:tint val="50000"/>
              <a:hueOff val="0"/>
              <a:satOff val="0"/>
              <a:lumOff val="0"/>
              <a:alphaOff val="0"/>
            </a:schemeClr>
          </a:effectRef>
          <a:fontRef idx="minor">
            <a:schemeClr val="lt1">
              <a:hueOff val="0"/>
              <a:satOff val="0"/>
              <a:lumOff val="0"/>
              <a:alphaOff val="0"/>
            </a:schemeClr>
          </a:fontRef>
        </p:style>
        <p:txBody>
          <a:bodyPr/>
          <a:lstStyle/>
          <a:p>
            <a:pPr>
              <a:buClr>
                <a:schemeClr val="accent1"/>
              </a:buClr>
            </a:pPr>
            <a:endParaRPr lang="en-US" sz="1200" dirty="0">
              <a:solidFill>
                <a:srgbClr val="000000"/>
              </a:solidFill>
              <a:latin typeface="Garamond" panose="02020404030301010803" pitchFamily="18" charset="0"/>
            </a:endParaRPr>
          </a:p>
        </p:txBody>
      </p:sp>
      <p:sp>
        <p:nvSpPr>
          <p:cNvPr id="14" name="Oval 13"/>
          <p:cNvSpPr/>
          <p:nvPr/>
        </p:nvSpPr>
        <p:spPr>
          <a:xfrm>
            <a:off x="1851130" y="981229"/>
            <a:ext cx="2441260" cy="625905"/>
          </a:xfrm>
          <a:prstGeom prst="ellipse">
            <a:avLst/>
          </a:prstGeom>
          <a:ln>
            <a:solidFill>
              <a:schemeClr val="accent1">
                <a:lumMod val="20000"/>
                <a:lumOff val="80000"/>
              </a:schemeClr>
            </a:solidFill>
          </a:ln>
        </p:spPr>
        <p:style>
          <a:lnRef idx="2">
            <a:schemeClr val="accent6"/>
          </a:lnRef>
          <a:fillRef idx="1">
            <a:schemeClr val="lt1"/>
          </a:fillRef>
          <a:effectRef idx="0">
            <a:schemeClr val="accent6"/>
          </a:effectRef>
          <a:fontRef idx="minor">
            <a:schemeClr val="dk1"/>
          </a:fontRef>
        </p:style>
        <p:txBody>
          <a:bodyPr rtlCol="0" anchor="ctr">
            <a:scene3d>
              <a:camera prst="orthographicFront"/>
              <a:lightRig rig="threePt" dir="t"/>
            </a:scene3d>
            <a:sp3d extrusionH="57150">
              <a:bevelT w="38100" h="38100"/>
            </a:sp3d>
          </a:bodyPr>
          <a:lstStyle/>
          <a:p>
            <a:pPr algn="ctr"/>
            <a:r>
              <a:rPr lang="en-US" dirty="0">
                <a:solidFill>
                  <a:schemeClr val="tx1"/>
                </a:solidFill>
                <a:latin typeface="Garamond" panose="02020404030301010803" pitchFamily="18" charset="0"/>
              </a:rPr>
              <a:t>Experimental Group</a:t>
            </a:r>
          </a:p>
        </p:txBody>
      </p:sp>
      <p:sp>
        <p:nvSpPr>
          <p:cNvPr id="15" name="Oval 14"/>
          <p:cNvSpPr/>
          <p:nvPr/>
        </p:nvSpPr>
        <p:spPr>
          <a:xfrm>
            <a:off x="6270450" y="914387"/>
            <a:ext cx="2539999" cy="624497"/>
          </a:xfrm>
          <a:prstGeom prst="ellipse">
            <a:avLst/>
          </a:prstGeom>
          <a:solidFill>
            <a:srgbClr val="FDDDDD">
              <a:alpha val="31000"/>
            </a:srgbClr>
          </a:solidFill>
          <a:ln w="3175" cmpd="sng">
            <a:solidFill>
              <a:schemeClr val="accent1">
                <a:lumMod val="20000"/>
                <a:lumOff val="80000"/>
              </a:schemeClr>
            </a:solidFill>
          </a:ln>
        </p:spPr>
        <p:style>
          <a:lnRef idx="3">
            <a:schemeClr val="lt1"/>
          </a:lnRef>
          <a:fillRef idx="1">
            <a:schemeClr val="accent1"/>
          </a:fillRef>
          <a:effectRef idx="1">
            <a:schemeClr val="accent1"/>
          </a:effectRef>
          <a:fontRef idx="minor">
            <a:schemeClr val="lt1"/>
          </a:fontRef>
        </p:style>
        <p:txBody>
          <a:bodyPr rtlCol="0" anchor="ctr">
            <a:scene3d>
              <a:camera prst="orthographicFront"/>
              <a:lightRig rig="balanced" dir="t">
                <a:rot lat="0" lon="0" rev="2100000"/>
              </a:lightRig>
            </a:scene3d>
            <a:sp3d extrusionH="57150" prstMaterial="metal">
              <a:bevelT w="38100" h="25400"/>
              <a:contourClr>
                <a:schemeClr val="bg2"/>
              </a:contourClr>
            </a:sp3d>
          </a:bodyPr>
          <a:lstStyle/>
          <a:p>
            <a:pPr algn="ctr">
              <a:lnSpc>
                <a:spcPct val="70000"/>
              </a:lnSpc>
              <a:tabLst>
                <a:tab pos="520700" algn="l"/>
              </a:tabLst>
            </a:pPr>
            <a:r>
              <a:rPr lang="en-US" sz="2800" b="1" dirty="0">
                <a:ln w="50800"/>
                <a:solidFill>
                  <a:srgbClr val="AD0101"/>
                </a:solidFill>
                <a:latin typeface="Garamond" panose="02020404030301010803" pitchFamily="18" charset="0"/>
              </a:rPr>
              <a:t>2         </a:t>
            </a:r>
            <a:r>
              <a:rPr lang="en-US" b="1" dirty="0">
                <a:ln w="50800"/>
                <a:solidFill>
                  <a:srgbClr val="AD0101"/>
                </a:solidFill>
                <a:latin typeface="Garamond" panose="02020404030301010803" pitchFamily="18" charset="0"/>
              </a:rPr>
              <a:t> </a:t>
            </a:r>
            <a:r>
              <a:rPr lang="en-US" dirty="0">
                <a:ln w="50800"/>
                <a:solidFill>
                  <a:schemeClr val="tx2">
                    <a:lumMod val="75000"/>
                    <a:lumOff val="25000"/>
                  </a:schemeClr>
                </a:solidFill>
                <a:latin typeface="Garamond" panose="02020404030301010803" pitchFamily="18" charset="0"/>
              </a:rPr>
              <a:t>Control Groups</a:t>
            </a:r>
          </a:p>
        </p:txBody>
      </p:sp>
      <p:grpSp>
        <p:nvGrpSpPr>
          <p:cNvPr id="20" name="Group 19"/>
          <p:cNvGrpSpPr/>
          <p:nvPr/>
        </p:nvGrpSpPr>
        <p:grpSpPr>
          <a:xfrm>
            <a:off x="1524003" y="1419011"/>
            <a:ext cx="3044325" cy="5385519"/>
            <a:chOff x="-119819" y="794740"/>
            <a:chExt cx="2684142" cy="4363350"/>
          </a:xfrm>
          <a:scene3d>
            <a:camera prst="orthographicFront"/>
            <a:lightRig rig="flat" dir="t"/>
          </a:scene3d>
        </p:grpSpPr>
        <p:sp>
          <p:nvSpPr>
            <p:cNvPr id="23" name="Rounded Rectangle 22"/>
            <p:cNvSpPr/>
            <p:nvPr/>
          </p:nvSpPr>
          <p:spPr>
            <a:xfrm>
              <a:off x="-119819" y="999114"/>
              <a:ext cx="2684142" cy="4158976"/>
            </a:xfrm>
            <a:prstGeom prst="roundRect">
              <a:avLst/>
            </a:prstGeom>
            <a:ln w="28575" cmpd="sng"/>
            <a:sp3d prstMaterial="plastic">
              <a:bevelT w="120900" h="88900"/>
              <a:bevelB w="88900" h="31750" prst="angle"/>
            </a:sp3d>
          </p:spPr>
          <p:style>
            <a:lnRef idx="2">
              <a:schemeClr val="accent6"/>
            </a:lnRef>
            <a:fillRef idx="1">
              <a:schemeClr val="lt1"/>
            </a:fillRef>
            <a:effectRef idx="0">
              <a:schemeClr val="accent6"/>
            </a:effectRef>
            <a:fontRef idx="minor">
              <a:schemeClr val="dk1"/>
            </a:fontRef>
          </p:style>
        </p:sp>
        <p:sp>
          <p:nvSpPr>
            <p:cNvPr id="24" name="Rounded Rectangle 4"/>
            <p:cNvSpPr/>
            <p:nvPr/>
          </p:nvSpPr>
          <p:spPr>
            <a:xfrm>
              <a:off x="134086" y="794740"/>
              <a:ext cx="2422084" cy="3896918"/>
            </a:xfrm>
            <a:prstGeom prst="rect">
              <a:avLst/>
            </a:prstGeom>
            <a:ln w="28575" cmpd="sng"/>
            <a:sp3d/>
          </p:spPr>
          <p:style>
            <a:lnRef idx="0">
              <a:scrgbClr r="0" g="0" b="0"/>
            </a:lnRef>
            <a:fillRef idx="0">
              <a:scrgbClr r="0" g="0" b="0"/>
            </a:fillRef>
            <a:effectRef idx="0">
              <a:scrgbClr r="0" g="0" b="0"/>
            </a:effectRef>
            <a:fontRef idx="minor">
              <a:schemeClr val="dk1"/>
            </a:fontRef>
          </p:style>
          <p:txBody>
            <a:bodyPr spcFirstLastPara="0" vert="horz" wrap="square" lIns="240030" tIns="240030" rIns="240030" bIns="240030" numCol="1" spcCol="1270" anchor="ctr" anchorCtr="0">
              <a:noAutofit/>
            </a:bodyPr>
            <a:lstStyle/>
            <a:p>
              <a:pPr algn="ctr" defTabSz="2800350">
                <a:lnSpc>
                  <a:spcPct val="90000"/>
                </a:lnSpc>
                <a:spcBef>
                  <a:spcPct val="0"/>
                </a:spcBef>
                <a:spcAft>
                  <a:spcPct val="35000"/>
                </a:spcAft>
              </a:pPr>
              <a:endParaRPr lang="en-US" sz="6300">
                <a:latin typeface="Garamond" panose="02020404030301010803" pitchFamily="18" charset="0"/>
              </a:endParaRPr>
            </a:p>
          </p:txBody>
        </p:sp>
      </p:grpSp>
      <p:pic>
        <p:nvPicPr>
          <p:cNvPr id="26" name="Picture 25"/>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1605719" y="4565199"/>
            <a:ext cx="2878850" cy="1969396"/>
          </a:xfrm>
          <a:prstGeom prst="rect">
            <a:avLst/>
          </a:prstGeom>
          <a:noFill/>
          <a:ln>
            <a:noFill/>
          </a:ln>
        </p:spPr>
      </p:pic>
      <p:sp>
        <p:nvSpPr>
          <p:cNvPr id="27" name="Rounded Rectangle 26"/>
          <p:cNvSpPr/>
          <p:nvPr/>
        </p:nvSpPr>
        <p:spPr>
          <a:xfrm>
            <a:off x="2739162" y="4530577"/>
            <a:ext cx="1732581" cy="39432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en-US" sz="1200" b="1" i="1" dirty="0">
                <a:solidFill>
                  <a:schemeClr val="accent1"/>
                </a:solidFill>
                <a:latin typeface="Garamond" panose="02020404030301010803" pitchFamily="18" charset="0"/>
              </a:rPr>
              <a:t>Non-symbolic approximate addition </a:t>
            </a:r>
          </a:p>
        </p:txBody>
      </p:sp>
      <p:sp>
        <p:nvSpPr>
          <p:cNvPr id="4" name="Rectangle 3"/>
          <p:cNvSpPr/>
          <p:nvPr/>
        </p:nvSpPr>
        <p:spPr>
          <a:xfrm>
            <a:off x="1558847" y="1578328"/>
            <a:ext cx="3895464" cy="2960810"/>
          </a:xfrm>
          <a:prstGeom prst="rect">
            <a:avLst/>
          </a:prstGeom>
        </p:spPr>
        <p:txBody>
          <a:bodyPr wrap="square">
            <a:spAutoFit/>
          </a:bodyPr>
          <a:lstStyle/>
          <a:p>
            <a:pPr marL="228600" indent="-174625">
              <a:lnSpc>
                <a:spcPct val="130000"/>
              </a:lnSpc>
              <a:buClr>
                <a:schemeClr val="accent1"/>
              </a:buClr>
              <a:buSzPct val="50000"/>
              <a:buFont typeface="Lucida Grande"/>
              <a:buChar char="❀"/>
              <a:defRPr/>
            </a:pPr>
            <a:r>
              <a:rPr lang="en-US" sz="1600" b="1" dirty="0">
                <a:solidFill>
                  <a:srgbClr val="000000"/>
                </a:solidFill>
                <a:latin typeface="Garamond" panose="02020404030301010803" pitchFamily="18" charset="0"/>
              </a:rPr>
              <a:t>8 practice trials</a:t>
            </a:r>
          </a:p>
          <a:p>
            <a:pPr marL="228600" indent="-174625">
              <a:lnSpc>
                <a:spcPct val="130000"/>
              </a:lnSpc>
              <a:buClr>
                <a:schemeClr val="accent1"/>
              </a:buClr>
              <a:buSzPct val="50000"/>
              <a:buFont typeface="Lucida Grande"/>
              <a:buChar char="❀"/>
              <a:defRPr/>
            </a:pPr>
            <a:r>
              <a:rPr lang="en-US" sz="1600" b="1" dirty="0">
                <a:solidFill>
                  <a:srgbClr val="000000"/>
                </a:solidFill>
                <a:latin typeface="Garamond" panose="02020404030301010803" pitchFamily="18" charset="0"/>
              </a:rPr>
              <a:t>training with 50 trials</a:t>
            </a:r>
          </a:p>
          <a:p>
            <a:pPr marL="53975">
              <a:lnSpc>
                <a:spcPct val="130000"/>
              </a:lnSpc>
              <a:buClr>
                <a:schemeClr val="accent1"/>
              </a:buClr>
              <a:buSzPct val="50000"/>
              <a:defRPr/>
            </a:pPr>
            <a:r>
              <a:rPr lang="en-US" sz="1600" b="1" dirty="0">
                <a:solidFill>
                  <a:srgbClr val="000000"/>
                </a:solidFill>
                <a:latin typeface="Garamond" panose="02020404030301010803" pitchFamily="18" charset="0"/>
              </a:rPr>
              <a:t>    (25 of 7:4,  25 of 7:5)</a:t>
            </a:r>
          </a:p>
          <a:p>
            <a:pPr marL="228600" indent="-174625">
              <a:lnSpc>
                <a:spcPct val="130000"/>
              </a:lnSpc>
              <a:buClr>
                <a:schemeClr val="accent1"/>
              </a:buClr>
              <a:buSzPct val="50000"/>
              <a:buFont typeface="Lucida Grande"/>
              <a:buChar char="❀"/>
              <a:defRPr/>
            </a:pPr>
            <a:r>
              <a:rPr lang="en-US" sz="1600" b="1" dirty="0">
                <a:solidFill>
                  <a:srgbClr val="000000"/>
                </a:solidFill>
                <a:latin typeface="Garamond" panose="02020404030301010803" pitchFamily="18" charset="0"/>
              </a:rPr>
              <a:t>24 number line placement</a:t>
            </a:r>
          </a:p>
          <a:p>
            <a:pPr marL="53975">
              <a:lnSpc>
                <a:spcPct val="130000"/>
              </a:lnSpc>
              <a:buClr>
                <a:schemeClr val="accent1"/>
              </a:buClr>
              <a:buSzPct val="50000"/>
              <a:defRPr/>
            </a:pPr>
            <a:r>
              <a:rPr lang="en-US" sz="1600" b="1" dirty="0">
                <a:solidFill>
                  <a:srgbClr val="000000"/>
                </a:solidFill>
                <a:latin typeface="Garamond" panose="02020404030301010803" pitchFamily="18" charset="0"/>
              </a:rPr>
              <a:t>    problems on paper (2 stacks)</a:t>
            </a:r>
          </a:p>
          <a:p>
            <a:pPr marL="228600" indent="-174625">
              <a:lnSpc>
                <a:spcPct val="130000"/>
              </a:lnSpc>
              <a:buClr>
                <a:schemeClr val="accent1"/>
              </a:buClr>
              <a:buSzPct val="50000"/>
              <a:buFont typeface="Lucida Grande"/>
              <a:buChar char="❀"/>
              <a:defRPr/>
            </a:pPr>
            <a:r>
              <a:rPr lang="en-US" sz="1600" b="1" dirty="0">
                <a:solidFill>
                  <a:srgbClr val="000000"/>
                </a:solidFill>
                <a:latin typeface="Garamond" panose="02020404030301010803" pitchFamily="18" charset="0"/>
              </a:rPr>
              <a:t>Re-training 10 trials</a:t>
            </a:r>
          </a:p>
          <a:p>
            <a:pPr marL="228600" indent="-174625">
              <a:lnSpc>
                <a:spcPct val="130000"/>
              </a:lnSpc>
              <a:buClr>
                <a:schemeClr val="accent1"/>
              </a:buClr>
              <a:buSzPct val="50000"/>
              <a:buFont typeface="Lucida Grande"/>
              <a:buChar char="❀"/>
              <a:defRPr/>
            </a:pPr>
            <a:r>
              <a:rPr lang="en-US" sz="1600" b="1" dirty="0">
                <a:solidFill>
                  <a:srgbClr val="000000"/>
                </a:solidFill>
                <a:latin typeface="Garamond" panose="02020404030301010803" pitchFamily="18" charset="0"/>
              </a:rPr>
              <a:t>24 number line placement </a:t>
            </a:r>
          </a:p>
          <a:p>
            <a:pPr marL="53975">
              <a:lnSpc>
                <a:spcPct val="130000"/>
              </a:lnSpc>
              <a:buClr>
                <a:schemeClr val="accent1"/>
              </a:buClr>
              <a:buSzPct val="50000"/>
              <a:defRPr/>
            </a:pPr>
            <a:r>
              <a:rPr lang="en-US" sz="1600" b="1" dirty="0">
                <a:solidFill>
                  <a:srgbClr val="000000"/>
                </a:solidFill>
                <a:latin typeface="Garamond" panose="02020404030301010803" pitchFamily="18" charset="0"/>
              </a:rPr>
              <a:t>    problems on paper (2 stacks)</a:t>
            </a:r>
          </a:p>
          <a:p>
            <a:pPr marL="228600" indent="-174625">
              <a:lnSpc>
                <a:spcPct val="130000"/>
              </a:lnSpc>
              <a:buClr>
                <a:schemeClr val="accent1"/>
              </a:buClr>
              <a:buSzPct val="50000"/>
              <a:buFont typeface="Lucida Grande"/>
              <a:buChar char="❀"/>
              <a:defRPr/>
            </a:pPr>
            <a:r>
              <a:rPr lang="en-US" sz="1600" b="1" dirty="0">
                <a:solidFill>
                  <a:srgbClr val="000000"/>
                </a:solidFill>
                <a:latin typeface="Garamond" panose="02020404030301010803" pitchFamily="18" charset="0"/>
              </a:rPr>
              <a:t>Numerical Acuity task</a:t>
            </a:r>
          </a:p>
        </p:txBody>
      </p:sp>
      <p:grpSp>
        <p:nvGrpSpPr>
          <p:cNvPr id="31" name="Group 30"/>
          <p:cNvGrpSpPr/>
          <p:nvPr/>
        </p:nvGrpSpPr>
        <p:grpSpPr>
          <a:xfrm>
            <a:off x="4641478" y="1635299"/>
            <a:ext cx="3002598" cy="5155863"/>
            <a:chOff x="3780971" y="1327423"/>
            <a:chExt cx="2847503" cy="4158976"/>
          </a:xfrm>
          <a:solidFill>
            <a:srgbClr val="FFCCCC"/>
          </a:solidFill>
          <a:scene3d>
            <a:camera prst="orthographicFront"/>
            <a:lightRig rig="flat" dir="t"/>
          </a:scene3d>
        </p:grpSpPr>
        <p:sp>
          <p:nvSpPr>
            <p:cNvPr id="32" name="Rounded Rectangle 31"/>
            <p:cNvSpPr/>
            <p:nvPr/>
          </p:nvSpPr>
          <p:spPr>
            <a:xfrm>
              <a:off x="3780971" y="1327423"/>
              <a:ext cx="2847503" cy="4158976"/>
            </a:xfrm>
            <a:prstGeom prst="roundRect">
              <a:avLst/>
            </a:prstGeom>
            <a:grpFill/>
            <a:ln w="9525" cmpd="sng">
              <a:solidFill>
                <a:srgbClr val="FFCCCC"/>
              </a:solidFill>
            </a:ln>
            <a:sp3d prstMaterial="plastic">
              <a:bevelT w="120900" h="88900"/>
              <a:bevelB w="88900" h="31750" prst="angle"/>
            </a:sp3d>
          </p:spPr>
          <p:style>
            <a:lnRef idx="1">
              <a:schemeClr val="accent1"/>
            </a:lnRef>
            <a:fillRef idx="2">
              <a:schemeClr val="accent1"/>
            </a:fillRef>
            <a:effectRef idx="1">
              <a:schemeClr val="accent1"/>
            </a:effectRef>
            <a:fontRef idx="minor">
              <a:schemeClr val="dk1"/>
            </a:fontRef>
          </p:style>
        </p:sp>
        <p:sp>
          <p:nvSpPr>
            <p:cNvPr id="33" name="Rounded Rectangle 4"/>
            <p:cNvSpPr/>
            <p:nvPr/>
          </p:nvSpPr>
          <p:spPr>
            <a:xfrm>
              <a:off x="3919551" y="1466003"/>
              <a:ext cx="2561671" cy="3881816"/>
            </a:xfrm>
            <a:prstGeom prst="rect">
              <a:avLst/>
            </a:prstGeom>
            <a:grpFill/>
            <a:ln w="9525" cmpd="sng"/>
            <a:sp3d/>
          </p:spPr>
          <p:style>
            <a:lnRef idx="0">
              <a:scrgbClr r="0" g="0" b="0"/>
            </a:lnRef>
            <a:fillRef idx="0">
              <a:scrgbClr r="0" g="0" b="0"/>
            </a:fillRef>
            <a:effectRef idx="0">
              <a:scrgbClr r="0" g="0" b="0"/>
            </a:effectRef>
            <a:fontRef idx="minor">
              <a:schemeClr val="dk1"/>
            </a:fontRef>
          </p:style>
          <p:txBody>
            <a:bodyPr spcFirstLastPara="0" vert="horz" wrap="square" lIns="247650" tIns="247650" rIns="247650" bIns="247650" numCol="1" spcCol="1270" anchor="ctr" anchorCtr="0">
              <a:noAutofit/>
            </a:bodyPr>
            <a:lstStyle/>
            <a:p>
              <a:pPr algn="ctr" defTabSz="2889250">
                <a:lnSpc>
                  <a:spcPct val="90000"/>
                </a:lnSpc>
                <a:spcBef>
                  <a:spcPct val="0"/>
                </a:spcBef>
                <a:spcAft>
                  <a:spcPct val="35000"/>
                </a:spcAft>
              </a:pPr>
              <a:endParaRPr lang="en-US" sz="6500">
                <a:latin typeface="Garamond" panose="02020404030301010803" pitchFamily="18" charset="0"/>
              </a:endParaRPr>
            </a:p>
          </p:txBody>
        </p:sp>
      </p:grpSp>
      <p:pic>
        <p:nvPicPr>
          <p:cNvPr id="37" name="Picture 36"/>
          <p:cNvPicPr/>
          <p:nvPr/>
        </p:nvPicPr>
        <p:blipFill>
          <a:blip r:embed="rId3">
            <a:extLst>
              <a:ext uri="{28A0092B-C50C-407E-A947-70E740481C1C}">
                <a14:useLocalDpi xmlns:a14="http://schemas.microsoft.com/office/drawing/2010/main"/>
              </a:ext>
            </a:extLst>
          </a:blip>
          <a:srcRect/>
          <a:stretch>
            <a:fillRect/>
          </a:stretch>
        </p:blipFill>
        <p:spPr bwMode="auto">
          <a:xfrm>
            <a:off x="4860716" y="4542067"/>
            <a:ext cx="2575809" cy="2069327"/>
          </a:xfrm>
          <a:prstGeom prst="rect">
            <a:avLst/>
          </a:prstGeom>
          <a:noFill/>
          <a:ln>
            <a:noFill/>
          </a:ln>
        </p:spPr>
      </p:pic>
      <p:sp>
        <p:nvSpPr>
          <p:cNvPr id="38" name="Rounded Rectangle 37"/>
          <p:cNvSpPr/>
          <p:nvPr/>
        </p:nvSpPr>
        <p:spPr>
          <a:xfrm>
            <a:off x="6354321" y="4535833"/>
            <a:ext cx="1091497" cy="408371"/>
          </a:xfrm>
          <a:prstGeom prst="roundRect">
            <a:avLst/>
          </a:prstGeom>
          <a:solidFill>
            <a:schemeClr val="lt1">
              <a:alpha val="0"/>
            </a:schemeClr>
          </a:solidFill>
        </p:spPr>
        <p:style>
          <a:lnRef idx="2">
            <a:schemeClr val="accent1"/>
          </a:lnRef>
          <a:fillRef idx="1">
            <a:schemeClr val="lt1"/>
          </a:fillRef>
          <a:effectRef idx="0">
            <a:schemeClr val="accent1"/>
          </a:effectRef>
          <a:fontRef idx="minor">
            <a:schemeClr val="dk1"/>
          </a:fontRef>
        </p:style>
        <p:txBody>
          <a:bodyPr rtlCol="0" anchor="ctr"/>
          <a:lstStyle/>
          <a:p>
            <a:r>
              <a:rPr lang="en-US" sz="1200" b="1" i="1" dirty="0">
                <a:solidFill>
                  <a:srgbClr val="AD0101"/>
                </a:solidFill>
                <a:latin typeface="Garamond" panose="02020404030301010803" pitchFamily="18" charset="0"/>
              </a:rPr>
              <a:t>Line addition</a:t>
            </a:r>
          </a:p>
        </p:txBody>
      </p:sp>
      <p:pic>
        <p:nvPicPr>
          <p:cNvPr id="29" name="Picture 28"/>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7831299" y="4525534"/>
            <a:ext cx="2626962" cy="2122171"/>
          </a:xfrm>
          <a:prstGeom prst="rect">
            <a:avLst/>
          </a:prstGeom>
          <a:noFill/>
          <a:ln>
            <a:noFill/>
          </a:ln>
        </p:spPr>
      </p:pic>
      <p:sp>
        <p:nvSpPr>
          <p:cNvPr id="30" name="Rounded Rectangle 29"/>
          <p:cNvSpPr/>
          <p:nvPr/>
        </p:nvSpPr>
        <p:spPr>
          <a:xfrm>
            <a:off x="9194845" y="4517352"/>
            <a:ext cx="1273954" cy="394095"/>
          </a:xfrm>
          <a:prstGeom prst="roundRect">
            <a:avLst/>
          </a:prstGeom>
          <a:solidFill>
            <a:schemeClr val="lt1">
              <a:alpha val="0"/>
            </a:schemeClr>
          </a:solidFill>
        </p:spPr>
        <p:style>
          <a:lnRef idx="2">
            <a:schemeClr val="accent1"/>
          </a:lnRef>
          <a:fillRef idx="1">
            <a:schemeClr val="lt1"/>
          </a:fillRef>
          <a:effectRef idx="0">
            <a:schemeClr val="accent1"/>
          </a:effectRef>
          <a:fontRef idx="minor">
            <a:schemeClr val="dk1"/>
          </a:fontRef>
        </p:style>
        <p:txBody>
          <a:bodyPr rtlCol="0" anchor="ctr"/>
          <a:lstStyle/>
          <a:p>
            <a:r>
              <a:rPr lang="en-US" sz="1200" b="1" i="1" dirty="0">
                <a:solidFill>
                  <a:srgbClr val="AD0101"/>
                </a:solidFill>
                <a:latin typeface="Garamond" panose="02020404030301010803" pitchFamily="18" charset="0"/>
              </a:rPr>
              <a:t>Brightness- Comparison</a:t>
            </a:r>
          </a:p>
        </p:txBody>
      </p:sp>
      <p:sp>
        <p:nvSpPr>
          <p:cNvPr id="39" name="TextBox 38"/>
          <p:cNvSpPr txBox="1"/>
          <p:nvPr/>
        </p:nvSpPr>
        <p:spPr>
          <a:xfrm>
            <a:off x="3933629" y="402453"/>
            <a:ext cx="4343400" cy="461665"/>
          </a:xfrm>
          <a:prstGeom prst="rect">
            <a:avLst/>
          </a:prstGeom>
          <a:solidFill>
            <a:srgbClr val="FFCCCC">
              <a:alpha val="0"/>
            </a:srgbClr>
          </a:solidFill>
          <a:effectLst>
            <a:outerShdw blurRad="50800" dist="38100" dir="2700000" algn="tl" rotWithShape="0">
              <a:schemeClr val="accent1">
                <a:lumMod val="20000"/>
                <a:lumOff val="80000"/>
                <a:alpha val="99000"/>
              </a:schemeClr>
            </a:outerShdw>
          </a:effectLst>
        </p:spPr>
        <p:txBody>
          <a:bodyPr wrap="square" rtlCol="0">
            <a:normAutofit/>
          </a:bodyPr>
          <a:lstStyle/>
          <a:p>
            <a:pPr algn="ctr"/>
            <a:r>
              <a:rPr lang="en-US" sz="2400" b="1" dirty="0">
                <a:latin typeface="Garamond" panose="02020404030301010803" pitchFamily="18" charset="0"/>
              </a:rPr>
              <a:t>Experiment 2</a:t>
            </a:r>
            <a:endParaRPr lang="en-US" sz="2400" b="1" dirty="0">
              <a:solidFill>
                <a:schemeClr val="accent1"/>
              </a:solidFill>
              <a:latin typeface="Garamond" panose="02020404030301010803" pitchFamily="18" charset="0"/>
              <a:cs typeface="Lucida Handwriting"/>
            </a:endParaRPr>
          </a:p>
        </p:txBody>
      </p:sp>
      <p:sp>
        <p:nvSpPr>
          <p:cNvPr id="3" name="TextBox 2"/>
          <p:cNvSpPr txBox="1"/>
          <p:nvPr/>
        </p:nvSpPr>
        <p:spPr>
          <a:xfrm>
            <a:off x="1380311" y="-52251"/>
            <a:ext cx="9138022" cy="800219"/>
          </a:xfrm>
          <a:prstGeom prst="rect">
            <a:avLst/>
          </a:prstGeom>
          <a:solidFill>
            <a:srgbClr val="FF0033">
              <a:alpha val="9000"/>
            </a:srgbClr>
          </a:solidFill>
        </p:spPr>
        <p:txBody>
          <a:bodyPr wrap="square" rtlCol="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n-US" sz="2800" b="1" dirty="0">
                <a:ln w="50800"/>
                <a:latin typeface="Garamond" panose="02020404030301010803" pitchFamily="18" charset="0"/>
              </a:rPr>
              <a:t>Research Design </a:t>
            </a:r>
          </a:p>
          <a:p>
            <a:endParaRPr lang="en-US" b="1" dirty="0">
              <a:ln w="50800"/>
              <a:solidFill>
                <a:schemeClr val="bg1">
                  <a:shade val="50000"/>
                </a:schemeClr>
              </a:solidFill>
              <a:latin typeface="Garamond" panose="02020404030301010803" pitchFamily="18" charset="0"/>
            </a:endParaRPr>
          </a:p>
        </p:txBody>
      </p:sp>
      <p:sp>
        <p:nvSpPr>
          <p:cNvPr id="35" name="Rectangle 34"/>
          <p:cNvSpPr/>
          <p:nvPr/>
        </p:nvSpPr>
        <p:spPr>
          <a:xfrm>
            <a:off x="4565316" y="1604389"/>
            <a:ext cx="3521148" cy="2960810"/>
          </a:xfrm>
          <a:prstGeom prst="rect">
            <a:avLst/>
          </a:prstGeom>
        </p:spPr>
        <p:txBody>
          <a:bodyPr wrap="square">
            <a:spAutoFit/>
          </a:bodyPr>
          <a:lstStyle/>
          <a:p>
            <a:pPr marL="228600" indent="-174625">
              <a:lnSpc>
                <a:spcPct val="130000"/>
              </a:lnSpc>
              <a:buClr>
                <a:schemeClr val="accent1"/>
              </a:buClr>
              <a:buSzPct val="50000"/>
              <a:buFont typeface="Lucida Grande"/>
              <a:buChar char="❀"/>
              <a:defRPr/>
            </a:pPr>
            <a:r>
              <a:rPr lang="en-US" sz="1600" b="1" dirty="0">
                <a:solidFill>
                  <a:srgbClr val="000000"/>
                </a:solidFill>
                <a:latin typeface="Garamond" panose="02020404030301010803" pitchFamily="18" charset="0"/>
              </a:rPr>
              <a:t>8 practice trials</a:t>
            </a:r>
          </a:p>
          <a:p>
            <a:pPr marL="228600" indent="-174625">
              <a:lnSpc>
                <a:spcPct val="130000"/>
              </a:lnSpc>
              <a:buClr>
                <a:schemeClr val="accent1"/>
              </a:buClr>
              <a:buSzPct val="50000"/>
              <a:buFont typeface="Lucida Grande"/>
              <a:buChar char="❀"/>
              <a:defRPr/>
            </a:pPr>
            <a:r>
              <a:rPr lang="en-US" sz="1600" b="1" dirty="0">
                <a:solidFill>
                  <a:srgbClr val="000000"/>
                </a:solidFill>
                <a:latin typeface="Garamond" panose="02020404030301010803" pitchFamily="18" charset="0"/>
              </a:rPr>
              <a:t>training with 50 trials </a:t>
            </a:r>
          </a:p>
          <a:p>
            <a:pPr marL="53975">
              <a:lnSpc>
                <a:spcPct val="130000"/>
              </a:lnSpc>
              <a:buClr>
                <a:schemeClr val="accent1"/>
              </a:buClr>
              <a:buSzPct val="50000"/>
              <a:defRPr/>
            </a:pPr>
            <a:r>
              <a:rPr lang="en-US" sz="1600" b="1" dirty="0">
                <a:solidFill>
                  <a:srgbClr val="000000"/>
                </a:solidFill>
                <a:latin typeface="Garamond" panose="02020404030301010803" pitchFamily="18" charset="0"/>
              </a:rPr>
              <a:t>   (25 of 7:4, 25 of 7:5)</a:t>
            </a:r>
          </a:p>
          <a:p>
            <a:pPr marL="228600" indent="-174625">
              <a:lnSpc>
                <a:spcPct val="130000"/>
              </a:lnSpc>
              <a:buClr>
                <a:schemeClr val="accent1"/>
              </a:buClr>
              <a:buSzPct val="50000"/>
              <a:buFont typeface="Lucida Grande"/>
              <a:buChar char="❀"/>
              <a:defRPr/>
            </a:pPr>
            <a:r>
              <a:rPr lang="en-US" sz="1600" b="1" dirty="0">
                <a:solidFill>
                  <a:srgbClr val="000000"/>
                </a:solidFill>
                <a:latin typeface="Garamond" panose="02020404030301010803" pitchFamily="18" charset="0"/>
              </a:rPr>
              <a:t>24 number line placement problems on paper (2 stacks)</a:t>
            </a:r>
          </a:p>
          <a:p>
            <a:pPr marL="228600" indent="-174625">
              <a:lnSpc>
                <a:spcPct val="130000"/>
              </a:lnSpc>
              <a:buClr>
                <a:schemeClr val="accent1"/>
              </a:buClr>
              <a:buSzPct val="50000"/>
              <a:buFont typeface="Lucida Grande"/>
              <a:buChar char="❀"/>
              <a:defRPr/>
            </a:pPr>
            <a:r>
              <a:rPr lang="en-US" sz="1600" b="1" dirty="0">
                <a:solidFill>
                  <a:srgbClr val="000000"/>
                </a:solidFill>
                <a:latin typeface="Garamond" panose="02020404030301010803" pitchFamily="18" charset="0"/>
              </a:rPr>
              <a:t>Re-training 10 trials</a:t>
            </a:r>
          </a:p>
          <a:p>
            <a:pPr marL="228600" indent="-174625">
              <a:lnSpc>
                <a:spcPct val="130000"/>
              </a:lnSpc>
              <a:buClr>
                <a:schemeClr val="accent1"/>
              </a:buClr>
              <a:buSzPct val="50000"/>
              <a:buFont typeface="Lucida Grande"/>
              <a:buChar char="❀"/>
              <a:defRPr/>
            </a:pPr>
            <a:r>
              <a:rPr lang="en-US" sz="1600" b="1" dirty="0">
                <a:solidFill>
                  <a:srgbClr val="000000"/>
                </a:solidFill>
                <a:latin typeface="Garamond" panose="02020404030301010803" pitchFamily="18" charset="0"/>
              </a:rPr>
              <a:t>24 number line placement problems on paper (2 stacks)</a:t>
            </a:r>
          </a:p>
          <a:p>
            <a:pPr marL="228600" indent="-174625">
              <a:lnSpc>
                <a:spcPct val="130000"/>
              </a:lnSpc>
              <a:buClr>
                <a:schemeClr val="accent1"/>
              </a:buClr>
              <a:buSzPct val="50000"/>
              <a:buFont typeface="Lucida Grande"/>
              <a:buChar char="❀"/>
              <a:defRPr/>
            </a:pPr>
            <a:r>
              <a:rPr lang="en-US" sz="1600" b="1" dirty="0">
                <a:solidFill>
                  <a:srgbClr val="000000"/>
                </a:solidFill>
                <a:latin typeface="Garamond" panose="02020404030301010803" pitchFamily="18" charset="0"/>
              </a:rPr>
              <a:t>Numerical Acuity task</a:t>
            </a:r>
          </a:p>
        </p:txBody>
      </p:sp>
      <p:sp>
        <p:nvSpPr>
          <p:cNvPr id="36" name="Rectangle 35"/>
          <p:cNvSpPr/>
          <p:nvPr/>
        </p:nvSpPr>
        <p:spPr>
          <a:xfrm>
            <a:off x="7609320" y="1571037"/>
            <a:ext cx="3521148" cy="2960810"/>
          </a:xfrm>
          <a:prstGeom prst="rect">
            <a:avLst/>
          </a:prstGeom>
        </p:spPr>
        <p:txBody>
          <a:bodyPr wrap="square">
            <a:spAutoFit/>
          </a:bodyPr>
          <a:lstStyle/>
          <a:p>
            <a:pPr marL="228600" indent="-174625">
              <a:lnSpc>
                <a:spcPct val="130000"/>
              </a:lnSpc>
              <a:buClr>
                <a:schemeClr val="accent1"/>
              </a:buClr>
              <a:buSzPct val="50000"/>
              <a:buFont typeface="Lucida Grande"/>
              <a:buChar char="❀"/>
              <a:defRPr/>
            </a:pPr>
            <a:r>
              <a:rPr lang="en-US" sz="1600" b="1" dirty="0">
                <a:solidFill>
                  <a:srgbClr val="000000"/>
                </a:solidFill>
                <a:latin typeface="Garamond" panose="02020404030301010803" pitchFamily="18" charset="0"/>
              </a:rPr>
              <a:t>8 practice trials</a:t>
            </a:r>
          </a:p>
          <a:p>
            <a:pPr marL="228600" indent="-174625">
              <a:lnSpc>
                <a:spcPct val="130000"/>
              </a:lnSpc>
              <a:buClr>
                <a:schemeClr val="accent1"/>
              </a:buClr>
              <a:buSzPct val="50000"/>
              <a:buFont typeface="Lucida Grande"/>
              <a:buChar char="❀"/>
              <a:defRPr/>
            </a:pPr>
            <a:r>
              <a:rPr lang="en-US" sz="1600" b="1" dirty="0">
                <a:solidFill>
                  <a:srgbClr val="000000"/>
                </a:solidFill>
                <a:latin typeface="Garamond" panose="02020404030301010803" pitchFamily="18" charset="0"/>
              </a:rPr>
              <a:t>training with 50 trials</a:t>
            </a:r>
          </a:p>
          <a:p>
            <a:pPr marL="53975">
              <a:lnSpc>
                <a:spcPct val="130000"/>
              </a:lnSpc>
              <a:buClr>
                <a:schemeClr val="accent1"/>
              </a:buClr>
              <a:buSzPct val="50000"/>
              <a:defRPr/>
            </a:pPr>
            <a:r>
              <a:rPr lang="en-US" sz="1600" b="1" dirty="0">
                <a:solidFill>
                  <a:srgbClr val="000000"/>
                </a:solidFill>
                <a:latin typeface="Garamond" panose="02020404030301010803" pitchFamily="18" charset="0"/>
              </a:rPr>
              <a:t>    (25 of 7:4, 25 of 7:5)</a:t>
            </a:r>
          </a:p>
          <a:p>
            <a:pPr marL="228600" indent="-174625">
              <a:lnSpc>
                <a:spcPct val="130000"/>
              </a:lnSpc>
              <a:buClr>
                <a:schemeClr val="accent1"/>
              </a:buClr>
              <a:buSzPct val="50000"/>
              <a:buFont typeface="Lucida Grande"/>
              <a:buChar char="❀"/>
              <a:defRPr/>
            </a:pPr>
            <a:r>
              <a:rPr lang="en-US" sz="1600" b="1" dirty="0">
                <a:solidFill>
                  <a:srgbClr val="000000"/>
                </a:solidFill>
                <a:latin typeface="Garamond" panose="02020404030301010803" pitchFamily="18" charset="0"/>
              </a:rPr>
              <a:t>24 number line placement problems on paper (2 stacks)</a:t>
            </a:r>
          </a:p>
          <a:p>
            <a:pPr marL="228600" indent="-174625">
              <a:lnSpc>
                <a:spcPct val="130000"/>
              </a:lnSpc>
              <a:buClr>
                <a:schemeClr val="accent1"/>
              </a:buClr>
              <a:buSzPct val="50000"/>
              <a:buFont typeface="Lucida Grande"/>
              <a:buChar char="❀"/>
              <a:defRPr/>
            </a:pPr>
            <a:r>
              <a:rPr lang="en-US" sz="1600" b="1" dirty="0">
                <a:solidFill>
                  <a:srgbClr val="000000"/>
                </a:solidFill>
                <a:latin typeface="Garamond" panose="02020404030301010803" pitchFamily="18" charset="0"/>
              </a:rPr>
              <a:t>Re-training 10 trials</a:t>
            </a:r>
          </a:p>
          <a:p>
            <a:pPr marL="228600" indent="-174625">
              <a:lnSpc>
                <a:spcPct val="130000"/>
              </a:lnSpc>
              <a:buClr>
                <a:schemeClr val="accent1"/>
              </a:buClr>
              <a:buSzPct val="50000"/>
              <a:buFont typeface="Lucida Grande"/>
              <a:buChar char="❀"/>
              <a:defRPr/>
            </a:pPr>
            <a:r>
              <a:rPr lang="en-US" sz="1600" b="1" dirty="0">
                <a:solidFill>
                  <a:srgbClr val="000000"/>
                </a:solidFill>
                <a:latin typeface="Garamond" panose="02020404030301010803" pitchFamily="18" charset="0"/>
              </a:rPr>
              <a:t>24 number line placement problems on paper (2 stacks)</a:t>
            </a:r>
          </a:p>
          <a:p>
            <a:pPr marL="228600" indent="-174625">
              <a:lnSpc>
                <a:spcPct val="130000"/>
              </a:lnSpc>
              <a:buClr>
                <a:schemeClr val="accent1"/>
              </a:buClr>
              <a:buSzPct val="50000"/>
              <a:buFont typeface="Lucida Grande"/>
              <a:buChar char="❀"/>
              <a:defRPr/>
            </a:pPr>
            <a:r>
              <a:rPr lang="en-US" sz="1600" b="1" dirty="0">
                <a:solidFill>
                  <a:srgbClr val="000000"/>
                </a:solidFill>
                <a:latin typeface="Garamond" panose="02020404030301010803" pitchFamily="18" charset="0"/>
              </a:rPr>
              <a:t>Numerical Acuity task</a:t>
            </a:r>
          </a:p>
        </p:txBody>
      </p:sp>
    </p:spTree>
    <p:extLst>
      <p:ext uri="{BB962C8B-B14F-4D97-AF65-F5344CB8AC3E}">
        <p14:creationId xmlns:p14="http://schemas.microsoft.com/office/powerpoint/2010/main" val="1825246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100"/>
                                  </p:stCondLst>
                                  <p:childTnLst>
                                    <p:set>
                                      <p:cBhvr>
                                        <p:cTn id="6" dur="1" fill="hold">
                                          <p:stCondLst>
                                            <p:cond delay="0"/>
                                          </p:stCondLst>
                                        </p:cTn>
                                        <p:tgtEl>
                                          <p:spTgt spid="39"/>
                                        </p:tgtEl>
                                        <p:attrNameLst>
                                          <p:attrName>style.visibility</p:attrName>
                                        </p:attrNameLst>
                                      </p:cBhvr>
                                      <p:to>
                                        <p:strVal val="visible"/>
                                      </p:to>
                                    </p:set>
                                    <p:anim calcmode="lin" valueType="num">
                                      <p:cBhvr additive="base">
                                        <p:cTn id="7" dur="500" fill="hold"/>
                                        <p:tgtEl>
                                          <p:spTgt spid="39"/>
                                        </p:tgtEl>
                                        <p:attrNameLst>
                                          <p:attrName>ppt_x</p:attrName>
                                        </p:attrNameLst>
                                      </p:cBhvr>
                                      <p:tavLst>
                                        <p:tav tm="0">
                                          <p:val>
                                            <p:strVal val="0-#ppt_w/2"/>
                                          </p:val>
                                        </p:tav>
                                        <p:tav tm="100000">
                                          <p:val>
                                            <p:strVal val="#ppt_x"/>
                                          </p:val>
                                        </p:tav>
                                      </p:tavLst>
                                    </p:anim>
                                    <p:anim calcmode="lin" valueType="num">
                                      <p:cBhvr additive="base">
                                        <p:cTn id="8" dur="500" fill="hold"/>
                                        <p:tgtEl>
                                          <p:spTgt spid="3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0" nodeType="afterEffect">
                                  <p:stCondLst>
                                    <p:cond delay="1000"/>
                                  </p:stCondLst>
                                  <p:childTnLst>
                                    <p:set>
                                      <p:cBhvr>
                                        <p:cTn id="15" dur="1" fill="hold">
                                          <p:stCondLst>
                                            <p:cond delay="0"/>
                                          </p:stCondLst>
                                        </p:cTn>
                                        <p:tgtEl>
                                          <p:spTgt spid="35"/>
                                        </p:tgtEl>
                                        <p:attrNameLst>
                                          <p:attrName>style.visibility</p:attrName>
                                        </p:attrNameLst>
                                      </p:cBhvr>
                                      <p:to>
                                        <p:strVal val="visible"/>
                                      </p:to>
                                    </p:set>
                                  </p:childTnLst>
                                </p:cTn>
                              </p:par>
                            </p:childTnLst>
                          </p:cTn>
                        </p:par>
                        <p:par>
                          <p:cTn id="16" fill="hold">
                            <p:stCondLst>
                              <p:cond delay="1000"/>
                            </p:stCondLst>
                            <p:childTnLst>
                              <p:par>
                                <p:cTn id="17" presetID="1" presetClass="entr" presetSubtype="0" fill="hold" grpId="0" nodeType="afterEffect">
                                  <p:stCondLst>
                                    <p:cond delay="1000"/>
                                  </p:stCondLst>
                                  <p:childTnLst>
                                    <p:set>
                                      <p:cBhvr>
                                        <p:cTn id="18" dur="1" fill="hold">
                                          <p:stCondLst>
                                            <p:cond delay="0"/>
                                          </p:stCondLst>
                                        </p:cTn>
                                        <p:tgtEl>
                                          <p:spTgt spid="3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p:tgtEl>
                                          <p:spTgt spid="13"/>
                                        </p:tgtEl>
                                        <p:attrNameLst>
                                          <p:attrName>ppt_y</p:attrName>
                                        </p:attrNameLst>
                                      </p:cBhvr>
                                      <p:tavLst>
                                        <p:tav tm="0">
                                          <p:val>
                                            <p:strVal val="#ppt_y+#ppt_h*1.125000"/>
                                          </p:val>
                                        </p:tav>
                                        <p:tav tm="100000">
                                          <p:val>
                                            <p:strVal val="#ppt_y"/>
                                          </p:val>
                                        </p:tav>
                                      </p:tavLst>
                                    </p:anim>
                                    <p:animEffect transition="in" filter="wipe(up)">
                                      <p:cBhvr>
                                        <p:cTn id="26" dur="500"/>
                                        <p:tgtEl>
                                          <p:spTgt spid="13"/>
                                        </p:tgtEl>
                                      </p:cBhvr>
                                    </p:animEffect>
                                  </p:childTnLst>
                                </p:cTn>
                              </p:par>
                            </p:childTnLst>
                          </p:cTn>
                        </p:par>
                        <p:par>
                          <p:cTn id="27" fill="hold">
                            <p:stCondLst>
                              <p:cond delay="500"/>
                            </p:stCondLst>
                            <p:childTnLst>
                              <p:par>
                                <p:cTn id="28" presetID="12" presetClass="entr" presetSubtype="4" fill="hold" grpId="0" nodeType="afterEffect">
                                  <p:stCondLst>
                                    <p:cond delay="0"/>
                                  </p:stCondLst>
                                  <p:childTnLst>
                                    <p:set>
                                      <p:cBhvr>
                                        <p:cTn id="29" dur="1" fill="hold">
                                          <p:stCondLst>
                                            <p:cond delay="0"/>
                                          </p:stCondLst>
                                        </p:cTn>
                                        <p:tgtEl>
                                          <p:spTgt spid="36"/>
                                        </p:tgtEl>
                                        <p:attrNameLst>
                                          <p:attrName>style.visibility</p:attrName>
                                        </p:attrNameLst>
                                      </p:cBhvr>
                                      <p:to>
                                        <p:strVal val="visible"/>
                                      </p:to>
                                    </p:set>
                                    <p:anim calcmode="lin" valueType="num">
                                      <p:cBhvr additive="base">
                                        <p:cTn id="30" dur="500"/>
                                        <p:tgtEl>
                                          <p:spTgt spid="36"/>
                                        </p:tgtEl>
                                        <p:attrNameLst>
                                          <p:attrName>ppt_y</p:attrName>
                                        </p:attrNameLst>
                                      </p:cBhvr>
                                      <p:tavLst>
                                        <p:tav tm="0">
                                          <p:val>
                                            <p:strVal val="#ppt_y+#ppt_h*1.125000"/>
                                          </p:val>
                                        </p:tav>
                                        <p:tav tm="100000">
                                          <p:val>
                                            <p:strVal val="#ppt_y"/>
                                          </p:val>
                                        </p:tav>
                                      </p:tavLst>
                                    </p:anim>
                                    <p:animEffect transition="in" filter="wipe(up)">
                                      <p:cBhvr>
                                        <p:cTn id="31" dur="500"/>
                                        <p:tgtEl>
                                          <p:spTgt spid="36"/>
                                        </p:tgtEl>
                                      </p:cBhvr>
                                    </p:animEffect>
                                  </p:childTnLst>
                                </p:cTn>
                              </p:par>
                            </p:childTnLst>
                          </p:cTn>
                        </p:par>
                        <p:par>
                          <p:cTn id="32" fill="hold">
                            <p:stCondLst>
                              <p:cond delay="1000"/>
                            </p:stCondLst>
                            <p:childTnLst>
                              <p:par>
                                <p:cTn id="33" presetID="12" presetClass="entr" presetSubtype="4" fill="hold" grpId="0" nodeType="afterEffect">
                                  <p:stCondLst>
                                    <p:cond delay="0"/>
                                  </p:stCondLst>
                                  <p:childTnLst>
                                    <p:set>
                                      <p:cBhvr>
                                        <p:cTn id="34" dur="1" fill="hold">
                                          <p:stCondLst>
                                            <p:cond delay="0"/>
                                          </p:stCondLst>
                                        </p:cTn>
                                        <p:tgtEl>
                                          <p:spTgt spid="30"/>
                                        </p:tgtEl>
                                        <p:attrNameLst>
                                          <p:attrName>style.visibility</p:attrName>
                                        </p:attrNameLst>
                                      </p:cBhvr>
                                      <p:to>
                                        <p:strVal val="visible"/>
                                      </p:to>
                                    </p:set>
                                    <p:anim calcmode="lin" valueType="num">
                                      <p:cBhvr additive="base">
                                        <p:cTn id="35" dur="500"/>
                                        <p:tgtEl>
                                          <p:spTgt spid="30"/>
                                        </p:tgtEl>
                                        <p:attrNameLst>
                                          <p:attrName>ppt_y</p:attrName>
                                        </p:attrNameLst>
                                      </p:cBhvr>
                                      <p:tavLst>
                                        <p:tav tm="0">
                                          <p:val>
                                            <p:strVal val="#ppt_y+#ppt_h*1.125000"/>
                                          </p:val>
                                        </p:tav>
                                        <p:tav tm="100000">
                                          <p:val>
                                            <p:strVal val="#ppt_y"/>
                                          </p:val>
                                        </p:tav>
                                      </p:tavLst>
                                    </p:anim>
                                    <p:animEffect transition="in" filter="wipe(up)">
                                      <p:cBhvr>
                                        <p:cTn id="36" dur="500"/>
                                        <p:tgtEl>
                                          <p:spTgt spid="30"/>
                                        </p:tgtEl>
                                      </p:cBhvr>
                                    </p:animEffect>
                                  </p:childTnLst>
                                </p:cTn>
                              </p:par>
                              <p:par>
                                <p:cTn id="37" presetID="12" presetClass="entr" presetSubtype="4" fill="hold" nodeType="withEffect">
                                  <p:stCondLst>
                                    <p:cond delay="0"/>
                                  </p:stCondLst>
                                  <p:childTnLst>
                                    <p:set>
                                      <p:cBhvr>
                                        <p:cTn id="38" dur="1" fill="hold">
                                          <p:stCondLst>
                                            <p:cond delay="0"/>
                                          </p:stCondLst>
                                        </p:cTn>
                                        <p:tgtEl>
                                          <p:spTgt spid="29"/>
                                        </p:tgtEl>
                                        <p:attrNameLst>
                                          <p:attrName>style.visibility</p:attrName>
                                        </p:attrNameLst>
                                      </p:cBhvr>
                                      <p:to>
                                        <p:strVal val="visible"/>
                                      </p:to>
                                    </p:set>
                                    <p:anim calcmode="lin" valueType="num">
                                      <p:cBhvr additive="base">
                                        <p:cTn id="39" dur="500"/>
                                        <p:tgtEl>
                                          <p:spTgt spid="29"/>
                                        </p:tgtEl>
                                        <p:attrNameLst>
                                          <p:attrName>ppt_y</p:attrName>
                                        </p:attrNameLst>
                                      </p:cBhvr>
                                      <p:tavLst>
                                        <p:tav tm="0">
                                          <p:val>
                                            <p:strVal val="#ppt_y+#ppt_h*1.125000"/>
                                          </p:val>
                                        </p:tav>
                                        <p:tav tm="100000">
                                          <p:val>
                                            <p:strVal val="#ppt_y"/>
                                          </p:val>
                                        </p:tav>
                                      </p:tavLst>
                                    </p:anim>
                                    <p:animEffect transition="in" filter="wipe(up)">
                                      <p:cBhvr>
                                        <p:cTn id="4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38" grpId="0" animBg="1"/>
      <p:bldP spid="30" grpId="0" animBg="1"/>
      <p:bldP spid="39" grpId="0" animBg="1" autoUpdateAnimBg="0"/>
      <p:bldP spid="35" grpId="0"/>
      <p:bldP spid="36"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49086" y="1027066"/>
            <a:ext cx="9818915" cy="5295357"/>
          </a:xfrm>
        </p:spPr>
        <p:txBody>
          <a:bodyPr>
            <a:normAutofit/>
          </a:bodyPr>
          <a:lstStyle/>
          <a:p>
            <a:pPr marL="273050" indent="-273050">
              <a:buFont typeface="Lucida Grande"/>
              <a:buChar char="❀"/>
            </a:pPr>
            <a:r>
              <a:rPr lang="en-US" sz="2400" b="1" dirty="0">
                <a:solidFill>
                  <a:srgbClr val="FF0033"/>
                </a:solidFill>
                <a:latin typeface="Garamond" panose="02020404030301010803" pitchFamily="18" charset="0"/>
              </a:rPr>
              <a:t>Stimuli-tasks (same)</a:t>
            </a:r>
          </a:p>
          <a:p>
            <a:pPr marL="273050" indent="-273050">
              <a:buFont typeface="Lucida Grande"/>
              <a:buChar char="❀"/>
            </a:pPr>
            <a:r>
              <a:rPr lang="en-US" sz="2400" b="1" dirty="0">
                <a:solidFill>
                  <a:srgbClr val="FF0033"/>
                </a:solidFill>
                <a:latin typeface="Garamond" panose="02020404030301010803" pitchFamily="18" charset="0"/>
              </a:rPr>
              <a:t>Participants</a:t>
            </a:r>
            <a:r>
              <a:rPr lang="en-US" sz="2400" dirty="0">
                <a:solidFill>
                  <a:srgbClr val="FF0033"/>
                </a:solidFill>
                <a:latin typeface="Garamond" panose="02020404030301010803" pitchFamily="18" charset="0"/>
              </a:rPr>
              <a:t> </a:t>
            </a:r>
          </a:p>
          <a:p>
            <a:r>
              <a:rPr lang="en-US" sz="2400" b="1" dirty="0">
                <a:latin typeface="Garamond" panose="02020404030301010803" pitchFamily="18" charset="0"/>
              </a:rPr>
              <a:t>Non-symbolic approximate addition</a:t>
            </a:r>
            <a:r>
              <a:rPr lang="en-US" sz="2400" dirty="0">
                <a:latin typeface="Garamond" panose="02020404030301010803" pitchFamily="18" charset="0"/>
              </a:rPr>
              <a:t> (13 boys 11 girls, </a:t>
            </a:r>
            <a:r>
              <a:rPr lang="en-US" sz="2400" dirty="0" err="1">
                <a:latin typeface="Garamond" panose="02020404030301010803" pitchFamily="18" charset="0"/>
              </a:rPr>
              <a:t>M.age</a:t>
            </a:r>
            <a:r>
              <a:rPr lang="en-US" sz="2400" dirty="0">
                <a:latin typeface="Garamond" panose="02020404030301010803" pitchFamily="18" charset="0"/>
              </a:rPr>
              <a:t> 6 years,162.25 days), </a:t>
            </a:r>
          </a:p>
          <a:p>
            <a:r>
              <a:rPr lang="en-US" sz="2400" b="1" dirty="0">
                <a:latin typeface="Garamond" panose="02020404030301010803" pitchFamily="18" charset="0"/>
              </a:rPr>
              <a:t>line length addition </a:t>
            </a:r>
            <a:r>
              <a:rPr lang="en-US" sz="2400" dirty="0">
                <a:latin typeface="Garamond" panose="02020404030301010803" pitchFamily="18" charset="0"/>
              </a:rPr>
              <a:t>(13 boys 11 girls, Mean age = 6 years, 138.9 days) </a:t>
            </a:r>
          </a:p>
          <a:p>
            <a:r>
              <a:rPr lang="en-US" sz="2400" b="1" dirty="0">
                <a:latin typeface="Garamond" panose="02020404030301010803" pitchFamily="18" charset="0"/>
              </a:rPr>
              <a:t>Brightness comparison</a:t>
            </a:r>
            <a:r>
              <a:rPr lang="en-US" sz="2400" dirty="0">
                <a:latin typeface="Garamond" panose="02020404030301010803" pitchFamily="18" charset="0"/>
              </a:rPr>
              <a:t> (13 boys and 11 girls, Mean age = 6 years, 168.33 days)</a:t>
            </a:r>
          </a:p>
          <a:p>
            <a:pPr marL="0" indent="0">
              <a:buNone/>
            </a:pPr>
            <a:endParaRPr lang="en-US" sz="2400" dirty="0">
              <a:latin typeface="Garamond" panose="02020404030301010803" pitchFamily="18" charset="0"/>
            </a:endParaRPr>
          </a:p>
        </p:txBody>
      </p:sp>
      <p:sp>
        <p:nvSpPr>
          <p:cNvPr id="2" name="Rectangle 1"/>
          <p:cNvSpPr/>
          <p:nvPr/>
        </p:nvSpPr>
        <p:spPr>
          <a:xfrm>
            <a:off x="854535" y="123379"/>
            <a:ext cx="1550809" cy="584775"/>
          </a:xfrm>
          <a:prstGeom prst="rect">
            <a:avLst/>
          </a:prstGeom>
        </p:spPr>
        <p:txBody>
          <a:bodyPr wrap="none">
            <a:spAutoFit/>
          </a:bodyPr>
          <a:lstStyle/>
          <a:p>
            <a:pPr algn="ctr"/>
            <a:r>
              <a:rPr lang="en-US" sz="3200" b="1" dirty="0">
                <a:latin typeface="Garamond" panose="02020404030301010803" pitchFamily="18" charset="0"/>
              </a:rPr>
              <a:t>Method</a:t>
            </a:r>
          </a:p>
        </p:txBody>
      </p:sp>
    </p:spTree>
    <p:extLst>
      <p:ext uri="{BB962C8B-B14F-4D97-AF65-F5344CB8AC3E}">
        <p14:creationId xmlns:p14="http://schemas.microsoft.com/office/powerpoint/2010/main" val="41754615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459" y="481914"/>
            <a:ext cx="8229600" cy="1143000"/>
          </a:xfrm>
        </p:spPr>
        <p:txBody>
          <a:bodyPr/>
          <a:lstStyle/>
          <a:p>
            <a:r>
              <a:rPr lang="en-US" dirty="0"/>
              <a:t>Core knowledge</a:t>
            </a:r>
          </a:p>
        </p:txBody>
      </p:sp>
      <p:sp>
        <p:nvSpPr>
          <p:cNvPr id="3" name="Content Placeholder 2"/>
          <p:cNvSpPr>
            <a:spLocks noGrp="1"/>
          </p:cNvSpPr>
          <p:nvPr>
            <p:ph idx="1"/>
          </p:nvPr>
        </p:nvSpPr>
        <p:spPr>
          <a:xfrm>
            <a:off x="656710" y="2520778"/>
            <a:ext cx="8763000" cy="5334000"/>
          </a:xfrm>
        </p:spPr>
        <p:txBody>
          <a:bodyPr>
            <a:normAutofit/>
          </a:bodyPr>
          <a:lstStyle/>
          <a:p>
            <a:r>
              <a:rPr lang="en-US" sz="2400" dirty="0"/>
              <a:t>Uniquely human capacities? Productive human capacities we have?</a:t>
            </a:r>
          </a:p>
          <a:p>
            <a:r>
              <a:rPr lang="en-US" sz="2400" dirty="0"/>
              <a:t>What leads humans to develop new systems of knowledge? Humans have similar perceptual, action, systems as animals?</a:t>
            </a:r>
          </a:p>
          <a:p>
            <a:r>
              <a:rPr lang="en-US" sz="2400" dirty="0"/>
              <a:t>How do we learn new concepts? Different ways of organizing things..</a:t>
            </a:r>
            <a:r>
              <a:rPr lang="en-US" sz="2400" dirty="0" err="1"/>
              <a:t>e.g</a:t>
            </a:r>
            <a:r>
              <a:rPr lang="en-US" sz="2400" dirty="0"/>
              <a:t>. green apple vs. red apple</a:t>
            </a:r>
          </a:p>
          <a:p>
            <a:r>
              <a:rPr lang="en-US" sz="2400" dirty="0"/>
              <a:t>Does human cognition have constant universal properties/systems?</a:t>
            </a:r>
          </a:p>
          <a:p>
            <a:r>
              <a:rPr lang="en-US" sz="2400" dirty="0"/>
              <a:t>Origin and development of knowledge? How can we answer?</a:t>
            </a:r>
          </a:p>
          <a:p>
            <a:endParaRPr lang="en-US" sz="2400" dirty="0"/>
          </a:p>
        </p:txBody>
      </p:sp>
      <p:pic>
        <p:nvPicPr>
          <p:cNvPr id="4" name="Picture 3">
            <a:extLst>
              <a:ext uri="{FF2B5EF4-FFF2-40B4-BE49-F238E27FC236}">
                <a16:creationId xmlns:a16="http://schemas.microsoft.com/office/drawing/2014/main" id="{EC139767-B9C1-D246-900C-14F62AFDC484}"/>
              </a:ext>
            </a:extLst>
          </p:cNvPr>
          <p:cNvPicPr>
            <a:picLocks noChangeAspect="1"/>
          </p:cNvPicPr>
          <p:nvPr/>
        </p:nvPicPr>
        <p:blipFill rotWithShape="1">
          <a:blip r:embed="rId2"/>
          <a:srcRect r="938" b="8810"/>
          <a:stretch/>
        </p:blipFill>
        <p:spPr>
          <a:xfrm>
            <a:off x="6025462" y="0"/>
            <a:ext cx="5972949" cy="1964724"/>
          </a:xfrm>
          <a:prstGeom prst="rect">
            <a:avLst/>
          </a:prstGeom>
        </p:spPr>
      </p:pic>
    </p:spTree>
    <p:extLst>
      <p:ext uri="{BB962C8B-B14F-4D97-AF65-F5344CB8AC3E}">
        <p14:creationId xmlns:p14="http://schemas.microsoft.com/office/powerpoint/2010/main" val="334820412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61703" y="1"/>
            <a:ext cx="11064239" cy="6244046"/>
          </a:xfrm>
        </p:spPr>
        <p:txBody>
          <a:bodyPr>
            <a:noAutofit/>
          </a:bodyPr>
          <a:lstStyle/>
          <a:p>
            <a:pPr marL="0" indent="0">
              <a:buNone/>
            </a:pPr>
            <a:r>
              <a:rPr lang="en-US" sz="2400" b="1" dirty="0">
                <a:solidFill>
                  <a:srgbClr val="FF0033"/>
                </a:solidFill>
                <a:latin typeface="Garamond" panose="02020404030301010803" pitchFamily="18" charset="0"/>
              </a:rPr>
              <a:t>Number line placement task </a:t>
            </a:r>
            <a:r>
              <a:rPr lang="en-US" sz="2000" dirty="0">
                <a:solidFill>
                  <a:schemeClr val="bg1">
                    <a:lumMod val="50000"/>
                  </a:schemeClr>
                </a:solidFill>
                <a:latin typeface="Garamond" panose="02020404030301010803" pitchFamily="18" charset="0"/>
              </a:rPr>
              <a:t>(</a:t>
            </a:r>
            <a:r>
              <a:rPr lang="en-US" sz="2000" dirty="0" err="1">
                <a:solidFill>
                  <a:schemeClr val="bg1">
                    <a:lumMod val="50000"/>
                  </a:schemeClr>
                </a:solidFill>
                <a:latin typeface="Garamond" panose="02020404030301010803" pitchFamily="18" charset="0"/>
              </a:rPr>
              <a:t>Siegler</a:t>
            </a:r>
            <a:r>
              <a:rPr lang="en-US" sz="2000" dirty="0">
                <a:solidFill>
                  <a:schemeClr val="bg1">
                    <a:lumMod val="50000"/>
                  </a:schemeClr>
                </a:solidFill>
                <a:latin typeface="Garamond" panose="02020404030301010803" pitchFamily="18" charset="0"/>
              </a:rPr>
              <a:t> &amp; Booth, 2004), Instructions (Booth &amp; </a:t>
            </a:r>
            <a:r>
              <a:rPr lang="en-US" sz="2000" dirty="0" err="1">
                <a:solidFill>
                  <a:schemeClr val="bg1">
                    <a:lumMod val="50000"/>
                  </a:schemeClr>
                </a:solidFill>
                <a:latin typeface="Garamond" panose="02020404030301010803" pitchFamily="18" charset="0"/>
              </a:rPr>
              <a:t>Siegler</a:t>
            </a:r>
            <a:r>
              <a:rPr lang="en-US" sz="2000" dirty="0">
                <a:solidFill>
                  <a:schemeClr val="bg1">
                    <a:lumMod val="50000"/>
                  </a:schemeClr>
                </a:solidFill>
                <a:latin typeface="Garamond" panose="02020404030301010803" pitchFamily="18" charset="0"/>
              </a:rPr>
              <a:t>, 2006). </a:t>
            </a:r>
            <a:r>
              <a:rPr lang="en-US" sz="2000" dirty="0">
                <a:latin typeface="Garamond" panose="02020404030301010803" pitchFamily="18" charset="0"/>
              </a:rPr>
              <a:t>Mental number line is analogous  to an actual number line and therefor is a continuous measure, it is assume to have left –right orientation with smaller numbers represented on the left and larger number on the right. </a:t>
            </a:r>
          </a:p>
          <a:p>
            <a:pPr marL="0" indent="0">
              <a:buNone/>
            </a:pPr>
            <a:endParaRPr lang="en-US" sz="2000" dirty="0">
              <a:latin typeface="Garamond" panose="02020404030301010803" pitchFamily="18" charset="0"/>
            </a:endParaRPr>
          </a:p>
          <a:p>
            <a:pPr marL="0" indent="0">
              <a:buNone/>
            </a:pPr>
            <a:endParaRPr lang="en-US" sz="2000" dirty="0">
              <a:latin typeface="Garamond" panose="02020404030301010803" pitchFamily="18" charset="0"/>
            </a:endParaRPr>
          </a:p>
          <a:p>
            <a:pPr marL="0" indent="0">
              <a:buNone/>
            </a:pPr>
            <a:endParaRPr lang="en-US" sz="2000" dirty="0">
              <a:latin typeface="Garamond" panose="02020404030301010803" pitchFamily="18" charset="0"/>
            </a:endParaRPr>
          </a:p>
          <a:p>
            <a:pPr marL="0" indent="0">
              <a:buNone/>
            </a:pPr>
            <a:endParaRPr lang="en-US" sz="2000" dirty="0">
              <a:latin typeface="Garamond" panose="02020404030301010803" pitchFamily="18" charset="0"/>
            </a:endParaRPr>
          </a:p>
          <a:p>
            <a:pPr marL="0" indent="0">
              <a:buNone/>
            </a:pPr>
            <a:endParaRPr lang="en-US" sz="2000" dirty="0">
              <a:latin typeface="Garamond" panose="02020404030301010803" pitchFamily="18" charset="0"/>
            </a:endParaRPr>
          </a:p>
          <a:p>
            <a:endParaRPr lang="en-US" sz="2000" dirty="0">
              <a:latin typeface="Garamond" panose="02020404030301010803" pitchFamily="18" charset="0"/>
            </a:endParaRPr>
          </a:p>
          <a:p>
            <a:pPr marL="0" indent="0">
              <a:buNone/>
            </a:pPr>
            <a:endParaRPr lang="en-US" sz="2000" dirty="0">
              <a:latin typeface="Garamond" panose="02020404030301010803" pitchFamily="18" charset="0"/>
            </a:endParaRPr>
          </a:p>
          <a:p>
            <a:pPr>
              <a:buSzPct val="50000"/>
              <a:buFont typeface="Lucida Grande"/>
              <a:buChar char="❀"/>
            </a:pPr>
            <a:r>
              <a:rPr lang="en-US" sz="2000" dirty="0">
                <a:latin typeface="Garamond" panose="02020404030301010803" pitchFamily="18" charset="0"/>
              </a:rPr>
              <a:t>Arabic numerals between 1-99 were used to mark on the  23 cm long line</a:t>
            </a:r>
          </a:p>
          <a:p>
            <a:pPr>
              <a:buSzPct val="50000"/>
              <a:buFont typeface="Lucida Grande"/>
              <a:buChar char="❀"/>
            </a:pPr>
            <a:r>
              <a:rPr lang="en-US" sz="2000" dirty="0">
                <a:latin typeface="Garamond" panose="02020404030301010803" pitchFamily="18" charset="0"/>
              </a:rPr>
              <a:t>24 Arabic numbers problems and each problem was presented twice (in total 48), </a:t>
            </a:r>
          </a:p>
          <a:p>
            <a:pPr marL="0" indent="0">
              <a:buNone/>
            </a:pPr>
            <a:r>
              <a:rPr lang="en-US" sz="2000" dirty="0">
                <a:latin typeface="Garamond" panose="02020404030301010803" pitchFamily="18" charset="0"/>
              </a:rPr>
              <a:t> </a:t>
            </a:r>
            <a:r>
              <a:rPr lang="en-US" sz="2000" b="1" dirty="0">
                <a:solidFill>
                  <a:srgbClr val="FF0000"/>
                </a:solidFill>
                <a:latin typeface="Garamond" panose="02020404030301010803" pitchFamily="18" charset="0"/>
              </a:rPr>
              <a:t>3, 4, 6, 8, 12, 17, 21, 23, 25, 29, 33, 39, 43, 48, 52, 57, 61, 64, 72, 79, 81, 84, 90,96.</a:t>
            </a:r>
            <a:endParaRPr lang="en-US" sz="2000" dirty="0">
              <a:latin typeface="Garamond" panose="02020404030301010803" pitchFamily="18" charset="0"/>
            </a:endParaRPr>
          </a:p>
          <a:p>
            <a:pPr marL="0" indent="0">
              <a:buNone/>
            </a:pPr>
            <a:r>
              <a:rPr lang="en-US" sz="2000" b="1" dirty="0">
                <a:latin typeface="Garamond" panose="02020404030301010803" pitchFamily="18" charset="0"/>
              </a:rPr>
              <a:t>Mean % Absolute Error and reaction time</a:t>
            </a:r>
            <a:endParaRPr lang="en-US" sz="2000" dirty="0">
              <a:latin typeface="Garamond" panose="02020404030301010803" pitchFamily="18" charset="0"/>
            </a:endParaRPr>
          </a:p>
          <a:p>
            <a:pPr marL="0" indent="0">
              <a:buNone/>
            </a:pPr>
            <a:r>
              <a:rPr lang="en-US" sz="2000" dirty="0">
                <a:latin typeface="Garamond" panose="02020404030301010803" pitchFamily="18" charset="0"/>
              </a:rPr>
              <a:t>Children’s estimation accuracy was calculated as percentage of absolute error (PE) using following formula </a:t>
            </a:r>
            <a:r>
              <a:rPr lang="en-US" sz="2000" dirty="0">
                <a:solidFill>
                  <a:srgbClr val="7F7F7F"/>
                </a:solidFill>
                <a:latin typeface="Garamond" panose="02020404030301010803" pitchFamily="18" charset="0"/>
              </a:rPr>
              <a:t>(</a:t>
            </a:r>
            <a:r>
              <a:rPr lang="en-US" sz="2000" dirty="0" err="1">
                <a:solidFill>
                  <a:srgbClr val="7F7F7F"/>
                </a:solidFill>
                <a:latin typeface="Garamond" panose="02020404030301010803" pitchFamily="18" charset="0"/>
              </a:rPr>
              <a:t>Siegler</a:t>
            </a:r>
            <a:r>
              <a:rPr lang="en-US" sz="2000" dirty="0">
                <a:solidFill>
                  <a:srgbClr val="7F7F7F"/>
                </a:solidFill>
                <a:latin typeface="Garamond" panose="02020404030301010803" pitchFamily="18" charset="0"/>
              </a:rPr>
              <a:t> &amp; Booth, 2004). </a:t>
            </a:r>
            <a:endParaRPr lang="en-US" sz="2000" dirty="0">
              <a:latin typeface="Garamond" panose="02020404030301010803" pitchFamily="18" charset="0"/>
            </a:endParaRPr>
          </a:p>
          <a:p>
            <a:pPr marL="0" indent="0">
              <a:buNone/>
            </a:pPr>
            <a:r>
              <a:rPr lang="en-US" sz="2000" i="1" dirty="0">
                <a:latin typeface="Garamond" panose="02020404030301010803" pitchFamily="18" charset="0"/>
              </a:rPr>
              <a:t>                                  PE = </a:t>
            </a:r>
            <a:r>
              <a:rPr lang="en-US" sz="2000" dirty="0">
                <a:latin typeface="Garamond" panose="02020404030301010803" pitchFamily="18" charset="0"/>
              </a:rPr>
              <a:t>| </a:t>
            </a:r>
            <a:r>
              <a:rPr lang="en-US" sz="2000" u="sng" dirty="0">
                <a:latin typeface="Garamond" panose="02020404030301010803" pitchFamily="18" charset="0"/>
              </a:rPr>
              <a:t>estimate – target number</a:t>
            </a:r>
            <a:r>
              <a:rPr lang="en-US" sz="2000" dirty="0">
                <a:latin typeface="Garamond" panose="02020404030301010803" pitchFamily="18" charset="0"/>
              </a:rPr>
              <a:t> | ×100</a:t>
            </a:r>
          </a:p>
          <a:p>
            <a:pPr marL="0" indent="0">
              <a:buNone/>
            </a:pPr>
            <a:r>
              <a:rPr lang="en-US" sz="2000" dirty="0">
                <a:latin typeface="Garamond" panose="02020404030301010803" pitchFamily="18" charset="0"/>
              </a:rPr>
              <a:t>	                    	       Scales of estimate</a:t>
            </a:r>
          </a:p>
        </p:txBody>
      </p:sp>
      <p:cxnSp>
        <p:nvCxnSpPr>
          <p:cNvPr id="7" name="Straight Connector 6"/>
          <p:cNvCxnSpPr/>
          <p:nvPr/>
        </p:nvCxnSpPr>
        <p:spPr>
          <a:xfrm flipV="1">
            <a:off x="2535992" y="2975793"/>
            <a:ext cx="7099300" cy="127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2146300" y="2750353"/>
            <a:ext cx="266700" cy="400110"/>
          </a:xfrm>
          <a:prstGeom prst="rect">
            <a:avLst/>
          </a:prstGeom>
          <a:noFill/>
        </p:spPr>
        <p:txBody>
          <a:bodyPr wrap="square" rtlCol="0">
            <a:spAutoFit/>
          </a:bodyPr>
          <a:lstStyle/>
          <a:p>
            <a:r>
              <a:rPr lang="en-US" sz="2000" b="1" dirty="0">
                <a:latin typeface="Garamond" panose="02020404030301010803" pitchFamily="18" charset="0"/>
              </a:rPr>
              <a:t>0</a:t>
            </a:r>
          </a:p>
        </p:txBody>
      </p:sp>
      <p:sp>
        <p:nvSpPr>
          <p:cNvPr id="10" name="TextBox 9"/>
          <p:cNvSpPr txBox="1"/>
          <p:nvPr/>
        </p:nvSpPr>
        <p:spPr>
          <a:xfrm>
            <a:off x="9715500" y="2750353"/>
            <a:ext cx="635000" cy="400110"/>
          </a:xfrm>
          <a:prstGeom prst="rect">
            <a:avLst/>
          </a:prstGeom>
          <a:noFill/>
        </p:spPr>
        <p:txBody>
          <a:bodyPr wrap="square" rtlCol="0">
            <a:spAutoFit/>
          </a:bodyPr>
          <a:lstStyle/>
          <a:p>
            <a:r>
              <a:rPr lang="en-US" sz="2000" b="1" dirty="0">
                <a:latin typeface="Garamond" panose="02020404030301010803" pitchFamily="18" charset="0"/>
              </a:rPr>
              <a:t>100</a:t>
            </a:r>
          </a:p>
        </p:txBody>
      </p:sp>
      <p:sp>
        <p:nvSpPr>
          <p:cNvPr id="11" name="TextBox 10"/>
          <p:cNvSpPr txBox="1"/>
          <p:nvPr/>
        </p:nvSpPr>
        <p:spPr>
          <a:xfrm>
            <a:off x="4482835" y="1446507"/>
            <a:ext cx="3207666" cy="461665"/>
          </a:xfrm>
          <a:prstGeom prst="rect">
            <a:avLst/>
          </a:prstGeom>
          <a:noFill/>
        </p:spPr>
        <p:txBody>
          <a:bodyPr wrap="square" rtlCol="0">
            <a:spAutoFit/>
          </a:bodyPr>
          <a:lstStyle/>
          <a:p>
            <a:r>
              <a:rPr lang="en-US" sz="2000" b="1" dirty="0">
                <a:latin typeface="Garamond" panose="02020404030301010803" pitchFamily="18" charset="0"/>
              </a:rPr>
              <a:t>     Where would </a:t>
            </a:r>
            <a:r>
              <a:rPr lang="en-US" sz="2400" b="1" dirty="0">
                <a:latin typeface="Garamond" panose="02020404030301010803" pitchFamily="18" charset="0"/>
              </a:rPr>
              <a:t>79</a:t>
            </a:r>
            <a:r>
              <a:rPr lang="en-US" sz="2000" b="1" dirty="0">
                <a:latin typeface="Garamond" panose="02020404030301010803" pitchFamily="18" charset="0"/>
              </a:rPr>
              <a:t> go? </a:t>
            </a:r>
          </a:p>
        </p:txBody>
      </p:sp>
      <p:sp>
        <p:nvSpPr>
          <p:cNvPr id="12" name="Rounded Rectangle 11"/>
          <p:cNvSpPr/>
          <p:nvPr/>
        </p:nvSpPr>
        <p:spPr>
          <a:xfrm>
            <a:off x="1968140" y="1920806"/>
            <a:ext cx="8331200" cy="1927471"/>
          </a:xfrm>
          <a:prstGeom prst="roundRect">
            <a:avLst/>
          </a:prstGeom>
          <a:gradFill flip="none" rotWithShape="1">
            <a:gsLst>
              <a:gs pos="0">
                <a:schemeClr val="accent1">
                  <a:tint val="83000"/>
                  <a:shade val="100000"/>
                  <a:hueMod val="100000"/>
                  <a:satMod val="220000"/>
                  <a:lumMod val="90000"/>
                  <a:alpha val="0"/>
                </a:schemeClr>
              </a:gs>
              <a:gs pos="76000">
                <a:schemeClr val="accent1">
                  <a:shade val="100000"/>
                  <a:alpha val="0"/>
                </a:schemeClr>
              </a:gs>
              <a:gs pos="100000">
                <a:schemeClr val="accent1">
                  <a:shade val="93000"/>
                  <a:satMod val="100000"/>
                  <a:lumMod val="93000"/>
                  <a:alpha val="0"/>
                </a:schemeClr>
              </a:gs>
            </a:gsLst>
            <a:path path="circle">
              <a:fillToRect l="15000" t="15000" r="100000" b="100000"/>
            </a:path>
            <a:tileRect/>
          </a:gradFill>
          <a:ln>
            <a:solidFill>
              <a:schemeClr val="bg1">
                <a:lumMod val="8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1" dirty="0">
              <a:latin typeface="Garamond" panose="02020404030301010803" pitchFamily="18" charset="0"/>
            </a:endParaRPr>
          </a:p>
        </p:txBody>
      </p:sp>
      <p:sp>
        <p:nvSpPr>
          <p:cNvPr id="6" name="Rectangle 5"/>
          <p:cNvSpPr/>
          <p:nvPr/>
        </p:nvSpPr>
        <p:spPr>
          <a:xfrm>
            <a:off x="5772593" y="2999725"/>
            <a:ext cx="889987" cy="400110"/>
          </a:xfrm>
          <a:prstGeom prst="rect">
            <a:avLst/>
          </a:prstGeom>
        </p:spPr>
        <p:txBody>
          <a:bodyPr wrap="none">
            <a:spAutoFit/>
            <a:scene3d>
              <a:camera prst="orthographicFront"/>
              <a:lightRig rig="balanced" dir="t">
                <a:rot lat="0" lon="0" rev="2100000"/>
              </a:lightRig>
            </a:scene3d>
            <a:sp3d extrusionH="57150" prstMaterial="metal">
              <a:bevelT w="38100" h="25400"/>
              <a:contourClr>
                <a:schemeClr val="bg2"/>
              </a:contourClr>
            </a:sp3d>
          </a:bodyPr>
          <a:lstStyle/>
          <a:p>
            <a:r>
              <a:rPr lang="en-US" sz="2000" b="1" dirty="0">
                <a:ln w="50800"/>
                <a:solidFill>
                  <a:schemeClr val="bg1">
                    <a:shade val="50000"/>
                  </a:schemeClr>
                </a:solidFill>
                <a:latin typeface="Garamond" panose="02020404030301010803" pitchFamily="18" charset="0"/>
              </a:rPr>
              <a:t>23 cm </a:t>
            </a:r>
          </a:p>
        </p:txBody>
      </p:sp>
    </p:spTree>
    <p:extLst>
      <p:ext uri="{BB962C8B-B14F-4D97-AF65-F5344CB8AC3E}">
        <p14:creationId xmlns:p14="http://schemas.microsoft.com/office/powerpoint/2010/main" val="3636531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10" end="10"/>
                                            </p:txEl>
                                          </p:spTgt>
                                        </p:tgtEl>
                                        <p:attrNameLst>
                                          <p:attrName>style.visibility</p:attrName>
                                        </p:attrNameLst>
                                      </p:cBhvr>
                                      <p:to>
                                        <p:strVal val="visible"/>
                                      </p:to>
                                    </p:set>
                                    <p:animEffect transition="in" filter="wipe(down)">
                                      <p:cBhvr>
                                        <p:cTn id="7" dur="500"/>
                                        <p:tgtEl>
                                          <p:spTgt spid="3">
                                            <p:txEl>
                                              <p:pRg st="10" end="10"/>
                                            </p:txEl>
                                          </p:spTgt>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3">
                                            <p:txEl>
                                              <p:pRg st="11" end="11"/>
                                            </p:txEl>
                                          </p:spTgt>
                                        </p:tgtEl>
                                        <p:attrNameLst>
                                          <p:attrName>style.visibility</p:attrName>
                                        </p:attrNameLst>
                                      </p:cBhvr>
                                      <p:to>
                                        <p:strVal val="visible"/>
                                      </p:to>
                                    </p:set>
                                    <p:animEffect transition="in" filter="wipe(down)">
                                      <p:cBhvr>
                                        <p:cTn id="11" dur="500"/>
                                        <p:tgtEl>
                                          <p:spTgt spid="3">
                                            <p:txEl>
                                              <p:pRg st="11" end="11"/>
                                            </p:txEl>
                                          </p:spTgt>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3">
                                            <p:txEl>
                                              <p:pRg st="12" end="12"/>
                                            </p:txEl>
                                          </p:spTgt>
                                        </p:tgtEl>
                                        <p:attrNameLst>
                                          <p:attrName>style.visibility</p:attrName>
                                        </p:attrNameLst>
                                      </p:cBhvr>
                                      <p:to>
                                        <p:strVal val="visible"/>
                                      </p:to>
                                    </p:set>
                                    <p:animEffect transition="in" filter="wipe(down)">
                                      <p:cBhvr>
                                        <p:cTn id="15" dur="500"/>
                                        <p:tgtEl>
                                          <p:spTgt spid="3">
                                            <p:txEl>
                                              <p:pRg st="12" end="12"/>
                                            </p:txEl>
                                          </p:spTgt>
                                        </p:tgtEl>
                                      </p:cBhvr>
                                    </p:animEffect>
                                  </p:childTnLst>
                                </p:cTn>
                              </p:par>
                            </p:childTnLst>
                          </p:cTn>
                        </p:par>
                        <p:par>
                          <p:cTn id="16" fill="hold">
                            <p:stCondLst>
                              <p:cond delay="1500"/>
                            </p:stCondLst>
                            <p:childTnLst>
                              <p:par>
                                <p:cTn id="17" presetID="22" presetClass="entr" presetSubtype="4" fill="hold" nodeType="afterEffect">
                                  <p:stCondLst>
                                    <p:cond delay="0"/>
                                  </p:stCondLst>
                                  <p:childTnLst>
                                    <p:set>
                                      <p:cBhvr>
                                        <p:cTn id="18" dur="1" fill="hold">
                                          <p:stCondLst>
                                            <p:cond delay="0"/>
                                          </p:stCondLst>
                                        </p:cTn>
                                        <p:tgtEl>
                                          <p:spTgt spid="3">
                                            <p:txEl>
                                              <p:pRg st="13" end="13"/>
                                            </p:txEl>
                                          </p:spTgt>
                                        </p:tgtEl>
                                        <p:attrNameLst>
                                          <p:attrName>style.visibility</p:attrName>
                                        </p:attrNameLst>
                                      </p:cBhvr>
                                      <p:to>
                                        <p:strVal val="visible"/>
                                      </p:to>
                                    </p:set>
                                    <p:animEffect transition="in" filter="wipe(down)">
                                      <p:cBhvr>
                                        <p:cTn id="19" dur="500"/>
                                        <p:tgtEl>
                                          <p:spTgt spid="3">
                                            <p:txEl>
                                              <p:pRg st="13" end="13"/>
                                            </p:txEl>
                                          </p:spTgt>
                                        </p:tgtEl>
                                      </p:cBhvr>
                                    </p:animEffect>
                                  </p:childTnLst>
                                </p:cTn>
                              </p:par>
                            </p:childTnLst>
                          </p:cTn>
                        </p:par>
                        <p:par>
                          <p:cTn id="20" fill="hold">
                            <p:stCondLst>
                              <p:cond delay="2000"/>
                            </p:stCondLst>
                            <p:childTnLst>
                              <p:par>
                                <p:cTn id="21" presetID="22" presetClass="entr" presetSubtype="4" fill="hold" nodeType="afterEffect">
                                  <p:stCondLst>
                                    <p:cond delay="0"/>
                                  </p:stCondLst>
                                  <p:childTnLst>
                                    <p:set>
                                      <p:cBhvr>
                                        <p:cTn id="22" dur="1" fill="hold">
                                          <p:stCondLst>
                                            <p:cond delay="0"/>
                                          </p:stCondLst>
                                        </p:cTn>
                                        <p:tgtEl>
                                          <p:spTgt spid="3">
                                            <p:txEl>
                                              <p:pRg st="14" end="14"/>
                                            </p:txEl>
                                          </p:spTgt>
                                        </p:tgtEl>
                                        <p:attrNameLst>
                                          <p:attrName>style.visibility</p:attrName>
                                        </p:attrNameLst>
                                      </p:cBhvr>
                                      <p:to>
                                        <p:strVal val="visible"/>
                                      </p:to>
                                    </p:set>
                                    <p:animEffect transition="in" filter="wipe(down)">
                                      <p:cBhvr>
                                        <p:cTn id="23" dur="500"/>
                                        <p:tgtEl>
                                          <p:spTgt spid="3">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G_4563.JPG"/>
          <p:cNvPicPr>
            <a:picLocks noChangeAspect="1"/>
          </p:cNvPicPr>
          <p:nvPr/>
        </p:nvPicPr>
        <p:blipFill rotWithShape="1">
          <a:blip r:embed="rId2" cstate="email">
            <a:extLst>
              <a:ext uri="{28A0092B-C50C-407E-A947-70E740481C1C}">
                <a14:useLocalDpi xmlns:a14="http://schemas.microsoft.com/office/drawing/2010/main" val="0"/>
              </a:ext>
            </a:extLst>
          </a:blip>
          <a:srcRect t="17605" b="31638"/>
          <a:stretch/>
        </p:blipFill>
        <p:spPr>
          <a:xfrm>
            <a:off x="1524000" y="689913"/>
            <a:ext cx="9144000" cy="3480941"/>
          </a:xfrm>
          <a:prstGeom prst="rect">
            <a:avLst/>
          </a:prstGeom>
        </p:spPr>
      </p:pic>
      <p:sp>
        <p:nvSpPr>
          <p:cNvPr id="5" name="Rounded Rectangle 4"/>
          <p:cNvSpPr/>
          <p:nvPr/>
        </p:nvSpPr>
        <p:spPr>
          <a:xfrm>
            <a:off x="6540854" y="1724790"/>
            <a:ext cx="4127146" cy="1081914"/>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r>
              <a:rPr lang="en-US" sz="2400" b="1" dirty="0">
                <a:solidFill>
                  <a:schemeClr val="tx1"/>
                </a:solidFill>
                <a:latin typeface="Garamond" panose="02020404030301010803" pitchFamily="18" charset="0"/>
              </a:rPr>
              <a:t>Original cm 18.17=marked    		number 77.82</a:t>
            </a:r>
          </a:p>
          <a:p>
            <a:pPr algn="ctr"/>
            <a:r>
              <a:rPr lang="en-US" sz="2400" b="1" dirty="0">
                <a:solidFill>
                  <a:schemeClr val="tx1"/>
                </a:solidFill>
                <a:latin typeface="Garamond" panose="02020404030301010803" pitchFamily="18" charset="0"/>
              </a:rPr>
              <a:t>% Error = </a:t>
            </a:r>
            <a:r>
              <a:rPr lang="en-US" sz="2400" b="1" dirty="0">
                <a:solidFill>
                  <a:srgbClr val="000000"/>
                </a:solidFill>
                <a:latin typeface="Garamond" panose="02020404030301010803" pitchFamily="18" charset="0"/>
              </a:rPr>
              <a:t>1.173913043</a:t>
            </a:r>
          </a:p>
        </p:txBody>
      </p:sp>
      <p:pic>
        <p:nvPicPr>
          <p:cNvPr id="6" name="Picture 5"/>
          <p:cNvPicPr>
            <a:picLocks noChangeAspect="1"/>
          </p:cNvPicPr>
          <p:nvPr/>
        </p:nvPicPr>
        <p:blipFill>
          <a:blip r:embed="rId3"/>
          <a:stretch>
            <a:fillRect/>
          </a:stretch>
        </p:blipFill>
        <p:spPr>
          <a:xfrm>
            <a:off x="1524000" y="4359013"/>
            <a:ext cx="9144000" cy="1097280"/>
          </a:xfrm>
          <a:prstGeom prst="rect">
            <a:avLst/>
          </a:prstGeom>
        </p:spPr>
      </p:pic>
    </p:spTree>
    <p:extLst>
      <p:ext uri="{BB962C8B-B14F-4D97-AF65-F5344CB8AC3E}">
        <p14:creationId xmlns:p14="http://schemas.microsoft.com/office/powerpoint/2010/main" val="206090040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1827055" y="4075913"/>
          <a:ext cx="8683953" cy="1432560"/>
        </p:xfrm>
        <a:graphic>
          <a:graphicData uri="http://schemas.openxmlformats.org/drawingml/2006/table">
            <a:tbl>
              <a:tblPr firstRow="1" bandRow="1">
                <a:tableStyleId>{69012ECD-51FC-41F1-AA8D-1B2483CD663E}</a:tableStyleId>
              </a:tblPr>
              <a:tblGrid>
                <a:gridCol w="660382">
                  <a:extLst>
                    <a:ext uri="{9D8B030D-6E8A-4147-A177-3AD203B41FA5}">
                      <a16:colId xmlns:a16="http://schemas.microsoft.com/office/drawing/2014/main" val="20000"/>
                    </a:ext>
                  </a:extLst>
                </a:gridCol>
                <a:gridCol w="3242299">
                  <a:extLst>
                    <a:ext uri="{9D8B030D-6E8A-4147-A177-3AD203B41FA5}">
                      <a16:colId xmlns:a16="http://schemas.microsoft.com/office/drawing/2014/main" val="20001"/>
                    </a:ext>
                  </a:extLst>
                </a:gridCol>
                <a:gridCol w="2898645">
                  <a:extLst>
                    <a:ext uri="{9D8B030D-6E8A-4147-A177-3AD203B41FA5}">
                      <a16:colId xmlns:a16="http://schemas.microsoft.com/office/drawing/2014/main" val="20002"/>
                    </a:ext>
                  </a:extLst>
                </a:gridCol>
                <a:gridCol w="1016021">
                  <a:extLst>
                    <a:ext uri="{9D8B030D-6E8A-4147-A177-3AD203B41FA5}">
                      <a16:colId xmlns:a16="http://schemas.microsoft.com/office/drawing/2014/main" val="20003"/>
                    </a:ext>
                  </a:extLst>
                </a:gridCol>
                <a:gridCol w="866606">
                  <a:extLst>
                    <a:ext uri="{9D8B030D-6E8A-4147-A177-3AD203B41FA5}">
                      <a16:colId xmlns:a16="http://schemas.microsoft.com/office/drawing/2014/main" val="20004"/>
                    </a:ext>
                  </a:extLst>
                </a:gridCol>
              </a:tblGrid>
              <a:tr h="660400">
                <a:tc>
                  <a:txBody>
                    <a:bodyPr/>
                    <a:lstStyle/>
                    <a:p>
                      <a:endParaRPr lang="en-US" sz="1900" dirty="0">
                        <a:solidFill>
                          <a:srgbClr val="000000"/>
                        </a:solidFill>
                      </a:endParaRPr>
                    </a:p>
                  </a:txBody>
                  <a:tcPr>
                    <a:solidFill>
                      <a:srgbClr val="FFFFFF"/>
                    </a:solidFill>
                  </a:tcPr>
                </a:tc>
                <a:tc>
                  <a:txBody>
                    <a:bodyPr/>
                    <a:lstStyle/>
                    <a:p>
                      <a:r>
                        <a:rPr lang="en-US" sz="1900" b="0" dirty="0">
                          <a:solidFill>
                            <a:srgbClr val="000000"/>
                          </a:solidFill>
                        </a:rPr>
                        <a:t>Non-symbolic Approximate addition</a:t>
                      </a:r>
                      <a:r>
                        <a:rPr lang="en-US" sz="1900" b="0" baseline="0" dirty="0">
                          <a:solidFill>
                            <a:srgbClr val="000000"/>
                          </a:solidFill>
                        </a:rPr>
                        <a:t>   </a:t>
                      </a:r>
                      <a:r>
                        <a:rPr lang="en-US" sz="1900" b="0" i="1" dirty="0">
                          <a:solidFill>
                            <a:srgbClr val="000000"/>
                          </a:solidFill>
                        </a:rPr>
                        <a:t>M (SD)</a:t>
                      </a:r>
                    </a:p>
                  </a:txBody>
                  <a:tcPr>
                    <a:solidFill>
                      <a:srgbClr val="FFFFFF"/>
                    </a:solidFill>
                  </a:tcPr>
                </a:tc>
                <a:tc>
                  <a:txBody>
                    <a:bodyPr/>
                    <a:lstStyle/>
                    <a:p>
                      <a:r>
                        <a:rPr lang="en-US" sz="1900" b="0" dirty="0">
                          <a:solidFill>
                            <a:srgbClr val="000000"/>
                          </a:solidFill>
                        </a:rPr>
                        <a:t>Brightness</a:t>
                      </a:r>
                      <a:r>
                        <a:rPr lang="en-US" sz="1900" b="0" dirty="0"/>
                        <a:t> </a:t>
                      </a:r>
                      <a:r>
                        <a:rPr lang="en-US" sz="1900" b="0" dirty="0">
                          <a:solidFill>
                            <a:srgbClr val="000000"/>
                          </a:solidFill>
                        </a:rPr>
                        <a:t>comparison</a:t>
                      </a:r>
                      <a:endParaRPr lang="en-US" sz="1900" b="0" i="1" dirty="0">
                        <a:solidFill>
                          <a:srgbClr val="000000"/>
                        </a:solidFill>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sz="1900" b="0" i="1" dirty="0">
                          <a:solidFill>
                            <a:srgbClr val="000000"/>
                          </a:solidFill>
                        </a:rPr>
                        <a:t>M (SD)</a:t>
                      </a:r>
                    </a:p>
                  </a:txBody>
                  <a:tcPr>
                    <a:solidFill>
                      <a:srgbClr val="FFFFFF"/>
                    </a:solidFill>
                  </a:tcPr>
                </a:tc>
                <a:tc>
                  <a:txBody>
                    <a:bodyPr/>
                    <a:lstStyle/>
                    <a:p>
                      <a:pPr algn="ctr"/>
                      <a:endParaRPr lang="en-US" sz="1900" b="0" i="1" dirty="0">
                        <a:solidFill>
                          <a:srgbClr val="000000"/>
                        </a:solidFill>
                      </a:endParaRPr>
                    </a:p>
                    <a:p>
                      <a:pPr algn="ctr"/>
                      <a:r>
                        <a:rPr lang="en-US" sz="1900" b="0" i="1" dirty="0">
                          <a:solidFill>
                            <a:srgbClr val="000000"/>
                          </a:solidFill>
                        </a:rPr>
                        <a:t>t</a:t>
                      </a:r>
                    </a:p>
                  </a:txBody>
                  <a:tcPr>
                    <a:solidFill>
                      <a:srgbClr val="FFFFFF"/>
                    </a:solidFill>
                  </a:tcPr>
                </a:tc>
                <a:tc>
                  <a:txBody>
                    <a:bodyPr/>
                    <a:lstStyle/>
                    <a:p>
                      <a:pPr algn="ctr"/>
                      <a:endParaRPr lang="en-US" sz="1900" b="0" i="1" dirty="0">
                        <a:solidFill>
                          <a:srgbClr val="000000"/>
                        </a:solidFill>
                      </a:endParaRPr>
                    </a:p>
                    <a:p>
                      <a:pPr algn="ctr"/>
                      <a:r>
                        <a:rPr lang="en-US" sz="1900" b="0" i="1" dirty="0">
                          <a:solidFill>
                            <a:srgbClr val="000000"/>
                          </a:solidFill>
                        </a:rPr>
                        <a:t>d</a:t>
                      </a:r>
                    </a:p>
                  </a:txBody>
                  <a:tcPr>
                    <a:solidFill>
                      <a:srgbClr val="FFFFFF"/>
                    </a:solidFill>
                  </a:tcPr>
                </a:tc>
                <a:extLst>
                  <a:ext uri="{0D108BD9-81ED-4DB2-BD59-A6C34878D82A}">
                    <a16:rowId xmlns:a16="http://schemas.microsoft.com/office/drawing/2014/main" val="10000"/>
                  </a:ext>
                </a:extLst>
              </a:tr>
              <a:tr h="375920">
                <a:tc>
                  <a:txBody>
                    <a:bodyPr/>
                    <a:lstStyle/>
                    <a:p>
                      <a:r>
                        <a:rPr lang="en-US" sz="1900" i="1" dirty="0"/>
                        <a:t>w</a:t>
                      </a:r>
                    </a:p>
                  </a:txBody>
                  <a:tcPr>
                    <a:solidFill>
                      <a:srgbClr val="FFFFFF"/>
                    </a:solidFill>
                  </a:tcPr>
                </a:tc>
                <a:tc>
                  <a:txBody>
                    <a:bodyPr/>
                    <a:lstStyle/>
                    <a:p>
                      <a:r>
                        <a:rPr lang="en-US" sz="1900" dirty="0"/>
                        <a:t>.19 (.14)</a:t>
                      </a:r>
                    </a:p>
                  </a:txBody>
                  <a:tcPr>
                    <a:solidFill>
                      <a:srgbClr val="FFFFFF"/>
                    </a:solidFill>
                  </a:tcPr>
                </a:tc>
                <a:tc>
                  <a:txBody>
                    <a:bodyPr/>
                    <a:lstStyle/>
                    <a:p>
                      <a:r>
                        <a:rPr lang="en-US" sz="1900" dirty="0"/>
                        <a:t>.20 (.10)</a:t>
                      </a:r>
                    </a:p>
                  </a:txBody>
                  <a:tcPr>
                    <a:solidFill>
                      <a:srgbClr val="FFFFFF"/>
                    </a:solidFill>
                  </a:tcPr>
                </a:tc>
                <a:tc>
                  <a:txBody>
                    <a:bodyPr/>
                    <a:lstStyle/>
                    <a:p>
                      <a:pPr algn="ctr"/>
                      <a:r>
                        <a:rPr lang="en-US" sz="1900" dirty="0"/>
                        <a:t>-.381</a:t>
                      </a:r>
                    </a:p>
                  </a:txBody>
                  <a:tcPr>
                    <a:solidFill>
                      <a:srgbClr val="FFFFFF"/>
                    </a:solidFill>
                  </a:tcPr>
                </a:tc>
                <a:tc>
                  <a:txBody>
                    <a:bodyPr/>
                    <a:lstStyle/>
                    <a:p>
                      <a:pPr algn="ctr"/>
                      <a:r>
                        <a:rPr lang="en-US" sz="1900" dirty="0"/>
                        <a:t>46</a:t>
                      </a:r>
                    </a:p>
                  </a:txBody>
                  <a:tcPr>
                    <a:solidFill>
                      <a:srgbClr val="FFFFFF"/>
                    </a:solidFill>
                  </a:tcPr>
                </a:tc>
                <a:extLst>
                  <a:ext uri="{0D108BD9-81ED-4DB2-BD59-A6C34878D82A}">
                    <a16:rowId xmlns:a16="http://schemas.microsoft.com/office/drawing/2014/main" val="10001"/>
                  </a:ext>
                </a:extLst>
              </a:tr>
              <a:tr h="375920">
                <a:tc>
                  <a:txBody>
                    <a:bodyPr/>
                    <a:lstStyle/>
                    <a:p>
                      <a:endParaRPr lang="en-US" sz="1900" dirty="0"/>
                    </a:p>
                  </a:txBody>
                  <a:tcPr>
                    <a:noFill/>
                  </a:tcPr>
                </a:tc>
                <a:tc>
                  <a:txBody>
                    <a:bodyPr/>
                    <a:lstStyle/>
                    <a:p>
                      <a:endParaRPr lang="en-US" sz="1900" dirty="0"/>
                    </a:p>
                  </a:txBody>
                  <a:tcPr>
                    <a:noFill/>
                  </a:tcPr>
                </a:tc>
                <a:tc>
                  <a:txBody>
                    <a:bodyPr/>
                    <a:lstStyle/>
                    <a:p>
                      <a:endParaRPr lang="en-US" sz="1900" dirty="0"/>
                    </a:p>
                  </a:txBody>
                  <a:tcPr>
                    <a:noFill/>
                  </a:tcPr>
                </a:tc>
                <a:tc>
                  <a:txBody>
                    <a:bodyPr/>
                    <a:lstStyle/>
                    <a:p>
                      <a:endParaRPr lang="en-US" sz="1900" dirty="0"/>
                    </a:p>
                  </a:txBody>
                  <a:tcPr>
                    <a:noFill/>
                  </a:tcPr>
                </a:tc>
                <a:tc>
                  <a:txBody>
                    <a:bodyPr/>
                    <a:lstStyle/>
                    <a:p>
                      <a:endParaRPr lang="en-US" sz="1900" dirty="0"/>
                    </a:p>
                  </a:txBody>
                  <a:tcPr>
                    <a:noFill/>
                  </a:tcPr>
                </a:tc>
                <a:extLst>
                  <a:ext uri="{0D108BD9-81ED-4DB2-BD59-A6C34878D82A}">
                    <a16:rowId xmlns:a16="http://schemas.microsoft.com/office/drawing/2014/main" val="10002"/>
                  </a:ext>
                </a:extLst>
              </a:tr>
            </a:tbl>
          </a:graphicData>
        </a:graphic>
      </p:graphicFrame>
      <p:sp>
        <p:nvSpPr>
          <p:cNvPr id="5" name="TextBox 4"/>
          <p:cNvSpPr txBox="1"/>
          <p:nvPr/>
        </p:nvSpPr>
        <p:spPr>
          <a:xfrm>
            <a:off x="1827052" y="5046241"/>
            <a:ext cx="1582484" cy="369332"/>
          </a:xfrm>
          <a:prstGeom prst="rect">
            <a:avLst/>
          </a:prstGeom>
          <a:noFill/>
        </p:spPr>
        <p:txBody>
          <a:bodyPr wrap="square" rtlCol="0">
            <a:spAutoFit/>
          </a:bodyPr>
          <a:lstStyle/>
          <a:p>
            <a:r>
              <a:rPr lang="en-US" b="1" i="1" dirty="0">
                <a:solidFill>
                  <a:srgbClr val="AD0101"/>
                </a:solidFill>
                <a:latin typeface="Garamond" panose="02020404030301010803" pitchFamily="18" charset="0"/>
              </a:rPr>
              <a:t>p</a:t>
            </a:r>
            <a:r>
              <a:rPr lang="en-US" b="1" dirty="0">
                <a:solidFill>
                  <a:srgbClr val="AD0101"/>
                </a:solidFill>
                <a:latin typeface="Garamond" panose="02020404030301010803" pitchFamily="18" charset="0"/>
              </a:rPr>
              <a:t> = .705</a:t>
            </a:r>
          </a:p>
        </p:txBody>
      </p:sp>
      <p:graphicFrame>
        <p:nvGraphicFramePr>
          <p:cNvPr id="6" name="Table 5"/>
          <p:cNvGraphicFramePr>
            <a:graphicFrameLocks noGrp="1"/>
          </p:cNvGraphicFramePr>
          <p:nvPr/>
        </p:nvGraphicFramePr>
        <p:xfrm>
          <a:off x="1827055" y="497917"/>
          <a:ext cx="8683953" cy="1432560"/>
        </p:xfrm>
        <a:graphic>
          <a:graphicData uri="http://schemas.openxmlformats.org/drawingml/2006/table">
            <a:tbl>
              <a:tblPr firstRow="1" bandRow="1">
                <a:tableStyleId>{3B4B98B0-60AC-42C2-AFA5-B58CD77FA1E5}</a:tableStyleId>
              </a:tblPr>
              <a:tblGrid>
                <a:gridCol w="759927">
                  <a:extLst>
                    <a:ext uri="{9D8B030D-6E8A-4147-A177-3AD203B41FA5}">
                      <a16:colId xmlns:a16="http://schemas.microsoft.com/office/drawing/2014/main" val="20000"/>
                    </a:ext>
                  </a:extLst>
                </a:gridCol>
                <a:gridCol w="3184094">
                  <a:extLst>
                    <a:ext uri="{9D8B030D-6E8A-4147-A177-3AD203B41FA5}">
                      <a16:colId xmlns:a16="http://schemas.microsoft.com/office/drawing/2014/main" val="20001"/>
                    </a:ext>
                  </a:extLst>
                </a:gridCol>
                <a:gridCol w="2849852">
                  <a:extLst>
                    <a:ext uri="{9D8B030D-6E8A-4147-A177-3AD203B41FA5}">
                      <a16:colId xmlns:a16="http://schemas.microsoft.com/office/drawing/2014/main" val="20002"/>
                    </a:ext>
                  </a:extLst>
                </a:gridCol>
                <a:gridCol w="985134">
                  <a:extLst>
                    <a:ext uri="{9D8B030D-6E8A-4147-A177-3AD203B41FA5}">
                      <a16:colId xmlns:a16="http://schemas.microsoft.com/office/drawing/2014/main" val="20003"/>
                    </a:ext>
                  </a:extLst>
                </a:gridCol>
                <a:gridCol w="904946">
                  <a:extLst>
                    <a:ext uri="{9D8B030D-6E8A-4147-A177-3AD203B41FA5}">
                      <a16:colId xmlns:a16="http://schemas.microsoft.com/office/drawing/2014/main" val="20004"/>
                    </a:ext>
                  </a:extLst>
                </a:gridCol>
              </a:tblGrid>
              <a:tr h="660400">
                <a:tc>
                  <a:txBody>
                    <a:bodyPr/>
                    <a:lstStyle/>
                    <a:p>
                      <a:endParaRPr lang="en-US" sz="1900" dirty="0"/>
                    </a:p>
                  </a:txBody>
                  <a:tcPr/>
                </a:tc>
                <a:tc>
                  <a:txBody>
                    <a:bodyPr/>
                    <a:lstStyle/>
                    <a:p>
                      <a:r>
                        <a:rPr lang="en-US" sz="1900" b="0" dirty="0"/>
                        <a:t>Non-symbolic Approximate addition</a:t>
                      </a:r>
                      <a:r>
                        <a:rPr lang="en-US" sz="1900" b="0" baseline="0" dirty="0"/>
                        <a:t>       </a:t>
                      </a:r>
                      <a:r>
                        <a:rPr lang="en-US" sz="1900" b="0" i="1" dirty="0"/>
                        <a:t>M (SD)</a:t>
                      </a:r>
                    </a:p>
                  </a:txBody>
                  <a:tcPr/>
                </a:tc>
                <a:tc>
                  <a:txBody>
                    <a:bodyPr/>
                    <a:lstStyle/>
                    <a:p>
                      <a:r>
                        <a:rPr lang="en-US" sz="1900" b="0" dirty="0"/>
                        <a:t>Brightness comparison</a:t>
                      </a:r>
                      <a:endParaRPr lang="en-US" sz="1900" b="0" i="1" dirty="0"/>
                    </a:p>
                    <a:p>
                      <a:pPr marL="0" marR="0" indent="0" algn="ctr" defTabSz="914400" rtl="0" eaLnBrk="1" fontAlgn="auto" latinLnBrk="0" hangingPunct="1">
                        <a:lnSpc>
                          <a:spcPct val="100000"/>
                        </a:lnSpc>
                        <a:spcBef>
                          <a:spcPts val="0"/>
                        </a:spcBef>
                        <a:spcAft>
                          <a:spcPts val="0"/>
                        </a:spcAft>
                        <a:buClrTx/>
                        <a:buSzTx/>
                        <a:buFontTx/>
                        <a:buNone/>
                        <a:tabLst/>
                        <a:defRPr/>
                      </a:pPr>
                      <a:r>
                        <a:rPr lang="en-US" sz="1900" b="0" i="1" dirty="0"/>
                        <a:t>M (SD)</a:t>
                      </a:r>
                    </a:p>
                  </a:txBody>
                  <a:tcPr/>
                </a:tc>
                <a:tc>
                  <a:txBody>
                    <a:bodyPr/>
                    <a:lstStyle/>
                    <a:p>
                      <a:pPr algn="l"/>
                      <a:endParaRPr lang="en-US" sz="1900" b="0" dirty="0"/>
                    </a:p>
                    <a:p>
                      <a:pPr algn="ctr"/>
                      <a:r>
                        <a:rPr lang="en-US" sz="1900" b="0" i="1" dirty="0"/>
                        <a:t>t</a:t>
                      </a:r>
                    </a:p>
                  </a:txBody>
                  <a:tcPr/>
                </a:tc>
                <a:tc>
                  <a:txBody>
                    <a:bodyPr/>
                    <a:lstStyle/>
                    <a:p>
                      <a:endParaRPr lang="en-US" sz="1900" b="0" dirty="0"/>
                    </a:p>
                    <a:p>
                      <a:pPr algn="ctr"/>
                      <a:r>
                        <a:rPr lang="en-US" sz="1900" b="0" dirty="0"/>
                        <a:t>d</a:t>
                      </a:r>
                    </a:p>
                  </a:txBody>
                  <a:tcPr/>
                </a:tc>
                <a:extLst>
                  <a:ext uri="{0D108BD9-81ED-4DB2-BD59-A6C34878D82A}">
                    <a16:rowId xmlns:a16="http://schemas.microsoft.com/office/drawing/2014/main" val="10000"/>
                  </a:ext>
                </a:extLst>
              </a:tr>
              <a:tr h="375920">
                <a:tc>
                  <a:txBody>
                    <a:bodyPr/>
                    <a:lstStyle/>
                    <a:p>
                      <a:r>
                        <a:rPr lang="en-US" sz="1900" dirty="0"/>
                        <a:t>Age</a:t>
                      </a:r>
                      <a:endParaRPr lang="en-US" sz="1900" i="1" dirty="0"/>
                    </a:p>
                  </a:txBody>
                  <a:tcPr/>
                </a:tc>
                <a:tc>
                  <a:txBody>
                    <a:bodyPr/>
                    <a:lstStyle/>
                    <a:p>
                      <a:r>
                        <a:rPr lang="en-US" sz="1900" i="1" kern="1200" dirty="0">
                          <a:solidFill>
                            <a:schemeClr val="tx1"/>
                          </a:solidFill>
                          <a:effectLst/>
                          <a:latin typeface="+mn-lt"/>
                          <a:ea typeface="+mn-ea"/>
                          <a:cs typeface="+mn-cs"/>
                        </a:rPr>
                        <a:t>M</a:t>
                      </a:r>
                      <a:r>
                        <a:rPr lang="en-US" sz="1900" kern="1200" dirty="0">
                          <a:solidFill>
                            <a:schemeClr val="tx1"/>
                          </a:solidFill>
                          <a:effectLst/>
                          <a:latin typeface="+mn-lt"/>
                          <a:ea typeface="+mn-ea"/>
                          <a:cs typeface="+mn-cs"/>
                        </a:rPr>
                        <a:t>=2352.25</a:t>
                      </a:r>
                      <a:r>
                        <a:rPr lang="en-US" sz="1900" kern="1200" baseline="0" dirty="0">
                          <a:solidFill>
                            <a:schemeClr val="tx1"/>
                          </a:solidFill>
                          <a:effectLst/>
                          <a:latin typeface="+mn-lt"/>
                          <a:ea typeface="+mn-ea"/>
                          <a:cs typeface="+mn-cs"/>
                        </a:rPr>
                        <a:t> (102.67</a:t>
                      </a:r>
                      <a:r>
                        <a:rPr lang="en-US" sz="1900" kern="1200" dirty="0">
                          <a:solidFill>
                            <a:schemeClr val="tx1"/>
                          </a:solidFill>
                          <a:effectLst/>
                          <a:latin typeface="+mn-lt"/>
                          <a:ea typeface="+mn-ea"/>
                          <a:cs typeface="+mn-cs"/>
                        </a:rPr>
                        <a:t>)</a:t>
                      </a:r>
                      <a:r>
                        <a:rPr lang="en-US" sz="1900" dirty="0">
                          <a:effectLst/>
                        </a:rPr>
                        <a:t> days</a:t>
                      </a:r>
                      <a:endParaRPr lang="en-US" sz="1900" dirty="0"/>
                    </a:p>
                  </a:txBody>
                  <a:tcPr/>
                </a:tc>
                <a:tc>
                  <a:txBody>
                    <a:bodyPr/>
                    <a:lstStyle/>
                    <a:p>
                      <a:r>
                        <a:rPr lang="en-US" sz="1900" i="1" kern="1200" dirty="0">
                          <a:solidFill>
                            <a:schemeClr val="tx1"/>
                          </a:solidFill>
                          <a:effectLst/>
                          <a:latin typeface="+mn-lt"/>
                          <a:ea typeface="+mn-ea"/>
                          <a:cs typeface="+mn-cs"/>
                        </a:rPr>
                        <a:t>M</a:t>
                      </a:r>
                      <a:r>
                        <a:rPr lang="en-US" sz="1900" kern="1200" dirty="0">
                          <a:solidFill>
                            <a:schemeClr val="tx1"/>
                          </a:solidFill>
                          <a:effectLst/>
                          <a:latin typeface="+mn-lt"/>
                          <a:ea typeface="+mn-ea"/>
                          <a:cs typeface="+mn-cs"/>
                        </a:rPr>
                        <a:t>= 2358.33</a:t>
                      </a:r>
                      <a:r>
                        <a:rPr lang="en-US" sz="1900" kern="1200" baseline="0" dirty="0">
                          <a:solidFill>
                            <a:schemeClr val="tx1"/>
                          </a:solidFill>
                          <a:effectLst/>
                          <a:latin typeface="+mn-lt"/>
                          <a:ea typeface="+mn-ea"/>
                          <a:cs typeface="+mn-cs"/>
                        </a:rPr>
                        <a:t> (99.66</a:t>
                      </a:r>
                      <a:r>
                        <a:rPr lang="en-US" sz="1900" kern="1200" dirty="0">
                          <a:solidFill>
                            <a:schemeClr val="tx1"/>
                          </a:solidFill>
                          <a:effectLst/>
                          <a:latin typeface="+mn-lt"/>
                          <a:ea typeface="+mn-ea"/>
                          <a:cs typeface="+mn-cs"/>
                        </a:rPr>
                        <a:t>)</a:t>
                      </a:r>
                      <a:r>
                        <a:rPr lang="en-US" sz="1900" dirty="0">
                          <a:effectLst/>
                        </a:rPr>
                        <a:t> days</a:t>
                      </a:r>
                      <a:endParaRPr lang="en-US" sz="1900" dirty="0"/>
                    </a:p>
                  </a:txBody>
                  <a:tcPr/>
                </a:tc>
                <a:tc>
                  <a:txBody>
                    <a:bodyPr/>
                    <a:lstStyle/>
                    <a:p>
                      <a:pPr algn="ctr"/>
                      <a:r>
                        <a:rPr lang="en-US" sz="1900" dirty="0"/>
                        <a:t>-.208</a:t>
                      </a:r>
                    </a:p>
                  </a:txBody>
                  <a:tcPr/>
                </a:tc>
                <a:tc>
                  <a:txBody>
                    <a:bodyPr/>
                    <a:lstStyle/>
                    <a:p>
                      <a:pPr algn="ctr"/>
                      <a:r>
                        <a:rPr lang="en-US" sz="1900" dirty="0"/>
                        <a:t>46</a:t>
                      </a:r>
                    </a:p>
                  </a:txBody>
                  <a:tcPr/>
                </a:tc>
                <a:extLst>
                  <a:ext uri="{0D108BD9-81ED-4DB2-BD59-A6C34878D82A}">
                    <a16:rowId xmlns:a16="http://schemas.microsoft.com/office/drawing/2014/main" val="10001"/>
                  </a:ext>
                </a:extLst>
              </a:tr>
              <a:tr h="375920">
                <a:tc>
                  <a:txBody>
                    <a:bodyPr/>
                    <a:lstStyle/>
                    <a:p>
                      <a:endParaRPr lang="en-US" sz="1900" dirty="0"/>
                    </a:p>
                  </a:txBody>
                  <a:tcPr/>
                </a:tc>
                <a:tc>
                  <a:txBody>
                    <a:bodyPr/>
                    <a:lstStyle/>
                    <a:p>
                      <a:endParaRPr lang="en-US" sz="1900" dirty="0"/>
                    </a:p>
                  </a:txBody>
                  <a:tcPr/>
                </a:tc>
                <a:tc>
                  <a:txBody>
                    <a:bodyPr/>
                    <a:lstStyle/>
                    <a:p>
                      <a:endParaRPr lang="en-US" sz="1900" dirty="0"/>
                    </a:p>
                  </a:txBody>
                  <a:tcPr/>
                </a:tc>
                <a:tc>
                  <a:txBody>
                    <a:bodyPr/>
                    <a:lstStyle/>
                    <a:p>
                      <a:pPr algn="ctr"/>
                      <a:endParaRPr lang="en-US" sz="1900" dirty="0"/>
                    </a:p>
                  </a:txBody>
                  <a:tcPr/>
                </a:tc>
                <a:tc>
                  <a:txBody>
                    <a:bodyPr/>
                    <a:lstStyle/>
                    <a:p>
                      <a:pPr algn="ctr"/>
                      <a:endParaRPr lang="en-US" sz="1900" dirty="0"/>
                    </a:p>
                  </a:txBody>
                  <a:tcPr/>
                </a:tc>
                <a:extLst>
                  <a:ext uri="{0D108BD9-81ED-4DB2-BD59-A6C34878D82A}">
                    <a16:rowId xmlns:a16="http://schemas.microsoft.com/office/drawing/2014/main" val="10002"/>
                  </a:ext>
                </a:extLst>
              </a:tr>
            </a:tbl>
          </a:graphicData>
        </a:graphic>
      </p:graphicFrame>
      <p:sp>
        <p:nvSpPr>
          <p:cNvPr id="7" name="TextBox 6"/>
          <p:cNvSpPr txBox="1"/>
          <p:nvPr/>
        </p:nvSpPr>
        <p:spPr>
          <a:xfrm>
            <a:off x="1827052" y="1519903"/>
            <a:ext cx="1582484" cy="369332"/>
          </a:xfrm>
          <a:prstGeom prst="rect">
            <a:avLst/>
          </a:prstGeom>
          <a:noFill/>
        </p:spPr>
        <p:txBody>
          <a:bodyPr wrap="square" rtlCol="0">
            <a:spAutoFit/>
          </a:bodyPr>
          <a:lstStyle/>
          <a:p>
            <a:r>
              <a:rPr lang="en-US" b="1" i="1" dirty="0">
                <a:solidFill>
                  <a:srgbClr val="AD0101"/>
                </a:solidFill>
                <a:latin typeface="Garamond" panose="02020404030301010803" pitchFamily="18" charset="0"/>
              </a:rPr>
              <a:t>p</a:t>
            </a:r>
            <a:r>
              <a:rPr lang="en-US" b="1" dirty="0">
                <a:solidFill>
                  <a:srgbClr val="AD0101"/>
                </a:solidFill>
                <a:latin typeface="Garamond" panose="02020404030301010803" pitchFamily="18" charset="0"/>
              </a:rPr>
              <a:t> = .836</a:t>
            </a:r>
          </a:p>
        </p:txBody>
      </p:sp>
      <p:sp>
        <p:nvSpPr>
          <p:cNvPr id="8" name="TextBox 7"/>
          <p:cNvSpPr txBox="1"/>
          <p:nvPr/>
        </p:nvSpPr>
        <p:spPr>
          <a:xfrm>
            <a:off x="1662864" y="3089622"/>
            <a:ext cx="2627579" cy="738664"/>
          </a:xfrm>
          <a:prstGeom prst="rect">
            <a:avLst/>
          </a:prstGeom>
          <a:noFill/>
        </p:spPr>
        <p:txBody>
          <a:bodyPr wrap="square" rtlCol="0">
            <a:spAutoFit/>
          </a:bodyPr>
          <a:lstStyle/>
          <a:p>
            <a:endParaRPr lang="en-US" dirty="0">
              <a:latin typeface="Garamond" panose="02020404030301010803" pitchFamily="18" charset="0"/>
            </a:endParaRPr>
          </a:p>
          <a:p>
            <a:r>
              <a:rPr lang="en-US" sz="2400" b="1" u="sng" dirty="0">
                <a:solidFill>
                  <a:srgbClr val="FF0033"/>
                </a:solidFill>
                <a:latin typeface="Garamond" panose="02020404030301010803" pitchFamily="18" charset="0"/>
              </a:rPr>
              <a:t>Weber Fraction </a:t>
            </a:r>
            <a:r>
              <a:rPr lang="en-US" sz="2400" u="sng" dirty="0">
                <a:solidFill>
                  <a:srgbClr val="FF0033"/>
                </a:solidFill>
                <a:latin typeface="Garamond" panose="02020404030301010803" pitchFamily="18" charset="0"/>
              </a:rPr>
              <a:t>(</a:t>
            </a:r>
            <a:r>
              <a:rPr lang="en-US" sz="2400" b="1" i="1" u="sng" dirty="0">
                <a:solidFill>
                  <a:srgbClr val="FF0033"/>
                </a:solidFill>
                <a:latin typeface="Garamond" panose="02020404030301010803" pitchFamily="18" charset="0"/>
              </a:rPr>
              <a:t>w</a:t>
            </a:r>
            <a:r>
              <a:rPr lang="en-US" sz="2400" u="sng" dirty="0">
                <a:solidFill>
                  <a:srgbClr val="FF0033"/>
                </a:solidFill>
                <a:latin typeface="Garamond" panose="02020404030301010803" pitchFamily="18" charset="0"/>
              </a:rPr>
              <a:t>)</a:t>
            </a:r>
          </a:p>
        </p:txBody>
      </p:sp>
      <p:sp>
        <p:nvSpPr>
          <p:cNvPr id="9" name="TextBox 8"/>
          <p:cNvSpPr txBox="1"/>
          <p:nvPr/>
        </p:nvSpPr>
        <p:spPr>
          <a:xfrm>
            <a:off x="6318729" y="2985735"/>
            <a:ext cx="184666" cy="369332"/>
          </a:xfrm>
          <a:prstGeom prst="rect">
            <a:avLst/>
          </a:prstGeom>
          <a:noFill/>
        </p:spPr>
        <p:txBody>
          <a:bodyPr wrap="square" rtlCol="0">
            <a:spAutoFit/>
          </a:bodyPr>
          <a:lstStyle/>
          <a:p>
            <a:endParaRPr lang="en-US" dirty="0">
              <a:latin typeface="Garamond" panose="02020404030301010803" pitchFamily="18" charset="0"/>
            </a:endParaRPr>
          </a:p>
        </p:txBody>
      </p:sp>
      <p:sp>
        <p:nvSpPr>
          <p:cNvPr id="10" name="TextBox 9"/>
          <p:cNvSpPr txBox="1"/>
          <p:nvPr/>
        </p:nvSpPr>
        <p:spPr>
          <a:xfrm>
            <a:off x="1827053" y="-142659"/>
            <a:ext cx="697627" cy="461665"/>
          </a:xfrm>
          <a:prstGeom prst="rect">
            <a:avLst/>
          </a:prstGeom>
          <a:solidFill>
            <a:srgbClr val="FFFFFF"/>
          </a:solidFill>
        </p:spPr>
        <p:txBody>
          <a:bodyPr wrap="square" rtlCol="0">
            <a:spAutoFit/>
          </a:bodyPr>
          <a:lstStyle/>
          <a:p>
            <a:r>
              <a:rPr lang="en-US" sz="2400" b="1" u="sng" dirty="0">
                <a:solidFill>
                  <a:srgbClr val="FF0033"/>
                </a:solidFill>
                <a:latin typeface="Garamond" panose="02020404030301010803" pitchFamily="18" charset="0"/>
              </a:rPr>
              <a:t>Age</a:t>
            </a:r>
            <a:endParaRPr lang="en-US" b="1" u="sng" dirty="0">
              <a:solidFill>
                <a:srgbClr val="FF0033"/>
              </a:solidFill>
              <a:latin typeface="Garamond" panose="02020404030301010803" pitchFamily="18" charset="0"/>
            </a:endParaRPr>
          </a:p>
        </p:txBody>
      </p:sp>
      <p:graphicFrame>
        <p:nvGraphicFramePr>
          <p:cNvPr id="11" name="Table 10"/>
          <p:cNvGraphicFramePr>
            <a:graphicFrameLocks noGrp="1"/>
          </p:cNvGraphicFramePr>
          <p:nvPr/>
        </p:nvGraphicFramePr>
        <p:xfrm>
          <a:off x="1827055" y="1886949"/>
          <a:ext cx="8683953" cy="1496355"/>
        </p:xfrm>
        <a:graphic>
          <a:graphicData uri="http://schemas.openxmlformats.org/drawingml/2006/table">
            <a:tbl>
              <a:tblPr firstRow="1" bandRow="1">
                <a:tableStyleId>{3B4B98B0-60AC-42C2-AFA5-B58CD77FA1E5}</a:tableStyleId>
              </a:tblPr>
              <a:tblGrid>
                <a:gridCol w="759927">
                  <a:extLst>
                    <a:ext uri="{9D8B030D-6E8A-4147-A177-3AD203B41FA5}">
                      <a16:colId xmlns:a16="http://schemas.microsoft.com/office/drawing/2014/main" val="20000"/>
                    </a:ext>
                  </a:extLst>
                </a:gridCol>
                <a:gridCol w="3184095">
                  <a:extLst>
                    <a:ext uri="{9D8B030D-6E8A-4147-A177-3AD203B41FA5}">
                      <a16:colId xmlns:a16="http://schemas.microsoft.com/office/drawing/2014/main" val="20001"/>
                    </a:ext>
                  </a:extLst>
                </a:gridCol>
                <a:gridCol w="2849851">
                  <a:extLst>
                    <a:ext uri="{9D8B030D-6E8A-4147-A177-3AD203B41FA5}">
                      <a16:colId xmlns:a16="http://schemas.microsoft.com/office/drawing/2014/main" val="20002"/>
                    </a:ext>
                  </a:extLst>
                </a:gridCol>
                <a:gridCol w="985134">
                  <a:extLst>
                    <a:ext uri="{9D8B030D-6E8A-4147-A177-3AD203B41FA5}">
                      <a16:colId xmlns:a16="http://schemas.microsoft.com/office/drawing/2014/main" val="20003"/>
                    </a:ext>
                  </a:extLst>
                </a:gridCol>
                <a:gridCol w="904946">
                  <a:extLst>
                    <a:ext uri="{9D8B030D-6E8A-4147-A177-3AD203B41FA5}">
                      <a16:colId xmlns:a16="http://schemas.microsoft.com/office/drawing/2014/main" val="20004"/>
                    </a:ext>
                  </a:extLst>
                </a:gridCol>
              </a:tblGrid>
              <a:tr h="734355">
                <a:tc>
                  <a:txBody>
                    <a:bodyPr/>
                    <a:lstStyle/>
                    <a:p>
                      <a:endParaRPr lang="en-US" sz="1900" dirty="0"/>
                    </a:p>
                  </a:txBody>
                  <a:tcPr/>
                </a:tc>
                <a:tc>
                  <a:txBody>
                    <a:bodyPr/>
                    <a:lstStyle/>
                    <a:p>
                      <a:r>
                        <a:rPr lang="en-US" sz="1900" b="0" dirty="0"/>
                        <a:t>Non-symbolic Approximate addition</a:t>
                      </a:r>
                      <a:r>
                        <a:rPr lang="en-US" sz="1900" b="0" baseline="0" dirty="0"/>
                        <a:t>      </a:t>
                      </a:r>
                      <a:r>
                        <a:rPr lang="en-US" sz="1900" b="0" i="1" dirty="0"/>
                        <a:t>M (SD)</a:t>
                      </a:r>
                    </a:p>
                  </a:txBody>
                  <a:tcPr/>
                </a:tc>
                <a:tc>
                  <a:txBody>
                    <a:bodyPr/>
                    <a:lstStyle/>
                    <a:p>
                      <a:r>
                        <a:rPr lang="en-US" sz="1900" b="0" dirty="0"/>
                        <a:t>Line length</a:t>
                      </a:r>
                      <a:r>
                        <a:rPr lang="en-US" sz="1900" b="0" baseline="0" dirty="0"/>
                        <a:t> addition</a:t>
                      </a:r>
                      <a:endParaRPr lang="en-US" sz="1900" b="0" dirty="0"/>
                    </a:p>
                    <a:p>
                      <a:pPr marL="0" marR="0" indent="0" algn="ctr" defTabSz="914400" rtl="0" eaLnBrk="1" fontAlgn="auto" latinLnBrk="0" hangingPunct="1">
                        <a:lnSpc>
                          <a:spcPct val="100000"/>
                        </a:lnSpc>
                        <a:spcBef>
                          <a:spcPts val="0"/>
                        </a:spcBef>
                        <a:spcAft>
                          <a:spcPts val="0"/>
                        </a:spcAft>
                        <a:buClrTx/>
                        <a:buSzTx/>
                        <a:buFontTx/>
                        <a:buNone/>
                        <a:tabLst/>
                        <a:defRPr/>
                      </a:pPr>
                      <a:r>
                        <a:rPr lang="en-US" sz="1900" b="0" i="1" dirty="0"/>
                        <a:t>M (SD)</a:t>
                      </a:r>
                    </a:p>
                  </a:txBody>
                  <a:tcPr/>
                </a:tc>
                <a:tc>
                  <a:txBody>
                    <a:bodyPr/>
                    <a:lstStyle/>
                    <a:p>
                      <a:pPr algn="l"/>
                      <a:endParaRPr lang="en-US" sz="1900" b="0" dirty="0"/>
                    </a:p>
                    <a:p>
                      <a:pPr algn="ctr"/>
                      <a:r>
                        <a:rPr lang="en-US" sz="1900" b="0" i="1" dirty="0"/>
                        <a:t>t</a:t>
                      </a:r>
                    </a:p>
                  </a:txBody>
                  <a:tcPr/>
                </a:tc>
                <a:tc>
                  <a:txBody>
                    <a:bodyPr/>
                    <a:lstStyle/>
                    <a:p>
                      <a:endParaRPr lang="en-US" sz="1900" b="0" dirty="0"/>
                    </a:p>
                    <a:p>
                      <a:pPr algn="ctr"/>
                      <a:r>
                        <a:rPr lang="en-US" sz="1900" b="0" dirty="0"/>
                        <a:t>d</a:t>
                      </a:r>
                    </a:p>
                  </a:txBody>
                  <a:tcPr/>
                </a:tc>
                <a:extLst>
                  <a:ext uri="{0D108BD9-81ED-4DB2-BD59-A6C34878D82A}">
                    <a16:rowId xmlns:a16="http://schemas.microsoft.com/office/drawing/2014/main" val="10000"/>
                  </a:ext>
                </a:extLst>
              </a:tr>
              <a:tr h="375920">
                <a:tc>
                  <a:txBody>
                    <a:bodyPr/>
                    <a:lstStyle/>
                    <a:p>
                      <a:r>
                        <a:rPr lang="en-US" sz="1900" dirty="0"/>
                        <a:t>Age</a:t>
                      </a:r>
                      <a:endParaRPr lang="en-US" sz="1900" i="1" dirty="0"/>
                    </a:p>
                  </a:txBody>
                  <a:tcPr/>
                </a:tc>
                <a:tc>
                  <a:txBody>
                    <a:bodyPr/>
                    <a:lstStyle/>
                    <a:p>
                      <a:endParaRPr lang="en-US" sz="1900" dirty="0"/>
                    </a:p>
                  </a:txBody>
                  <a:tcPr/>
                </a:tc>
                <a:tc>
                  <a:txBody>
                    <a:bodyPr/>
                    <a:lstStyle/>
                    <a:p>
                      <a:r>
                        <a:rPr lang="en-US" sz="1900" dirty="0"/>
                        <a:t>2328.92 (81.06) days</a:t>
                      </a:r>
                    </a:p>
                  </a:txBody>
                  <a:tcPr/>
                </a:tc>
                <a:tc>
                  <a:txBody>
                    <a:bodyPr/>
                    <a:lstStyle/>
                    <a:p>
                      <a:pPr algn="ctr"/>
                      <a:r>
                        <a:rPr lang="en-US" sz="1900" dirty="0"/>
                        <a:t>.874</a:t>
                      </a:r>
                    </a:p>
                  </a:txBody>
                  <a:tcPr/>
                </a:tc>
                <a:tc>
                  <a:txBody>
                    <a:bodyPr/>
                    <a:lstStyle/>
                    <a:p>
                      <a:pPr algn="ctr"/>
                      <a:r>
                        <a:rPr lang="en-US" sz="1900" dirty="0"/>
                        <a:t>46</a:t>
                      </a:r>
                    </a:p>
                  </a:txBody>
                  <a:tcPr/>
                </a:tc>
                <a:extLst>
                  <a:ext uri="{0D108BD9-81ED-4DB2-BD59-A6C34878D82A}">
                    <a16:rowId xmlns:a16="http://schemas.microsoft.com/office/drawing/2014/main" val="10001"/>
                  </a:ext>
                </a:extLst>
              </a:tr>
              <a:tr h="375920">
                <a:tc>
                  <a:txBody>
                    <a:bodyPr/>
                    <a:lstStyle/>
                    <a:p>
                      <a:endParaRPr lang="en-US" sz="1900" dirty="0"/>
                    </a:p>
                  </a:txBody>
                  <a:tcPr/>
                </a:tc>
                <a:tc>
                  <a:txBody>
                    <a:bodyPr/>
                    <a:lstStyle/>
                    <a:p>
                      <a:endParaRPr lang="en-US" sz="1900" dirty="0"/>
                    </a:p>
                  </a:txBody>
                  <a:tcPr/>
                </a:tc>
                <a:tc>
                  <a:txBody>
                    <a:bodyPr/>
                    <a:lstStyle/>
                    <a:p>
                      <a:endParaRPr lang="en-US" sz="1900" dirty="0"/>
                    </a:p>
                  </a:txBody>
                  <a:tcPr/>
                </a:tc>
                <a:tc>
                  <a:txBody>
                    <a:bodyPr/>
                    <a:lstStyle/>
                    <a:p>
                      <a:pPr algn="ctr"/>
                      <a:endParaRPr lang="en-US" sz="1900" dirty="0"/>
                    </a:p>
                  </a:txBody>
                  <a:tcPr/>
                </a:tc>
                <a:tc>
                  <a:txBody>
                    <a:bodyPr/>
                    <a:lstStyle/>
                    <a:p>
                      <a:pPr algn="ctr"/>
                      <a:endParaRPr lang="en-US" sz="1900" dirty="0"/>
                    </a:p>
                  </a:txBody>
                  <a:tcPr/>
                </a:tc>
                <a:extLst>
                  <a:ext uri="{0D108BD9-81ED-4DB2-BD59-A6C34878D82A}">
                    <a16:rowId xmlns:a16="http://schemas.microsoft.com/office/drawing/2014/main" val="10002"/>
                  </a:ext>
                </a:extLst>
              </a:tr>
            </a:tbl>
          </a:graphicData>
        </a:graphic>
      </p:graphicFrame>
      <p:sp>
        <p:nvSpPr>
          <p:cNvPr id="12" name="TextBox 11"/>
          <p:cNvSpPr txBox="1"/>
          <p:nvPr/>
        </p:nvSpPr>
        <p:spPr>
          <a:xfrm>
            <a:off x="1827052" y="2983491"/>
            <a:ext cx="1582484" cy="369332"/>
          </a:xfrm>
          <a:prstGeom prst="rect">
            <a:avLst/>
          </a:prstGeom>
          <a:noFill/>
        </p:spPr>
        <p:txBody>
          <a:bodyPr wrap="square" rtlCol="0">
            <a:spAutoFit/>
          </a:bodyPr>
          <a:lstStyle/>
          <a:p>
            <a:r>
              <a:rPr lang="en-US" b="1" i="1" dirty="0">
                <a:solidFill>
                  <a:srgbClr val="AD0101"/>
                </a:solidFill>
                <a:latin typeface="Garamond" panose="02020404030301010803" pitchFamily="18" charset="0"/>
              </a:rPr>
              <a:t>p</a:t>
            </a:r>
            <a:r>
              <a:rPr lang="en-US" b="1" dirty="0">
                <a:solidFill>
                  <a:srgbClr val="AD0101"/>
                </a:solidFill>
                <a:latin typeface="Garamond" panose="02020404030301010803" pitchFamily="18" charset="0"/>
              </a:rPr>
              <a:t> = .387</a:t>
            </a:r>
          </a:p>
        </p:txBody>
      </p:sp>
      <p:graphicFrame>
        <p:nvGraphicFramePr>
          <p:cNvPr id="14" name="Table 13"/>
          <p:cNvGraphicFramePr>
            <a:graphicFrameLocks noGrp="1"/>
          </p:cNvGraphicFramePr>
          <p:nvPr/>
        </p:nvGraphicFramePr>
        <p:xfrm>
          <a:off x="1827055" y="5434765"/>
          <a:ext cx="8683953" cy="1432560"/>
        </p:xfrm>
        <a:graphic>
          <a:graphicData uri="http://schemas.openxmlformats.org/drawingml/2006/table">
            <a:tbl>
              <a:tblPr firstRow="1" bandRow="1">
                <a:tableStyleId>{69012ECD-51FC-41F1-AA8D-1B2483CD663E}</a:tableStyleId>
              </a:tblPr>
              <a:tblGrid>
                <a:gridCol w="660382">
                  <a:extLst>
                    <a:ext uri="{9D8B030D-6E8A-4147-A177-3AD203B41FA5}">
                      <a16:colId xmlns:a16="http://schemas.microsoft.com/office/drawing/2014/main" val="20000"/>
                    </a:ext>
                  </a:extLst>
                </a:gridCol>
                <a:gridCol w="3242299">
                  <a:extLst>
                    <a:ext uri="{9D8B030D-6E8A-4147-A177-3AD203B41FA5}">
                      <a16:colId xmlns:a16="http://schemas.microsoft.com/office/drawing/2014/main" val="20001"/>
                    </a:ext>
                  </a:extLst>
                </a:gridCol>
                <a:gridCol w="2898645">
                  <a:extLst>
                    <a:ext uri="{9D8B030D-6E8A-4147-A177-3AD203B41FA5}">
                      <a16:colId xmlns:a16="http://schemas.microsoft.com/office/drawing/2014/main" val="20002"/>
                    </a:ext>
                  </a:extLst>
                </a:gridCol>
                <a:gridCol w="1016021">
                  <a:extLst>
                    <a:ext uri="{9D8B030D-6E8A-4147-A177-3AD203B41FA5}">
                      <a16:colId xmlns:a16="http://schemas.microsoft.com/office/drawing/2014/main" val="20003"/>
                    </a:ext>
                  </a:extLst>
                </a:gridCol>
                <a:gridCol w="866606">
                  <a:extLst>
                    <a:ext uri="{9D8B030D-6E8A-4147-A177-3AD203B41FA5}">
                      <a16:colId xmlns:a16="http://schemas.microsoft.com/office/drawing/2014/main" val="20004"/>
                    </a:ext>
                  </a:extLst>
                </a:gridCol>
              </a:tblGrid>
              <a:tr h="660400">
                <a:tc>
                  <a:txBody>
                    <a:bodyPr/>
                    <a:lstStyle/>
                    <a:p>
                      <a:endParaRPr lang="en-US" sz="1900" dirty="0"/>
                    </a:p>
                  </a:txBody>
                  <a:tcPr>
                    <a:solidFill>
                      <a:srgbClr val="FFFFFF"/>
                    </a:solidFill>
                  </a:tcPr>
                </a:tc>
                <a:tc>
                  <a:txBody>
                    <a:bodyPr/>
                    <a:lstStyle/>
                    <a:p>
                      <a:r>
                        <a:rPr lang="en-US" sz="1900" b="0" dirty="0">
                          <a:solidFill>
                            <a:srgbClr val="000000"/>
                          </a:solidFill>
                        </a:rPr>
                        <a:t>Non-symbolic Approximate addition</a:t>
                      </a:r>
                      <a:r>
                        <a:rPr lang="en-US" sz="1900" b="0" baseline="0" dirty="0">
                          <a:solidFill>
                            <a:srgbClr val="000000"/>
                          </a:solidFill>
                        </a:rPr>
                        <a:t>   </a:t>
                      </a:r>
                      <a:r>
                        <a:rPr lang="en-US" sz="1900" b="0" i="1" dirty="0">
                          <a:solidFill>
                            <a:srgbClr val="000000"/>
                          </a:solidFill>
                        </a:rPr>
                        <a:t>M (SD)</a:t>
                      </a:r>
                    </a:p>
                  </a:txBody>
                  <a:tcPr>
                    <a:solidFill>
                      <a:srgbClr val="FFFFFF"/>
                    </a:solidFill>
                  </a:tcPr>
                </a:tc>
                <a:tc>
                  <a:txBody>
                    <a:bodyPr/>
                    <a:lstStyle/>
                    <a:p>
                      <a:r>
                        <a:rPr lang="en-US" sz="1900" b="0" dirty="0">
                          <a:solidFill>
                            <a:srgbClr val="000000"/>
                          </a:solidFill>
                        </a:rPr>
                        <a:t>Line length</a:t>
                      </a:r>
                      <a:r>
                        <a:rPr lang="en-US" sz="1900" b="0" baseline="0" dirty="0">
                          <a:solidFill>
                            <a:srgbClr val="000000"/>
                          </a:solidFill>
                        </a:rPr>
                        <a:t> addition</a:t>
                      </a:r>
                      <a:endParaRPr lang="en-US" sz="1900" b="0" dirty="0">
                        <a:solidFill>
                          <a:srgbClr val="000000"/>
                        </a:solidFill>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sz="1900" b="0" i="1" dirty="0">
                          <a:solidFill>
                            <a:srgbClr val="000000"/>
                          </a:solidFill>
                        </a:rPr>
                        <a:t>M (SD)</a:t>
                      </a:r>
                    </a:p>
                  </a:txBody>
                  <a:tcPr>
                    <a:solidFill>
                      <a:srgbClr val="FFFFFF"/>
                    </a:solidFill>
                  </a:tcPr>
                </a:tc>
                <a:tc>
                  <a:txBody>
                    <a:bodyPr/>
                    <a:lstStyle/>
                    <a:p>
                      <a:pPr algn="ctr"/>
                      <a:endParaRPr lang="en-US" sz="1900" b="0" i="1" dirty="0">
                        <a:solidFill>
                          <a:srgbClr val="000000"/>
                        </a:solidFill>
                      </a:endParaRPr>
                    </a:p>
                    <a:p>
                      <a:pPr algn="ctr"/>
                      <a:r>
                        <a:rPr lang="en-US" sz="1900" b="0" i="1" dirty="0">
                          <a:solidFill>
                            <a:srgbClr val="000000"/>
                          </a:solidFill>
                        </a:rPr>
                        <a:t>t</a:t>
                      </a:r>
                    </a:p>
                  </a:txBody>
                  <a:tcPr>
                    <a:solidFill>
                      <a:srgbClr val="FFFFFF"/>
                    </a:solidFill>
                  </a:tcPr>
                </a:tc>
                <a:tc>
                  <a:txBody>
                    <a:bodyPr/>
                    <a:lstStyle/>
                    <a:p>
                      <a:pPr algn="ctr"/>
                      <a:endParaRPr lang="en-US" sz="1900" b="0" i="1" dirty="0">
                        <a:solidFill>
                          <a:srgbClr val="000000"/>
                        </a:solidFill>
                      </a:endParaRPr>
                    </a:p>
                    <a:p>
                      <a:pPr algn="ctr"/>
                      <a:r>
                        <a:rPr lang="en-US" sz="1900" b="0" i="1" dirty="0">
                          <a:solidFill>
                            <a:srgbClr val="000000"/>
                          </a:solidFill>
                        </a:rPr>
                        <a:t>d</a:t>
                      </a:r>
                    </a:p>
                  </a:txBody>
                  <a:tcPr>
                    <a:solidFill>
                      <a:srgbClr val="FFFFFF"/>
                    </a:solidFill>
                  </a:tcPr>
                </a:tc>
                <a:extLst>
                  <a:ext uri="{0D108BD9-81ED-4DB2-BD59-A6C34878D82A}">
                    <a16:rowId xmlns:a16="http://schemas.microsoft.com/office/drawing/2014/main" val="10000"/>
                  </a:ext>
                </a:extLst>
              </a:tr>
              <a:tr h="375920">
                <a:tc>
                  <a:txBody>
                    <a:bodyPr/>
                    <a:lstStyle/>
                    <a:p>
                      <a:r>
                        <a:rPr lang="en-US" sz="1900" i="1" dirty="0"/>
                        <a:t>w</a:t>
                      </a:r>
                    </a:p>
                  </a:txBody>
                  <a:tcPr>
                    <a:solidFill>
                      <a:srgbClr val="FFFFFF"/>
                    </a:solidFill>
                  </a:tcPr>
                </a:tc>
                <a:tc>
                  <a:txBody>
                    <a:bodyPr/>
                    <a:lstStyle/>
                    <a:p>
                      <a:endParaRPr lang="en-US" sz="1900" dirty="0"/>
                    </a:p>
                  </a:txBody>
                  <a:tcPr>
                    <a:solidFill>
                      <a:srgbClr val="FFFFFF"/>
                    </a:solidFill>
                  </a:tcPr>
                </a:tc>
                <a:tc>
                  <a:txBody>
                    <a:bodyPr/>
                    <a:lstStyle/>
                    <a:p>
                      <a:r>
                        <a:rPr lang="en-US" sz="1900" b="0" dirty="0"/>
                        <a:t>.23 (.09)</a:t>
                      </a:r>
                    </a:p>
                  </a:txBody>
                  <a:tcPr>
                    <a:solidFill>
                      <a:srgbClr val="FFFFFF"/>
                    </a:solidFill>
                  </a:tcPr>
                </a:tc>
                <a:tc>
                  <a:txBody>
                    <a:bodyPr/>
                    <a:lstStyle/>
                    <a:p>
                      <a:pPr algn="ctr"/>
                      <a:r>
                        <a:rPr lang="en-US" sz="1900" dirty="0"/>
                        <a:t>-1.192</a:t>
                      </a:r>
                    </a:p>
                  </a:txBody>
                  <a:tcPr>
                    <a:solidFill>
                      <a:srgbClr val="FFFFFF"/>
                    </a:solidFill>
                  </a:tcPr>
                </a:tc>
                <a:tc>
                  <a:txBody>
                    <a:bodyPr/>
                    <a:lstStyle/>
                    <a:p>
                      <a:pPr algn="ctr"/>
                      <a:r>
                        <a:rPr lang="en-US" sz="1900" dirty="0"/>
                        <a:t>46</a:t>
                      </a:r>
                    </a:p>
                  </a:txBody>
                  <a:tcPr>
                    <a:solidFill>
                      <a:srgbClr val="FFFFFF"/>
                    </a:solidFill>
                  </a:tcPr>
                </a:tc>
                <a:extLst>
                  <a:ext uri="{0D108BD9-81ED-4DB2-BD59-A6C34878D82A}">
                    <a16:rowId xmlns:a16="http://schemas.microsoft.com/office/drawing/2014/main" val="10001"/>
                  </a:ext>
                </a:extLst>
              </a:tr>
              <a:tr h="375920">
                <a:tc>
                  <a:txBody>
                    <a:bodyPr/>
                    <a:lstStyle/>
                    <a:p>
                      <a:endParaRPr lang="en-US" sz="1900" dirty="0"/>
                    </a:p>
                  </a:txBody>
                  <a:tcPr/>
                </a:tc>
                <a:tc>
                  <a:txBody>
                    <a:bodyPr/>
                    <a:lstStyle/>
                    <a:p>
                      <a:endParaRPr lang="en-US" sz="1900" dirty="0"/>
                    </a:p>
                  </a:txBody>
                  <a:tcPr/>
                </a:tc>
                <a:tc>
                  <a:txBody>
                    <a:bodyPr/>
                    <a:lstStyle/>
                    <a:p>
                      <a:endParaRPr lang="en-US" sz="1900" dirty="0"/>
                    </a:p>
                  </a:txBody>
                  <a:tcPr/>
                </a:tc>
                <a:tc>
                  <a:txBody>
                    <a:bodyPr/>
                    <a:lstStyle/>
                    <a:p>
                      <a:endParaRPr lang="en-US" sz="1900" dirty="0"/>
                    </a:p>
                  </a:txBody>
                  <a:tcPr/>
                </a:tc>
                <a:tc>
                  <a:txBody>
                    <a:bodyPr/>
                    <a:lstStyle/>
                    <a:p>
                      <a:endParaRPr lang="en-US" sz="1900" dirty="0"/>
                    </a:p>
                  </a:txBody>
                  <a:tcPr/>
                </a:tc>
                <a:extLst>
                  <a:ext uri="{0D108BD9-81ED-4DB2-BD59-A6C34878D82A}">
                    <a16:rowId xmlns:a16="http://schemas.microsoft.com/office/drawing/2014/main" val="10002"/>
                  </a:ext>
                </a:extLst>
              </a:tr>
            </a:tbl>
          </a:graphicData>
        </a:graphic>
      </p:graphicFrame>
      <p:sp>
        <p:nvSpPr>
          <p:cNvPr id="15" name="TextBox 14"/>
          <p:cNvSpPr txBox="1"/>
          <p:nvPr/>
        </p:nvSpPr>
        <p:spPr>
          <a:xfrm>
            <a:off x="1812621" y="6445379"/>
            <a:ext cx="1582484" cy="369332"/>
          </a:xfrm>
          <a:prstGeom prst="rect">
            <a:avLst/>
          </a:prstGeom>
          <a:noFill/>
        </p:spPr>
        <p:txBody>
          <a:bodyPr wrap="square" rtlCol="0">
            <a:spAutoFit/>
          </a:bodyPr>
          <a:lstStyle/>
          <a:p>
            <a:r>
              <a:rPr lang="en-US" b="1" i="1" dirty="0">
                <a:solidFill>
                  <a:srgbClr val="AD0101"/>
                </a:solidFill>
                <a:latin typeface="Garamond" panose="02020404030301010803" pitchFamily="18" charset="0"/>
              </a:rPr>
              <a:t>p</a:t>
            </a:r>
            <a:r>
              <a:rPr lang="en-US" b="1" dirty="0">
                <a:solidFill>
                  <a:srgbClr val="AD0101"/>
                </a:solidFill>
                <a:latin typeface="Garamond" panose="02020404030301010803" pitchFamily="18" charset="0"/>
              </a:rPr>
              <a:t> = .240</a:t>
            </a:r>
          </a:p>
        </p:txBody>
      </p:sp>
      <p:sp>
        <p:nvSpPr>
          <p:cNvPr id="13" name="Rectangle 12"/>
          <p:cNvSpPr/>
          <p:nvPr/>
        </p:nvSpPr>
        <p:spPr>
          <a:xfrm>
            <a:off x="1827052" y="189079"/>
            <a:ext cx="3959289" cy="369332"/>
          </a:xfrm>
          <a:prstGeom prst="rect">
            <a:avLst/>
          </a:prstGeom>
        </p:spPr>
        <p:txBody>
          <a:bodyPr wrap="square">
            <a:spAutoFit/>
          </a:bodyPr>
          <a:lstStyle/>
          <a:p>
            <a:r>
              <a:rPr lang="en-US" b="1" i="1" dirty="0">
                <a:latin typeface="Garamond" panose="02020404030301010803" pitchFamily="18" charset="0"/>
              </a:rPr>
              <a:t>t-test results comparing groups on age</a:t>
            </a:r>
            <a:endParaRPr lang="en-US" b="1" dirty="0">
              <a:latin typeface="Garamond" panose="02020404030301010803" pitchFamily="18" charset="0"/>
            </a:endParaRPr>
          </a:p>
        </p:txBody>
      </p:sp>
      <p:sp>
        <p:nvSpPr>
          <p:cNvPr id="16" name="Rectangle 15"/>
          <p:cNvSpPr/>
          <p:nvPr/>
        </p:nvSpPr>
        <p:spPr>
          <a:xfrm>
            <a:off x="1827052" y="3746047"/>
            <a:ext cx="5163110" cy="369332"/>
          </a:xfrm>
          <a:prstGeom prst="rect">
            <a:avLst/>
          </a:prstGeom>
        </p:spPr>
        <p:txBody>
          <a:bodyPr wrap="square">
            <a:spAutoFit/>
          </a:bodyPr>
          <a:lstStyle/>
          <a:p>
            <a:r>
              <a:rPr lang="en-US" b="1" i="1" dirty="0">
                <a:latin typeface="Garamond" panose="02020404030301010803" pitchFamily="18" charset="0"/>
              </a:rPr>
              <a:t>t-test results comparing groups on Weber Fraction</a:t>
            </a:r>
            <a:endParaRPr lang="en-US" b="1" dirty="0">
              <a:latin typeface="Garamond" panose="02020404030301010803" pitchFamily="18" charset="0"/>
            </a:endParaRPr>
          </a:p>
        </p:txBody>
      </p:sp>
    </p:spTree>
    <p:extLst>
      <p:ext uri="{BB962C8B-B14F-4D97-AF65-F5344CB8AC3E}">
        <p14:creationId xmlns:p14="http://schemas.microsoft.com/office/powerpoint/2010/main" val="3152854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10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a:spLocks noGrp="1"/>
          </p:cNvSpPr>
          <p:nvPr>
            <p:ph type="title"/>
          </p:nvPr>
        </p:nvSpPr>
        <p:spPr>
          <a:xfrm>
            <a:off x="4213229" y="-71068"/>
            <a:ext cx="3482662" cy="619176"/>
          </a:xfrm>
        </p:spPr>
        <p:txBody>
          <a:bodyPr>
            <a:noAutofit/>
          </a:bodyPr>
          <a:lstStyle/>
          <a:p>
            <a:pPr algn="ctr"/>
            <a:r>
              <a:rPr lang="en-US" dirty="0">
                <a:latin typeface="Garamond" panose="02020404030301010803" pitchFamily="18" charset="0"/>
              </a:rPr>
              <a:t>Results</a:t>
            </a:r>
          </a:p>
        </p:txBody>
      </p:sp>
      <p:graphicFrame>
        <p:nvGraphicFramePr>
          <p:cNvPr id="4" name="Content Placeholder 3"/>
          <p:cNvGraphicFramePr>
            <a:graphicFrameLocks noGrp="1"/>
          </p:cNvGraphicFramePr>
          <p:nvPr>
            <p:ph idx="1"/>
          </p:nvPr>
        </p:nvGraphicFramePr>
        <p:xfrm>
          <a:off x="1511834" y="498212"/>
          <a:ext cx="9193518" cy="6415810"/>
        </p:xfrm>
        <a:graphic>
          <a:graphicData uri="http://schemas.openxmlformats.org/drawingml/2006/table">
            <a:tbl>
              <a:tblPr firstRow="1" bandRow="1">
                <a:tableStyleId>{C4B1156A-380E-4F78-BDF5-A606A8083BF9}</a:tableStyleId>
              </a:tblPr>
              <a:tblGrid>
                <a:gridCol w="9193518">
                  <a:extLst>
                    <a:ext uri="{9D8B030D-6E8A-4147-A177-3AD203B41FA5}">
                      <a16:colId xmlns:a16="http://schemas.microsoft.com/office/drawing/2014/main" val="20000"/>
                    </a:ext>
                  </a:extLst>
                </a:gridCol>
              </a:tblGrid>
              <a:tr h="3231175">
                <a:tc>
                  <a:txBody>
                    <a:bodyPr/>
                    <a:lstStyle/>
                    <a:p>
                      <a:endParaRPr lang="en-US" sz="1900" dirty="0"/>
                    </a:p>
                  </a:txBody>
                  <a:tcPr>
                    <a:noFill/>
                  </a:tcPr>
                </a:tc>
                <a:extLst>
                  <a:ext uri="{0D108BD9-81ED-4DB2-BD59-A6C34878D82A}">
                    <a16:rowId xmlns:a16="http://schemas.microsoft.com/office/drawing/2014/main" val="10000"/>
                  </a:ext>
                </a:extLst>
              </a:tr>
              <a:tr h="3184635">
                <a:tc>
                  <a:txBody>
                    <a:bodyPr/>
                    <a:lstStyle/>
                    <a:p>
                      <a:endParaRPr lang="en-US" sz="1900" dirty="0"/>
                    </a:p>
                  </a:txBody>
                  <a:tcPr>
                    <a:noFill/>
                  </a:tcPr>
                </a:tc>
                <a:extLst>
                  <a:ext uri="{0D108BD9-81ED-4DB2-BD59-A6C34878D82A}">
                    <a16:rowId xmlns:a16="http://schemas.microsoft.com/office/drawing/2014/main" val="10001"/>
                  </a:ext>
                </a:extLst>
              </a:tr>
            </a:tbl>
          </a:graphicData>
        </a:graphic>
      </p:graphicFrame>
      <p:graphicFrame>
        <p:nvGraphicFramePr>
          <p:cNvPr id="6" name="Chart 5"/>
          <p:cNvGraphicFramePr/>
          <p:nvPr/>
        </p:nvGraphicFramePr>
        <p:xfrm>
          <a:off x="5981168" y="548109"/>
          <a:ext cx="3995898" cy="307390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Chart 6"/>
          <p:cNvGraphicFramePr/>
          <p:nvPr/>
        </p:nvGraphicFramePr>
        <p:xfrm>
          <a:off x="1577472" y="481262"/>
          <a:ext cx="4310248" cy="318606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Chart 7"/>
          <p:cNvGraphicFramePr/>
          <p:nvPr/>
        </p:nvGraphicFramePr>
        <p:xfrm>
          <a:off x="5981168" y="3843505"/>
          <a:ext cx="4429870" cy="304084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9" name="Chart 8"/>
          <p:cNvGraphicFramePr/>
          <p:nvPr/>
        </p:nvGraphicFramePr>
        <p:xfrm>
          <a:off x="1577475" y="3817157"/>
          <a:ext cx="4037265" cy="3040845"/>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0" name="Chart 9"/>
          <p:cNvGraphicFramePr/>
          <p:nvPr/>
        </p:nvGraphicFramePr>
        <p:xfrm>
          <a:off x="10722804" y="1005841"/>
          <a:ext cx="2419683" cy="1426667"/>
        </p:xfrm>
        <a:graphic>
          <a:graphicData uri="http://schemas.openxmlformats.org/drawingml/2006/chart">
            <c:chart xmlns:c="http://schemas.openxmlformats.org/drawingml/2006/chart" xmlns:r="http://schemas.openxmlformats.org/officeDocument/2006/relationships" r:id="rId6"/>
          </a:graphicData>
        </a:graphic>
      </p:graphicFrame>
      <p:sp>
        <p:nvSpPr>
          <p:cNvPr id="14" name="Rounded Rectangle 13"/>
          <p:cNvSpPr/>
          <p:nvPr/>
        </p:nvSpPr>
        <p:spPr>
          <a:xfrm>
            <a:off x="5981168" y="548108"/>
            <a:ext cx="4130840" cy="3186060"/>
          </a:xfrm>
          <a:prstGeom prst="roundRect">
            <a:avLst/>
          </a:prstGeom>
          <a:solidFill>
            <a:srgbClr val="FFFFFF">
              <a:alpha val="0"/>
            </a:srgbClr>
          </a:solidFill>
          <a:ln>
            <a:solidFill>
              <a:srgbClr val="663366">
                <a:alpha val="28000"/>
              </a:srgbClr>
            </a:solidFill>
          </a:ln>
          <a:effectLst>
            <a:glow rad="38100">
              <a:srgbClr val="FF66FF">
                <a:alpha val="28000"/>
              </a:srgbClr>
            </a:glow>
            <a:outerShdw blurRad="44450" dist="38100" dir="5400000" rotWithShape="0">
              <a:srgbClr val="FF0099">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Garamond" panose="02020404030301010803" pitchFamily="18" charset="0"/>
            </a:endParaRPr>
          </a:p>
        </p:txBody>
      </p:sp>
      <p:sp>
        <p:nvSpPr>
          <p:cNvPr id="2" name="TextBox 1"/>
          <p:cNvSpPr txBox="1"/>
          <p:nvPr/>
        </p:nvSpPr>
        <p:spPr>
          <a:xfrm>
            <a:off x="6490230" y="1726539"/>
            <a:ext cx="364202" cy="523220"/>
          </a:xfrm>
          <a:prstGeom prst="rect">
            <a:avLst/>
          </a:prstGeom>
          <a:noFill/>
        </p:spPr>
        <p:txBody>
          <a:bodyPr wrap="none" rtlCol="0">
            <a:spAutoFit/>
          </a:bodyPr>
          <a:lstStyle/>
          <a:p>
            <a:r>
              <a:rPr lang="en-US" sz="2800" b="1" dirty="0">
                <a:solidFill>
                  <a:srgbClr val="FF0099"/>
                </a:solidFill>
                <a:latin typeface="Garamond" panose="02020404030301010803" pitchFamily="18" charset="0"/>
              </a:rPr>
              <a:t>*</a:t>
            </a:r>
          </a:p>
        </p:txBody>
      </p:sp>
    </p:spTree>
    <p:extLst>
      <p:ext uri="{BB962C8B-B14F-4D97-AF65-F5344CB8AC3E}">
        <p14:creationId xmlns:p14="http://schemas.microsoft.com/office/powerpoint/2010/main" val="3057089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randombar(horizontal)">
                                      <p:cBhvr>
                                        <p:cTn id="23" dur="500"/>
                                        <p:tgtEl>
                                          <p:spTgt spid="14"/>
                                        </p:tgtEl>
                                      </p:cBhvr>
                                    </p:animEffect>
                                  </p:childTnLst>
                                </p:cTn>
                              </p:par>
                            </p:childTnLst>
                          </p:cTn>
                        </p:par>
                        <p:par>
                          <p:cTn id="24" fill="hold">
                            <p:stCondLst>
                              <p:cond delay="500"/>
                            </p:stCondLst>
                            <p:childTnLst>
                              <p:par>
                                <p:cTn id="25" presetID="26" presetClass="emph" presetSubtype="0" repeatCount="indefinite" grpId="1" nodeType="afterEffect">
                                  <p:stCondLst>
                                    <p:cond delay="0"/>
                                  </p:stCondLst>
                                  <p:endCondLst>
                                    <p:cond evt="onNext" delay="0">
                                      <p:tgtEl>
                                        <p:sldTgt/>
                                      </p:tgtEl>
                                    </p:cond>
                                  </p:endCondLst>
                                  <p:childTnLst>
                                    <p:animEffect transition="out" filter="fade">
                                      <p:cBhvr>
                                        <p:cTn id="26" dur="2000" tmFilter="0, 0; .2, .5; .8, .5; 1, 0"/>
                                        <p:tgtEl>
                                          <p:spTgt spid="14"/>
                                        </p:tgtEl>
                                      </p:cBhvr>
                                    </p:animEffect>
                                    <p:animScale>
                                      <p:cBhvr>
                                        <p:cTn id="27" dur="1000" autoRev="1" fill="hold"/>
                                        <p:tgtEl>
                                          <p:spTgt spid="1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Graphic spid="7" grpId="0">
        <p:bldAsOne/>
      </p:bldGraphic>
      <p:bldGraphic spid="8" grpId="0">
        <p:bldAsOne/>
      </p:bldGraphic>
      <p:bldGraphic spid="9" grpId="0">
        <p:bldAsOne/>
      </p:bldGraphic>
      <p:bldP spid="14" grpId="0" animBg="1"/>
      <p:bldP spid="14" grpId="1"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66207" y="805088"/>
            <a:ext cx="10080171" cy="5399770"/>
          </a:xfrm>
        </p:spPr>
        <p:txBody>
          <a:bodyPr>
            <a:noAutofit/>
          </a:bodyPr>
          <a:lstStyle/>
          <a:p>
            <a:pPr marL="261938" lvl="1" indent="0">
              <a:buSzPct val="50000"/>
              <a:buNone/>
            </a:pPr>
            <a:r>
              <a:rPr lang="en-US" b="1" dirty="0">
                <a:latin typeface="Garamond" panose="02020404030301010803" pitchFamily="18" charset="0"/>
              </a:rPr>
              <a:t>Results</a:t>
            </a:r>
            <a:endParaRPr lang="da-DK" dirty="0">
              <a:latin typeface="Garamond" panose="02020404030301010803" pitchFamily="18" charset="0"/>
            </a:endParaRPr>
          </a:p>
          <a:p>
            <a:pPr marL="541338" lvl="1" indent="-279400">
              <a:buSzPct val="50000"/>
              <a:buFont typeface="Lucida Grande"/>
              <a:buChar char="❀"/>
            </a:pPr>
            <a:r>
              <a:rPr lang="en-US" dirty="0">
                <a:latin typeface="Garamond" panose="02020404030301010803" pitchFamily="18" charset="0"/>
              </a:rPr>
              <a:t>No </a:t>
            </a:r>
            <a:r>
              <a:rPr lang="en-US" u="sng" dirty="0">
                <a:latin typeface="Garamond" panose="02020404030301010803" pitchFamily="18" charset="0"/>
              </a:rPr>
              <a:t>significant differences  </a:t>
            </a:r>
            <a:r>
              <a:rPr lang="en-US" dirty="0">
                <a:latin typeface="Garamond" panose="02020404030301010803" pitchFamily="18" charset="0"/>
              </a:rPr>
              <a:t>observed in performance between the numerical comparison and the numerical addition </a:t>
            </a:r>
            <a:r>
              <a:rPr lang="fr-FR" dirty="0">
                <a:latin typeface="Garamond" panose="02020404030301010803" pitchFamily="18" charset="0"/>
              </a:rPr>
              <a:t>performance</a:t>
            </a:r>
          </a:p>
          <a:p>
            <a:pPr marL="541338" lvl="1" indent="-279400">
              <a:buSzPct val="50000"/>
              <a:buFont typeface="Lucida Grande"/>
              <a:buChar char="❀"/>
            </a:pPr>
            <a:r>
              <a:rPr lang="en-US" dirty="0">
                <a:latin typeface="Garamond" panose="02020404030301010803" pitchFamily="18" charset="0"/>
              </a:rPr>
              <a:t>Enhancing effects of approximate number representations are </a:t>
            </a:r>
            <a:r>
              <a:rPr lang="en-US" u="sng" dirty="0">
                <a:latin typeface="Garamond" panose="02020404030301010803" pitchFamily="18" charset="0"/>
              </a:rPr>
              <a:t>limited to the domain of symbolic mathematics </a:t>
            </a:r>
          </a:p>
          <a:p>
            <a:pPr marL="541338" lvl="1" indent="-279400">
              <a:buSzPct val="50000"/>
              <a:buFont typeface="Lucida Grande"/>
              <a:buChar char="❀"/>
            </a:pPr>
            <a:endParaRPr lang="en-US" dirty="0">
              <a:latin typeface="Garamond" panose="02020404030301010803" pitchFamily="18" charset="0"/>
            </a:endParaRPr>
          </a:p>
          <a:p>
            <a:pPr marL="0" indent="0">
              <a:buSzPct val="50000"/>
              <a:buNone/>
            </a:pPr>
            <a:r>
              <a:rPr lang="en-US" dirty="0">
                <a:latin typeface="Garamond" panose="02020404030301010803" pitchFamily="18" charset="0"/>
              </a:rPr>
              <a:t>Further questions</a:t>
            </a:r>
          </a:p>
          <a:p>
            <a:pPr marL="342900" lvl="1" indent="-342900">
              <a:buSzPct val="50000"/>
              <a:buFont typeface="Lucida Grande"/>
              <a:buChar char="❀"/>
            </a:pPr>
            <a:r>
              <a:rPr lang="en-US" dirty="0">
                <a:latin typeface="Garamond" panose="02020404030301010803" pitchFamily="18" charset="0"/>
              </a:rPr>
              <a:t>the developmental origins of the relationship between the ANS and symbolic number </a:t>
            </a:r>
            <a:r>
              <a:rPr lang="en-US" u="sng" dirty="0">
                <a:latin typeface="Garamond" panose="02020404030301010803" pitchFamily="18" charset="0"/>
              </a:rPr>
              <a:t>remain unclear</a:t>
            </a:r>
          </a:p>
          <a:p>
            <a:pPr marL="342900" lvl="1" indent="-342900">
              <a:buSzPct val="50000"/>
              <a:buFont typeface="Lucida Grande"/>
              <a:buChar char="❀"/>
            </a:pPr>
            <a:r>
              <a:rPr lang="en-US" dirty="0">
                <a:latin typeface="Garamond" panose="02020404030301010803" pitchFamily="18" charset="0"/>
              </a:rPr>
              <a:t>symmetry or asymmetry of the causal relationship </a:t>
            </a:r>
          </a:p>
          <a:p>
            <a:pPr marL="342900" lvl="1" indent="-342900">
              <a:buSzPct val="50000"/>
              <a:buFont typeface="Lucida Grande"/>
              <a:buChar char="❀"/>
            </a:pPr>
            <a:r>
              <a:rPr lang="en-US" dirty="0">
                <a:latin typeface="Garamond" panose="02020404030301010803" pitchFamily="18" charset="0"/>
              </a:rPr>
              <a:t>depth and temporal extent of the effects of ANS activation on </a:t>
            </a:r>
            <a:r>
              <a:rPr lang="en-US" u="sng" dirty="0">
                <a:latin typeface="Garamond" panose="02020404030301010803" pitchFamily="18" charset="0"/>
              </a:rPr>
              <a:t>symbolic number processing</a:t>
            </a:r>
          </a:p>
          <a:p>
            <a:pPr marL="342900" lvl="1" indent="-342900">
              <a:buSzPct val="50000"/>
              <a:buFont typeface="Lucida Grande"/>
              <a:buChar char="❀"/>
            </a:pPr>
            <a:r>
              <a:rPr lang="en-US" dirty="0">
                <a:latin typeface="Garamond" panose="02020404030301010803" pitchFamily="18" charset="0"/>
              </a:rPr>
              <a:t>momentary or enduring</a:t>
            </a:r>
          </a:p>
          <a:p>
            <a:pPr marL="541338" lvl="1" indent="-279400">
              <a:buSzPct val="50000"/>
              <a:buFont typeface="Lucida Grande"/>
              <a:buChar char="❀"/>
            </a:pPr>
            <a:endParaRPr lang="en-US" dirty="0">
              <a:latin typeface="Garamond" panose="02020404030301010803" pitchFamily="18" charset="0"/>
            </a:endParaRPr>
          </a:p>
        </p:txBody>
      </p:sp>
    </p:spTree>
    <p:extLst>
      <p:ext uri="{BB962C8B-B14F-4D97-AF65-F5344CB8AC3E}">
        <p14:creationId xmlns:p14="http://schemas.microsoft.com/office/powerpoint/2010/main" val="148211039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0D4CAF-1166-F546-BC0C-B471574C944E}"/>
              </a:ext>
            </a:extLst>
          </p:cNvPr>
          <p:cNvSpPr>
            <a:spLocks noGrp="1"/>
          </p:cNvSpPr>
          <p:nvPr>
            <p:ph type="title"/>
          </p:nvPr>
        </p:nvSpPr>
        <p:spPr/>
        <p:txBody>
          <a:bodyPr>
            <a:normAutofit/>
          </a:bodyPr>
          <a:lstStyle/>
          <a:p>
            <a:r>
              <a:rPr lang="en-PK" sz="4000" b="1" dirty="0">
                <a:latin typeface="Garamond" panose="02020404030301010803" pitchFamily="18" charset="0"/>
              </a:rPr>
              <a:t>Aknowledgement</a:t>
            </a:r>
          </a:p>
        </p:txBody>
      </p:sp>
      <p:pic>
        <p:nvPicPr>
          <p:cNvPr id="4" name="Picture 3">
            <a:extLst>
              <a:ext uri="{FF2B5EF4-FFF2-40B4-BE49-F238E27FC236}">
                <a16:creationId xmlns:a16="http://schemas.microsoft.com/office/drawing/2014/main" id="{2B930DB0-22AA-F941-807F-23DB2966C0E5}"/>
              </a:ext>
            </a:extLst>
          </p:cNvPr>
          <p:cNvPicPr>
            <a:picLocks noChangeAspect="1"/>
          </p:cNvPicPr>
          <p:nvPr/>
        </p:nvPicPr>
        <p:blipFill>
          <a:blip r:embed="rId2"/>
          <a:stretch>
            <a:fillRect/>
          </a:stretch>
        </p:blipFill>
        <p:spPr>
          <a:xfrm>
            <a:off x="7655930" y="4251602"/>
            <a:ext cx="1896947" cy="2077157"/>
          </a:xfrm>
          <a:prstGeom prst="rect">
            <a:avLst/>
          </a:prstGeom>
        </p:spPr>
      </p:pic>
      <p:pic>
        <p:nvPicPr>
          <p:cNvPr id="5" name="Picture 4">
            <a:extLst>
              <a:ext uri="{FF2B5EF4-FFF2-40B4-BE49-F238E27FC236}">
                <a16:creationId xmlns:a16="http://schemas.microsoft.com/office/drawing/2014/main" id="{FB37D78F-B8DF-2345-A08D-B82736799F3D}"/>
              </a:ext>
            </a:extLst>
          </p:cNvPr>
          <p:cNvPicPr>
            <a:picLocks noChangeAspect="1"/>
          </p:cNvPicPr>
          <p:nvPr/>
        </p:nvPicPr>
        <p:blipFill>
          <a:blip r:embed="rId3"/>
          <a:stretch>
            <a:fillRect/>
          </a:stretch>
        </p:blipFill>
        <p:spPr>
          <a:xfrm>
            <a:off x="291548" y="3093847"/>
            <a:ext cx="4711700" cy="889000"/>
          </a:xfrm>
          <a:prstGeom prst="rect">
            <a:avLst/>
          </a:prstGeom>
        </p:spPr>
      </p:pic>
      <p:pic>
        <p:nvPicPr>
          <p:cNvPr id="6" name="Picture 5">
            <a:extLst>
              <a:ext uri="{FF2B5EF4-FFF2-40B4-BE49-F238E27FC236}">
                <a16:creationId xmlns:a16="http://schemas.microsoft.com/office/drawing/2014/main" id="{E4D25E04-92E1-894C-9D74-C0320D436F21}"/>
              </a:ext>
            </a:extLst>
          </p:cNvPr>
          <p:cNvPicPr>
            <a:picLocks noChangeAspect="1"/>
          </p:cNvPicPr>
          <p:nvPr/>
        </p:nvPicPr>
        <p:blipFill>
          <a:blip r:embed="rId4"/>
          <a:stretch>
            <a:fillRect/>
          </a:stretch>
        </p:blipFill>
        <p:spPr>
          <a:xfrm>
            <a:off x="324355" y="4436689"/>
            <a:ext cx="4267200" cy="1905000"/>
          </a:xfrm>
          <a:prstGeom prst="rect">
            <a:avLst/>
          </a:prstGeom>
        </p:spPr>
      </p:pic>
      <p:pic>
        <p:nvPicPr>
          <p:cNvPr id="7" name="Picture 6">
            <a:extLst>
              <a:ext uri="{FF2B5EF4-FFF2-40B4-BE49-F238E27FC236}">
                <a16:creationId xmlns:a16="http://schemas.microsoft.com/office/drawing/2014/main" id="{9B7756DE-6675-7040-A4AE-C46CC5DDD84D}"/>
              </a:ext>
            </a:extLst>
          </p:cNvPr>
          <p:cNvPicPr>
            <a:picLocks noChangeAspect="1"/>
          </p:cNvPicPr>
          <p:nvPr/>
        </p:nvPicPr>
        <p:blipFill>
          <a:blip r:embed="rId5"/>
          <a:stretch>
            <a:fillRect/>
          </a:stretch>
        </p:blipFill>
        <p:spPr>
          <a:xfrm>
            <a:off x="10149467" y="4239964"/>
            <a:ext cx="2042533" cy="1979824"/>
          </a:xfrm>
          <a:prstGeom prst="rect">
            <a:avLst/>
          </a:prstGeom>
        </p:spPr>
      </p:pic>
      <p:pic>
        <p:nvPicPr>
          <p:cNvPr id="8" name="Picture 7">
            <a:extLst>
              <a:ext uri="{FF2B5EF4-FFF2-40B4-BE49-F238E27FC236}">
                <a16:creationId xmlns:a16="http://schemas.microsoft.com/office/drawing/2014/main" id="{194F22AE-83C4-894E-8909-D48F4C1A3663}"/>
              </a:ext>
            </a:extLst>
          </p:cNvPr>
          <p:cNvPicPr>
            <a:picLocks noChangeAspect="1"/>
          </p:cNvPicPr>
          <p:nvPr/>
        </p:nvPicPr>
        <p:blipFill>
          <a:blip r:embed="rId6"/>
          <a:stretch>
            <a:fillRect/>
          </a:stretch>
        </p:blipFill>
        <p:spPr>
          <a:xfrm>
            <a:off x="5144994" y="4419923"/>
            <a:ext cx="1951462" cy="1951462"/>
          </a:xfrm>
          <a:prstGeom prst="rect">
            <a:avLst/>
          </a:prstGeom>
        </p:spPr>
      </p:pic>
    </p:spTree>
    <p:extLst>
      <p:ext uri="{BB962C8B-B14F-4D97-AF65-F5344CB8AC3E}">
        <p14:creationId xmlns:p14="http://schemas.microsoft.com/office/powerpoint/2010/main" val="217727127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cstate="print"/>
          <a:stretch>
            <a:fillRect/>
          </a:stretch>
        </p:blipFill>
        <p:spPr>
          <a:xfrm>
            <a:off x="1516514" y="2753192"/>
            <a:ext cx="744632" cy="696069"/>
          </a:xfrm>
          <a:prstGeom prst="rect">
            <a:avLst/>
          </a:prstGeom>
          <a:solidFill>
            <a:schemeClr val="bg2"/>
          </a:solidFill>
          <a:ln>
            <a:solidFill>
              <a:schemeClr val="bg1">
                <a:lumMod val="95000"/>
              </a:schemeClr>
            </a:solidFill>
          </a:ln>
        </p:spPr>
      </p:pic>
      <p:sp>
        <p:nvSpPr>
          <p:cNvPr id="7" name="Title 6"/>
          <p:cNvSpPr>
            <a:spLocks noGrp="1"/>
          </p:cNvSpPr>
          <p:nvPr>
            <p:ph type="title"/>
          </p:nvPr>
        </p:nvSpPr>
        <p:spPr>
          <a:xfrm>
            <a:off x="3434666" y="0"/>
            <a:ext cx="5609901" cy="1502311"/>
          </a:xfrm>
        </p:spPr>
        <p:txBody>
          <a:bodyPr vert="horz" wrap="square" lIns="91440" tIns="0" rIns="91440" bIns="0" numCol="1" rtlCol="0" anchor="t" anchorCtr="0">
            <a:prstTxWarp prst="textPlain">
              <a:avLst>
                <a:gd name="adj" fmla="val 52985"/>
              </a:avLst>
            </a:prstTxWarp>
            <a:norm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2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Edwardian Script ITC"/>
              </a:rPr>
              <a:t>Questions</a:t>
            </a:r>
            <a:r>
              <a:rPr lang="en-US" sz="4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Edwardian Script ITC"/>
              </a:rPr>
              <a:t>?</a:t>
            </a:r>
          </a:p>
        </p:txBody>
      </p:sp>
      <p:pic>
        <p:nvPicPr>
          <p:cNvPr id="4" name="Picture 3">
            <a:extLst>
              <a:ext uri="{FF2B5EF4-FFF2-40B4-BE49-F238E27FC236}">
                <a16:creationId xmlns:a16="http://schemas.microsoft.com/office/drawing/2014/main" id="{4DD43CA8-3786-BF41-82E8-54D6F5112196}"/>
              </a:ext>
            </a:extLst>
          </p:cNvPr>
          <p:cNvPicPr>
            <a:picLocks noChangeAspect="1"/>
          </p:cNvPicPr>
          <p:nvPr/>
        </p:nvPicPr>
        <p:blipFill>
          <a:blip r:embed="rId5"/>
          <a:stretch>
            <a:fillRect/>
          </a:stretch>
        </p:blipFill>
        <p:spPr>
          <a:xfrm>
            <a:off x="1759737" y="1915430"/>
            <a:ext cx="8377480" cy="5584987"/>
          </a:xfrm>
          <a:prstGeom prst="rect">
            <a:avLst/>
          </a:prstGeom>
        </p:spPr>
      </p:pic>
    </p:spTree>
    <p:custDataLst>
      <p:tags r:id="rId1"/>
    </p:custDataLst>
    <p:extLst>
      <p:ext uri="{BB962C8B-B14F-4D97-AF65-F5344CB8AC3E}">
        <p14:creationId xmlns:p14="http://schemas.microsoft.com/office/powerpoint/2010/main" val="601395125"/>
      </p:ext>
    </p:extLst>
  </p:cSld>
  <p:clrMapOvr>
    <a:masterClrMapping/>
  </p:clrMapOvr>
  <mc:AlternateContent xmlns:mc="http://schemas.openxmlformats.org/markup-compatibility/2006" xmlns:p14="http://schemas.microsoft.com/office/powerpoint/2010/main">
    <mc:Choice Requires="p14">
      <p:transition spd="slow" p14:dur="20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50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50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utoUpdateAnimBg="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0_5s_to_146s_Counting_Monkeys" descr="0_5s_to_146s_Counting_Monkeys">
            <a:hlinkClick r:id="" action="ppaction://media"/>
            <a:extLst>
              <a:ext uri="{FF2B5EF4-FFF2-40B4-BE49-F238E27FC236}">
                <a16:creationId xmlns:a16="http://schemas.microsoft.com/office/drawing/2014/main" id="{47FBF461-8329-A544-AA37-F4D073EC400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995787" y="285792"/>
            <a:ext cx="8359175" cy="6269381"/>
          </a:xfrm>
          <a:prstGeom prst="rect">
            <a:avLst/>
          </a:prstGeom>
        </p:spPr>
      </p:pic>
    </p:spTree>
    <p:extLst>
      <p:ext uri="{BB962C8B-B14F-4D97-AF65-F5344CB8AC3E}">
        <p14:creationId xmlns:p14="http://schemas.microsoft.com/office/powerpoint/2010/main" val="3217920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549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7C5604A-04DD-EC47-8144-A094C9861AE4}"/>
              </a:ext>
            </a:extLst>
          </p:cNvPr>
          <p:cNvPicPr>
            <a:picLocks noChangeAspect="1"/>
          </p:cNvPicPr>
          <p:nvPr/>
        </p:nvPicPr>
        <p:blipFill>
          <a:blip r:embed="rId2"/>
          <a:stretch>
            <a:fillRect/>
          </a:stretch>
        </p:blipFill>
        <p:spPr>
          <a:xfrm>
            <a:off x="0" y="2891481"/>
            <a:ext cx="5288692" cy="3966519"/>
          </a:xfrm>
          <a:prstGeom prst="rect">
            <a:avLst/>
          </a:prstGeom>
        </p:spPr>
      </p:pic>
      <p:pic>
        <p:nvPicPr>
          <p:cNvPr id="3" name="Picture 2">
            <a:extLst>
              <a:ext uri="{FF2B5EF4-FFF2-40B4-BE49-F238E27FC236}">
                <a16:creationId xmlns:a16="http://schemas.microsoft.com/office/drawing/2014/main" id="{0566E55A-9AE5-2C45-8474-4281D3C159AF}"/>
              </a:ext>
            </a:extLst>
          </p:cNvPr>
          <p:cNvPicPr>
            <a:picLocks noChangeAspect="1"/>
          </p:cNvPicPr>
          <p:nvPr/>
        </p:nvPicPr>
        <p:blipFill>
          <a:blip r:embed="rId3"/>
          <a:stretch>
            <a:fillRect/>
          </a:stretch>
        </p:blipFill>
        <p:spPr>
          <a:xfrm>
            <a:off x="123739" y="0"/>
            <a:ext cx="8015454" cy="2863335"/>
          </a:xfrm>
          <a:prstGeom prst="rect">
            <a:avLst/>
          </a:prstGeom>
        </p:spPr>
      </p:pic>
      <p:sp>
        <p:nvSpPr>
          <p:cNvPr id="4" name="Rectangle 3">
            <a:extLst>
              <a:ext uri="{FF2B5EF4-FFF2-40B4-BE49-F238E27FC236}">
                <a16:creationId xmlns:a16="http://schemas.microsoft.com/office/drawing/2014/main" id="{7BB0067E-A007-3C41-B4E7-541A047EAD96}"/>
              </a:ext>
            </a:extLst>
          </p:cNvPr>
          <p:cNvSpPr/>
          <p:nvPr/>
        </p:nvSpPr>
        <p:spPr>
          <a:xfrm>
            <a:off x="5544065" y="3510513"/>
            <a:ext cx="6647935" cy="2031325"/>
          </a:xfrm>
          <a:prstGeom prst="rect">
            <a:avLst/>
          </a:prstGeom>
        </p:spPr>
        <p:txBody>
          <a:bodyPr wrap="square">
            <a:spAutoFit/>
          </a:bodyPr>
          <a:lstStyle/>
          <a:p>
            <a:pPr marL="285750" indent="-285750">
              <a:buClr>
                <a:schemeClr val="tx1"/>
              </a:buClr>
              <a:buFont typeface="Arial" panose="020B0604020202020204" pitchFamily="34" charset="0"/>
              <a:buChar char="•"/>
            </a:pPr>
            <a:r>
              <a:rPr lang="en-GB" b="1" dirty="0">
                <a:solidFill>
                  <a:srgbClr val="FFFFFF"/>
                </a:solidFill>
                <a:latin typeface="Arial" panose="020B0604020202020204" pitchFamily="34" charset="0"/>
                <a:hlinkClick r:id="rId4"/>
              </a:rPr>
              <a:t>Strengthen the brain mechanisms of number processing</a:t>
            </a:r>
            <a:endParaRPr lang="en-GB" dirty="0">
              <a:solidFill>
                <a:srgbClr val="FFFFFF"/>
              </a:solidFill>
              <a:latin typeface="Arial" panose="020B0604020202020204" pitchFamily="34" charset="0"/>
            </a:endParaRPr>
          </a:p>
          <a:p>
            <a:pPr marL="285750" indent="-285750">
              <a:buClr>
                <a:schemeClr val="tx1"/>
              </a:buClr>
              <a:buFont typeface="Arial" panose="020B0604020202020204" pitchFamily="34" charset="0"/>
              <a:buChar char="•"/>
            </a:pPr>
            <a:r>
              <a:rPr lang="en-GB" b="1" dirty="0">
                <a:solidFill>
                  <a:srgbClr val="FFFFFF"/>
                </a:solidFill>
                <a:latin typeface="Arial" panose="020B0604020202020204" pitchFamily="34" charset="0"/>
                <a:hlinkClick r:id="rId4"/>
              </a:rPr>
              <a:t>Establish the mental number line</a:t>
            </a:r>
            <a:endParaRPr lang="en-GB" dirty="0">
              <a:solidFill>
                <a:srgbClr val="FFFFFF"/>
              </a:solidFill>
              <a:latin typeface="Arial" panose="020B0604020202020204" pitchFamily="34" charset="0"/>
            </a:endParaRPr>
          </a:p>
          <a:p>
            <a:pPr marL="285750" indent="-285750">
              <a:buClr>
                <a:schemeClr val="tx1"/>
              </a:buClr>
              <a:buFont typeface="Arial" panose="020B0604020202020204" pitchFamily="34" charset="0"/>
              <a:buChar char="•"/>
            </a:pPr>
            <a:r>
              <a:rPr lang="en-GB" b="1" dirty="0">
                <a:solidFill>
                  <a:srgbClr val="FFFFFF"/>
                </a:solidFill>
                <a:latin typeface="Arial" panose="020B0604020202020204" pitchFamily="34" charset="0"/>
                <a:hlinkClick r:id="rId4"/>
              </a:rPr>
              <a:t>Teach and practice counting</a:t>
            </a:r>
            <a:endParaRPr lang="en-GB" dirty="0">
              <a:solidFill>
                <a:srgbClr val="FFFFFF"/>
              </a:solidFill>
              <a:latin typeface="Arial" panose="020B0604020202020204" pitchFamily="34" charset="0"/>
            </a:endParaRPr>
          </a:p>
          <a:p>
            <a:pPr marL="285750" indent="-285750">
              <a:buClr>
                <a:schemeClr val="tx1"/>
              </a:buClr>
              <a:buFont typeface="Arial" panose="020B0604020202020204" pitchFamily="34" charset="0"/>
              <a:buChar char="•"/>
            </a:pPr>
            <a:r>
              <a:rPr lang="en-GB" b="1" dirty="0">
                <a:solidFill>
                  <a:srgbClr val="FFFFFF"/>
                </a:solidFill>
                <a:latin typeface="Arial" panose="020B0604020202020204" pitchFamily="34" charset="0"/>
                <a:hlinkClick r:id="rId4"/>
              </a:rPr>
              <a:t>Teach and practice early addition and subtraction</a:t>
            </a:r>
            <a:endParaRPr lang="en-GB" dirty="0">
              <a:solidFill>
                <a:srgbClr val="FFFFFF"/>
              </a:solidFill>
              <a:latin typeface="Arial" panose="020B0604020202020204" pitchFamily="34" charset="0"/>
            </a:endParaRPr>
          </a:p>
          <a:p>
            <a:pPr marL="285750" indent="-285750">
              <a:buClr>
                <a:schemeClr val="tx1"/>
              </a:buClr>
              <a:buFont typeface="Arial" panose="020B0604020202020204" pitchFamily="34" charset="0"/>
              <a:buChar char="•"/>
            </a:pPr>
            <a:r>
              <a:rPr lang="en-GB" b="1" dirty="0">
                <a:solidFill>
                  <a:srgbClr val="FFFFFF"/>
                </a:solidFill>
                <a:latin typeface="Arial" panose="020B0604020202020204" pitchFamily="34" charset="0"/>
                <a:hlinkClick r:id="rId4"/>
              </a:rPr>
              <a:t>Encourage Fluency (Automatic Processing)</a:t>
            </a:r>
            <a:endParaRPr lang="en-GB" dirty="0">
              <a:solidFill>
                <a:srgbClr val="FFFFFF"/>
              </a:solidFill>
              <a:latin typeface="Arial" panose="020B0604020202020204" pitchFamily="34" charset="0"/>
            </a:endParaRPr>
          </a:p>
          <a:p>
            <a:pPr marL="285750" indent="-285750">
              <a:buClr>
                <a:schemeClr val="tx1"/>
              </a:buClr>
              <a:buFont typeface="Arial" panose="020B0604020202020204" pitchFamily="34" charset="0"/>
              <a:buChar char="•"/>
            </a:pPr>
            <a:r>
              <a:rPr lang="en-GB" b="1" dirty="0">
                <a:solidFill>
                  <a:srgbClr val="FFFFFF"/>
                </a:solidFill>
                <a:latin typeface="Arial" panose="020B0604020202020204" pitchFamily="34" charset="0"/>
                <a:hlinkClick r:id="rId4"/>
              </a:rPr>
              <a:t>Helping children with dyscalculia</a:t>
            </a:r>
            <a:endParaRPr lang="en-GB" dirty="0">
              <a:solidFill>
                <a:srgbClr val="FFFFFF"/>
              </a:solidFill>
              <a:latin typeface="Arial" panose="020B0604020202020204" pitchFamily="34" charset="0"/>
            </a:endParaRPr>
          </a:p>
          <a:p>
            <a:pPr marL="285750" indent="-285750">
              <a:buClr>
                <a:schemeClr val="tx1"/>
              </a:buClr>
              <a:buFont typeface="Arial" panose="020B0604020202020204" pitchFamily="34" charset="0"/>
              <a:buChar char="•"/>
            </a:pPr>
            <a:r>
              <a:rPr lang="en-GB" b="1" dirty="0">
                <a:solidFill>
                  <a:srgbClr val="FFFFFF"/>
                </a:solidFill>
                <a:latin typeface="Arial" panose="020B0604020202020204" pitchFamily="34" charset="0"/>
                <a:hlinkClick r:id="rId4"/>
              </a:rPr>
              <a:t>The Number Race has been scientifically tested</a:t>
            </a:r>
            <a:endParaRPr lang="en-GB" b="0" i="0" strike="noStrike" dirty="0">
              <a:solidFill>
                <a:srgbClr val="FFFFFF"/>
              </a:solidFill>
              <a:effectLst/>
              <a:latin typeface="Arial" panose="020B0604020202020204" pitchFamily="34" charset="0"/>
            </a:endParaRPr>
          </a:p>
        </p:txBody>
      </p:sp>
    </p:spTree>
    <p:extLst>
      <p:ext uri="{BB962C8B-B14F-4D97-AF65-F5344CB8AC3E}">
        <p14:creationId xmlns:p14="http://schemas.microsoft.com/office/powerpoint/2010/main" val="293906475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DVSECTIONID" val="C09QH3iDYSZce3zG7lU8ci"/>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253</TotalTime>
  <Words>6131</Words>
  <Application>Microsoft Office PowerPoint</Application>
  <PresentationFormat>Widescreen</PresentationFormat>
  <Paragraphs>796</Paragraphs>
  <Slides>76</Slides>
  <Notes>22</Notes>
  <HiddenSlides>1</HiddenSlides>
  <MMClips>1</MMClips>
  <ScaleCrop>false</ScaleCrop>
  <HeadingPairs>
    <vt:vector size="8" baseType="variant">
      <vt:variant>
        <vt:lpstr>Fonts Used</vt:lpstr>
      </vt:variant>
      <vt:variant>
        <vt:i4>11</vt:i4>
      </vt:variant>
      <vt:variant>
        <vt:lpstr>Theme</vt:lpstr>
      </vt:variant>
      <vt:variant>
        <vt:i4>1</vt:i4>
      </vt:variant>
      <vt:variant>
        <vt:lpstr>Embedded OLE Servers</vt:lpstr>
      </vt:variant>
      <vt:variant>
        <vt:i4>1</vt:i4>
      </vt:variant>
      <vt:variant>
        <vt:lpstr>Slide Titles</vt:lpstr>
      </vt:variant>
      <vt:variant>
        <vt:i4>76</vt:i4>
      </vt:variant>
    </vt:vector>
  </HeadingPairs>
  <TitlesOfParts>
    <vt:vector size="89" baseType="lpstr">
      <vt:lpstr>Adobe Garamond Pro</vt:lpstr>
      <vt:lpstr>Arial</vt:lpstr>
      <vt:lpstr>Calibri</vt:lpstr>
      <vt:lpstr>Calibri Light</vt:lpstr>
      <vt:lpstr>Edwardian Script ITC</vt:lpstr>
      <vt:lpstr>Garamond</vt:lpstr>
      <vt:lpstr>Lucida Grande</vt:lpstr>
      <vt:lpstr>Lucida Handwriting</vt:lpstr>
      <vt:lpstr>Symbol</vt:lpstr>
      <vt:lpstr>Times New Roman</vt:lpstr>
      <vt:lpstr>Wingdings</vt:lpstr>
      <vt:lpstr>Office Theme</vt:lpstr>
      <vt:lpstr>Document</vt:lpstr>
      <vt:lpstr>IMPROVING CHILDREN’S MATH PERFORMANCE THROUGH EVIDENCE BASED TRAINING</vt:lpstr>
      <vt:lpstr>Improving Children’s Math Performance through Evidence Based Training</vt:lpstr>
      <vt:lpstr>PowerPoint Presentation</vt:lpstr>
      <vt:lpstr>PowerPoint Presentation</vt:lpstr>
      <vt:lpstr>PowerPoint Presentation</vt:lpstr>
      <vt:lpstr>PowerPoint Presentation</vt:lpstr>
      <vt:lpstr>Core knowledge</vt:lpstr>
      <vt:lpstr>PowerPoint Presentation</vt:lpstr>
      <vt:lpstr>PowerPoint Presentation</vt:lpstr>
      <vt:lpstr>Main Variables</vt:lpstr>
      <vt:lpstr>PowerPoint Presentation</vt:lpstr>
      <vt:lpstr>Infants are sensitive to number</vt:lpstr>
      <vt:lpstr>Two core systems of number representation (innate systems with mathematical content )</vt:lpstr>
      <vt:lpstr>PowerPoint Presentation</vt:lpstr>
      <vt:lpstr>Approximate rep. of numerical magnitude       CONTD…..</vt:lpstr>
      <vt:lpstr>PowerPoint Presentation</vt:lpstr>
      <vt:lpstr>PowerPoint Presentation</vt:lpstr>
      <vt:lpstr>PowerPoint Presentation</vt:lpstr>
      <vt:lpstr>PowerPoint Presentation</vt:lpstr>
      <vt:lpstr>Mapping of non-symbolic numbers system on symbolic number system</vt:lpstr>
      <vt:lpstr>ANS AND SYMBOLIC MATH</vt:lpstr>
      <vt:lpstr>PowerPoint Presentation</vt:lpstr>
      <vt:lpstr>PowerPoint Presentation</vt:lpstr>
      <vt:lpstr>PowerPoint Presentation</vt:lpstr>
      <vt:lpstr>PowerPoint Presentation</vt:lpstr>
      <vt:lpstr>Training conditions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Tasks (Measures) used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Results</vt:lpstr>
      <vt:lpstr>PowerPoint Presentation</vt:lpstr>
      <vt:lpstr>PowerPoint Presentation</vt:lpstr>
      <vt:lpstr>Objective of the study (Experiment.2)</vt:lpstr>
      <vt:lpstr>PowerPoint Presentation</vt:lpstr>
      <vt:lpstr>PowerPoint Presentation</vt:lpstr>
      <vt:lpstr>PowerPoint Presentation</vt:lpstr>
      <vt:lpstr>PowerPoint Presentation</vt:lpstr>
      <vt:lpstr>Results</vt:lpstr>
      <vt:lpstr>PowerPoint Presentation</vt:lpstr>
      <vt:lpstr>PowerPoint Presentation</vt:lpstr>
      <vt:lpstr>PowerPoint Presentation</vt:lpstr>
      <vt:lpstr>Results</vt:lpstr>
      <vt:lpstr>Experiments replicated in Pakistan in school setting </vt:lpstr>
      <vt:lpstr>PowerPoint Presentation</vt:lpstr>
      <vt:lpstr>PowerPoint Presentation</vt:lpstr>
      <vt:lpstr>PowerPoint Presentation</vt:lpstr>
      <vt:lpstr>Results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Results</vt:lpstr>
      <vt:lpstr>PowerPoint Presentation</vt:lpstr>
      <vt:lpstr>Aknowledgement</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Jamkhandi, Sudhakar</cp:lastModifiedBy>
  <cp:revision>17</cp:revision>
  <dcterms:created xsi:type="dcterms:W3CDTF">2020-10-22T15:06:20Z</dcterms:created>
  <dcterms:modified xsi:type="dcterms:W3CDTF">2020-11-05T19:42:24Z</dcterms:modified>
</cp:coreProperties>
</file>