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9" r:id="rId3"/>
    <p:sldId id="308" r:id="rId4"/>
    <p:sldId id="311" r:id="rId5"/>
    <p:sldId id="306" r:id="rId6"/>
    <p:sldId id="298" r:id="rId7"/>
    <p:sldId id="303" r:id="rId8"/>
    <p:sldId id="309" r:id="rId9"/>
    <p:sldId id="300" r:id="rId10"/>
    <p:sldId id="301" r:id="rId11"/>
    <p:sldId id="304" r:id="rId12"/>
    <p:sldId id="293" r:id="rId13"/>
    <p:sldId id="302" r:id="rId14"/>
    <p:sldId id="297" r:id="rId15"/>
    <p:sldId id="310" r:id="rId16"/>
    <p:sldId id="284" r:id="rId17"/>
    <p:sldId id="282" r:id="rId18"/>
    <p:sldId id="286" r:id="rId19"/>
    <p:sldId id="283" r:id="rId20"/>
    <p:sldId id="285" r:id="rId21"/>
    <p:sldId id="271" r:id="rId22"/>
    <p:sldId id="263" r:id="rId23"/>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7"/>
    <p:restoredTop sz="81541"/>
  </p:normalViewPr>
  <p:slideViewPr>
    <p:cSldViewPr snapToGrid="0" snapToObjects="1">
      <p:cViewPr varScale="1">
        <p:scale>
          <a:sx n="76" d="100"/>
          <a:sy n="76" d="100"/>
        </p:scale>
        <p:origin x="10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A63CA0-2454-7C49-AF9E-6EBF75C732BF}" type="doc">
      <dgm:prSet loTypeId="urn:microsoft.com/office/officeart/2008/layout/VerticalCurvedList" loCatId="matrix" qsTypeId="urn:microsoft.com/office/officeart/2005/8/quickstyle/simple1" qsCatId="simple" csTypeId="urn:microsoft.com/office/officeart/2005/8/colors/colorful1" csCatId="colorful" phldr="1"/>
      <dgm:spPr/>
      <dgm:t>
        <a:bodyPr/>
        <a:lstStyle/>
        <a:p>
          <a:endParaRPr lang="en-GB"/>
        </a:p>
      </dgm:t>
    </dgm:pt>
    <dgm:pt modelId="{3F4B2498-FBFB-D24B-AEE0-4DCA3AC8D256}">
      <dgm:prSet phldrT="[Text]"/>
      <dgm:spPr/>
      <dgm:t>
        <a:bodyPr/>
        <a:lstStyle/>
        <a:p>
          <a:r>
            <a:rPr lang="en-GB" dirty="0">
              <a:solidFill>
                <a:schemeClr val="tx1"/>
              </a:solidFill>
              <a:latin typeface="Garamond" panose="02020404030301010803" pitchFamily="18" charset="0"/>
            </a:rPr>
            <a:t>SUBJECTIVE DISTRESS</a:t>
          </a:r>
        </a:p>
      </dgm:t>
    </dgm:pt>
    <dgm:pt modelId="{2CC10A10-5882-6840-9424-D2FD5D9D0BC1}" type="parTrans" cxnId="{C43B2794-CE6B-FF4A-929F-26DF160B8822}">
      <dgm:prSet/>
      <dgm:spPr/>
      <dgm:t>
        <a:bodyPr/>
        <a:lstStyle/>
        <a:p>
          <a:endParaRPr lang="en-GB" dirty="0">
            <a:solidFill>
              <a:schemeClr val="tx1"/>
            </a:solidFill>
            <a:latin typeface="Garamond" panose="02020404030301010803" pitchFamily="18" charset="0"/>
          </a:endParaRPr>
        </a:p>
      </dgm:t>
    </dgm:pt>
    <dgm:pt modelId="{9FD77C54-0A53-1040-856E-CB711B697E38}" type="sibTrans" cxnId="{C43B2794-CE6B-FF4A-929F-26DF160B8822}">
      <dgm:prSet/>
      <dgm:spPr/>
      <dgm:t>
        <a:bodyPr/>
        <a:lstStyle/>
        <a:p>
          <a:endParaRPr lang="en-GB" dirty="0">
            <a:solidFill>
              <a:schemeClr val="tx1"/>
            </a:solidFill>
            <a:latin typeface="Garamond" panose="02020404030301010803" pitchFamily="18" charset="0"/>
          </a:endParaRPr>
        </a:p>
      </dgm:t>
    </dgm:pt>
    <dgm:pt modelId="{A6E57D6D-DFCD-794E-AF75-61958C963384}">
      <dgm:prSet phldrT="[Text]"/>
      <dgm:spPr/>
      <dgm:t>
        <a:bodyPr/>
        <a:lstStyle/>
        <a:p>
          <a:r>
            <a:rPr lang="en-GB" dirty="0">
              <a:solidFill>
                <a:schemeClr val="tx1"/>
              </a:solidFill>
              <a:latin typeface="Garamond" panose="02020404030301010803" pitchFamily="18" charset="0"/>
            </a:rPr>
            <a:t>MALADAPTIVENESS</a:t>
          </a:r>
        </a:p>
      </dgm:t>
    </dgm:pt>
    <dgm:pt modelId="{87276BCC-B30F-0846-A3EF-F67EA4BFE300}" type="parTrans" cxnId="{2A00A846-4D3A-DB43-9AC7-D9903A0193BA}">
      <dgm:prSet/>
      <dgm:spPr/>
      <dgm:t>
        <a:bodyPr/>
        <a:lstStyle/>
        <a:p>
          <a:endParaRPr lang="en-GB" dirty="0">
            <a:solidFill>
              <a:schemeClr val="tx1"/>
            </a:solidFill>
            <a:latin typeface="Garamond" panose="02020404030301010803" pitchFamily="18" charset="0"/>
          </a:endParaRPr>
        </a:p>
      </dgm:t>
    </dgm:pt>
    <dgm:pt modelId="{B8826645-19C4-6D48-9940-1285A05DB8F8}" type="sibTrans" cxnId="{2A00A846-4D3A-DB43-9AC7-D9903A0193BA}">
      <dgm:prSet/>
      <dgm:spPr/>
      <dgm:t>
        <a:bodyPr/>
        <a:lstStyle/>
        <a:p>
          <a:endParaRPr lang="en-GB" dirty="0">
            <a:solidFill>
              <a:schemeClr val="tx1"/>
            </a:solidFill>
            <a:latin typeface="Garamond" panose="02020404030301010803" pitchFamily="18" charset="0"/>
          </a:endParaRPr>
        </a:p>
      </dgm:t>
    </dgm:pt>
    <dgm:pt modelId="{0715343B-367D-264A-8E19-FD42F942E28E}">
      <dgm:prSet phldrT="[Text]"/>
      <dgm:spPr/>
      <dgm:t>
        <a:bodyPr/>
        <a:lstStyle/>
        <a:p>
          <a:r>
            <a:rPr lang="en-GB" dirty="0">
              <a:solidFill>
                <a:schemeClr val="tx1"/>
              </a:solidFill>
              <a:latin typeface="Garamond" panose="02020404030301010803" pitchFamily="18" charset="0"/>
            </a:rPr>
            <a:t>STATISTICAL DEVIANCY</a:t>
          </a:r>
        </a:p>
      </dgm:t>
    </dgm:pt>
    <dgm:pt modelId="{3DFE69F2-FA89-004F-95DE-1AB5EC12A59B}" type="parTrans" cxnId="{9EEC2311-0A17-2142-8D97-E7305F74EE7F}">
      <dgm:prSet/>
      <dgm:spPr/>
      <dgm:t>
        <a:bodyPr/>
        <a:lstStyle/>
        <a:p>
          <a:endParaRPr lang="en-GB" dirty="0">
            <a:solidFill>
              <a:schemeClr val="tx1"/>
            </a:solidFill>
            <a:latin typeface="Garamond" panose="02020404030301010803" pitchFamily="18" charset="0"/>
          </a:endParaRPr>
        </a:p>
      </dgm:t>
    </dgm:pt>
    <dgm:pt modelId="{29A6DE61-D93A-BF4D-8DBE-66036D78D9AD}" type="sibTrans" cxnId="{9EEC2311-0A17-2142-8D97-E7305F74EE7F}">
      <dgm:prSet/>
      <dgm:spPr/>
      <dgm:t>
        <a:bodyPr/>
        <a:lstStyle/>
        <a:p>
          <a:endParaRPr lang="en-GB" dirty="0">
            <a:solidFill>
              <a:schemeClr val="tx1"/>
            </a:solidFill>
            <a:latin typeface="Garamond" panose="02020404030301010803" pitchFamily="18" charset="0"/>
          </a:endParaRPr>
        </a:p>
      </dgm:t>
    </dgm:pt>
    <dgm:pt modelId="{01107747-07C5-9044-B9B8-4A0825AF341A}">
      <dgm:prSet/>
      <dgm:spPr/>
      <dgm:t>
        <a:bodyPr/>
        <a:lstStyle/>
        <a:p>
          <a:r>
            <a:rPr lang="en-GB" dirty="0">
              <a:solidFill>
                <a:schemeClr val="tx1"/>
              </a:solidFill>
              <a:latin typeface="Garamond" panose="02020404030301010803" pitchFamily="18" charset="0"/>
            </a:rPr>
            <a:t>SOCIAL DISCOMFORT</a:t>
          </a:r>
        </a:p>
      </dgm:t>
    </dgm:pt>
    <dgm:pt modelId="{5CDF657B-8CD1-B94C-9304-8150AFDBD1CF}" type="parTrans" cxnId="{8368F183-D3EE-4E40-A19E-F7E723E9365E}">
      <dgm:prSet/>
      <dgm:spPr/>
      <dgm:t>
        <a:bodyPr/>
        <a:lstStyle/>
        <a:p>
          <a:endParaRPr lang="en-GB" dirty="0">
            <a:solidFill>
              <a:schemeClr val="tx1"/>
            </a:solidFill>
            <a:latin typeface="Garamond" panose="02020404030301010803" pitchFamily="18" charset="0"/>
          </a:endParaRPr>
        </a:p>
      </dgm:t>
    </dgm:pt>
    <dgm:pt modelId="{D54AA470-2C01-DC45-BCF9-803044FD7251}" type="sibTrans" cxnId="{8368F183-D3EE-4E40-A19E-F7E723E9365E}">
      <dgm:prSet/>
      <dgm:spPr/>
      <dgm:t>
        <a:bodyPr/>
        <a:lstStyle/>
        <a:p>
          <a:endParaRPr lang="en-GB" dirty="0">
            <a:solidFill>
              <a:schemeClr val="tx1"/>
            </a:solidFill>
            <a:latin typeface="Garamond" panose="02020404030301010803" pitchFamily="18" charset="0"/>
          </a:endParaRPr>
        </a:p>
      </dgm:t>
    </dgm:pt>
    <dgm:pt modelId="{2FD6D382-740A-AE49-8034-96B397E8D0EE}">
      <dgm:prSet/>
      <dgm:spPr/>
      <dgm:t>
        <a:bodyPr/>
        <a:lstStyle/>
        <a:p>
          <a:r>
            <a:rPr lang="en-GB" dirty="0">
              <a:solidFill>
                <a:schemeClr val="tx1"/>
              </a:solidFill>
              <a:latin typeface="Garamond" panose="02020404030301010803" pitchFamily="18" charset="0"/>
            </a:rPr>
            <a:t>DANGEROUSNESS</a:t>
          </a:r>
        </a:p>
      </dgm:t>
    </dgm:pt>
    <dgm:pt modelId="{2ACD04FB-CBAA-CC43-970D-36BDC707B195}" type="parTrans" cxnId="{F05F049A-D527-AB40-9094-D559E5FCE5AD}">
      <dgm:prSet/>
      <dgm:spPr/>
      <dgm:t>
        <a:bodyPr/>
        <a:lstStyle/>
        <a:p>
          <a:endParaRPr lang="en-GB" dirty="0">
            <a:solidFill>
              <a:schemeClr val="tx1"/>
            </a:solidFill>
            <a:latin typeface="Garamond" panose="02020404030301010803" pitchFamily="18" charset="0"/>
          </a:endParaRPr>
        </a:p>
      </dgm:t>
    </dgm:pt>
    <dgm:pt modelId="{365B6A65-9325-1842-A6A8-B7BED23CBC04}" type="sibTrans" cxnId="{F05F049A-D527-AB40-9094-D559E5FCE5AD}">
      <dgm:prSet/>
      <dgm:spPr/>
      <dgm:t>
        <a:bodyPr/>
        <a:lstStyle/>
        <a:p>
          <a:endParaRPr lang="en-GB" dirty="0">
            <a:solidFill>
              <a:schemeClr val="tx1"/>
            </a:solidFill>
            <a:latin typeface="Garamond" panose="02020404030301010803" pitchFamily="18" charset="0"/>
          </a:endParaRPr>
        </a:p>
      </dgm:t>
    </dgm:pt>
    <dgm:pt modelId="{39E7468B-A5AD-3B4A-9600-ED80BCB1189F}">
      <dgm:prSet/>
      <dgm:spPr/>
      <dgm:t>
        <a:bodyPr/>
        <a:lstStyle/>
        <a:p>
          <a:r>
            <a:rPr lang="en-GB" dirty="0">
              <a:solidFill>
                <a:schemeClr val="tx1"/>
              </a:solidFill>
              <a:latin typeface="Garamond" panose="02020404030301010803" pitchFamily="18" charset="0"/>
            </a:rPr>
            <a:t>IRRATIONALITY OR UNPREDICTABILITY</a:t>
          </a:r>
        </a:p>
      </dgm:t>
    </dgm:pt>
    <dgm:pt modelId="{56534B77-F435-9743-A676-B87F981823BE}" type="parTrans" cxnId="{7C0ADC66-A0FA-7E4E-A887-CE46FB34F688}">
      <dgm:prSet/>
      <dgm:spPr/>
      <dgm:t>
        <a:bodyPr/>
        <a:lstStyle/>
        <a:p>
          <a:endParaRPr lang="en-GB" dirty="0">
            <a:solidFill>
              <a:schemeClr val="tx1"/>
            </a:solidFill>
            <a:latin typeface="Garamond" panose="02020404030301010803" pitchFamily="18" charset="0"/>
          </a:endParaRPr>
        </a:p>
      </dgm:t>
    </dgm:pt>
    <dgm:pt modelId="{60CCE695-F32D-B541-A76F-39E7FE56FFF8}" type="sibTrans" cxnId="{7C0ADC66-A0FA-7E4E-A887-CE46FB34F688}">
      <dgm:prSet/>
      <dgm:spPr/>
      <dgm:t>
        <a:bodyPr/>
        <a:lstStyle/>
        <a:p>
          <a:endParaRPr lang="en-GB" dirty="0">
            <a:solidFill>
              <a:schemeClr val="tx1"/>
            </a:solidFill>
            <a:latin typeface="Garamond" panose="02020404030301010803" pitchFamily="18" charset="0"/>
          </a:endParaRPr>
        </a:p>
      </dgm:t>
    </dgm:pt>
    <dgm:pt modelId="{C16A17F4-70CA-C040-81A4-1D262C56BA4E}" type="pres">
      <dgm:prSet presAssocID="{C2A63CA0-2454-7C49-AF9E-6EBF75C732BF}" presName="Name0" presStyleCnt="0">
        <dgm:presLayoutVars>
          <dgm:chMax val="7"/>
          <dgm:chPref val="7"/>
          <dgm:dir/>
        </dgm:presLayoutVars>
      </dgm:prSet>
      <dgm:spPr/>
    </dgm:pt>
    <dgm:pt modelId="{596038A1-8775-5740-8492-D17E1B7DF708}" type="pres">
      <dgm:prSet presAssocID="{C2A63CA0-2454-7C49-AF9E-6EBF75C732BF}" presName="Name1" presStyleCnt="0"/>
      <dgm:spPr/>
    </dgm:pt>
    <dgm:pt modelId="{623A975D-FF99-3246-8C1C-421FB4931FF4}" type="pres">
      <dgm:prSet presAssocID="{C2A63CA0-2454-7C49-AF9E-6EBF75C732BF}" presName="cycle" presStyleCnt="0"/>
      <dgm:spPr/>
    </dgm:pt>
    <dgm:pt modelId="{8FB9B5DB-4393-EE45-9080-3BD672562483}" type="pres">
      <dgm:prSet presAssocID="{C2A63CA0-2454-7C49-AF9E-6EBF75C732BF}" presName="srcNode" presStyleLbl="node1" presStyleIdx="0" presStyleCnt="6"/>
      <dgm:spPr/>
    </dgm:pt>
    <dgm:pt modelId="{D1859030-0496-504A-84FE-6E8011713E4C}" type="pres">
      <dgm:prSet presAssocID="{C2A63CA0-2454-7C49-AF9E-6EBF75C732BF}" presName="conn" presStyleLbl="parChTrans1D2" presStyleIdx="0" presStyleCnt="1"/>
      <dgm:spPr/>
    </dgm:pt>
    <dgm:pt modelId="{DF0F06D3-4BEB-1243-B8C6-EC734553A587}" type="pres">
      <dgm:prSet presAssocID="{C2A63CA0-2454-7C49-AF9E-6EBF75C732BF}" presName="extraNode" presStyleLbl="node1" presStyleIdx="0" presStyleCnt="6"/>
      <dgm:spPr/>
    </dgm:pt>
    <dgm:pt modelId="{35C5FC20-20A8-764D-B5AE-4EDEAB4BEB60}" type="pres">
      <dgm:prSet presAssocID="{C2A63CA0-2454-7C49-AF9E-6EBF75C732BF}" presName="dstNode" presStyleLbl="node1" presStyleIdx="0" presStyleCnt="6"/>
      <dgm:spPr/>
    </dgm:pt>
    <dgm:pt modelId="{C429E440-396E-8848-8AF0-BDF1232A43FF}" type="pres">
      <dgm:prSet presAssocID="{3F4B2498-FBFB-D24B-AEE0-4DCA3AC8D256}" presName="text_1" presStyleLbl="node1" presStyleIdx="0" presStyleCnt="6">
        <dgm:presLayoutVars>
          <dgm:bulletEnabled val="1"/>
        </dgm:presLayoutVars>
      </dgm:prSet>
      <dgm:spPr/>
    </dgm:pt>
    <dgm:pt modelId="{5E18FC6F-C2E7-E342-AC44-95CBA9197B60}" type="pres">
      <dgm:prSet presAssocID="{3F4B2498-FBFB-D24B-AEE0-4DCA3AC8D256}" presName="accent_1" presStyleCnt="0"/>
      <dgm:spPr/>
    </dgm:pt>
    <dgm:pt modelId="{1453C3C8-91D8-2446-82CC-970BF8A3E462}" type="pres">
      <dgm:prSet presAssocID="{3F4B2498-FBFB-D24B-AEE0-4DCA3AC8D256}" presName="accentRepeatNode" presStyleLbl="solidFgAcc1" presStyleIdx="0" presStyleCnt="6"/>
      <dgm:spPr/>
    </dgm:pt>
    <dgm:pt modelId="{B074F56F-B1DC-0248-9CC9-B0451F48B011}" type="pres">
      <dgm:prSet presAssocID="{A6E57D6D-DFCD-794E-AF75-61958C963384}" presName="text_2" presStyleLbl="node1" presStyleIdx="1" presStyleCnt="6">
        <dgm:presLayoutVars>
          <dgm:bulletEnabled val="1"/>
        </dgm:presLayoutVars>
      </dgm:prSet>
      <dgm:spPr/>
    </dgm:pt>
    <dgm:pt modelId="{4C98076A-C904-204C-918B-93C741C21292}" type="pres">
      <dgm:prSet presAssocID="{A6E57D6D-DFCD-794E-AF75-61958C963384}" presName="accent_2" presStyleCnt="0"/>
      <dgm:spPr/>
    </dgm:pt>
    <dgm:pt modelId="{A788CFA1-E930-DF42-8F6E-00D9DC21819A}" type="pres">
      <dgm:prSet presAssocID="{A6E57D6D-DFCD-794E-AF75-61958C963384}" presName="accentRepeatNode" presStyleLbl="solidFgAcc1" presStyleIdx="1" presStyleCnt="6"/>
      <dgm:spPr/>
    </dgm:pt>
    <dgm:pt modelId="{D73AC68D-A5F9-934D-8D18-05BA801B491C}" type="pres">
      <dgm:prSet presAssocID="{0715343B-367D-264A-8E19-FD42F942E28E}" presName="text_3" presStyleLbl="node1" presStyleIdx="2" presStyleCnt="6">
        <dgm:presLayoutVars>
          <dgm:bulletEnabled val="1"/>
        </dgm:presLayoutVars>
      </dgm:prSet>
      <dgm:spPr/>
    </dgm:pt>
    <dgm:pt modelId="{60FA2898-C5F8-8341-AAAF-16E0347918CA}" type="pres">
      <dgm:prSet presAssocID="{0715343B-367D-264A-8E19-FD42F942E28E}" presName="accent_3" presStyleCnt="0"/>
      <dgm:spPr/>
    </dgm:pt>
    <dgm:pt modelId="{4D28E688-A2C1-8E49-9C80-8B4D70E22A1A}" type="pres">
      <dgm:prSet presAssocID="{0715343B-367D-264A-8E19-FD42F942E28E}" presName="accentRepeatNode" presStyleLbl="solidFgAcc1" presStyleIdx="2" presStyleCnt="6"/>
      <dgm:spPr/>
    </dgm:pt>
    <dgm:pt modelId="{C0E52F44-EC41-F144-BC47-F1989F5108A7}" type="pres">
      <dgm:prSet presAssocID="{01107747-07C5-9044-B9B8-4A0825AF341A}" presName="text_4" presStyleLbl="node1" presStyleIdx="3" presStyleCnt="6">
        <dgm:presLayoutVars>
          <dgm:bulletEnabled val="1"/>
        </dgm:presLayoutVars>
      </dgm:prSet>
      <dgm:spPr/>
    </dgm:pt>
    <dgm:pt modelId="{B3D5A24F-3A25-7F42-8A93-4ACB8B5F1BBD}" type="pres">
      <dgm:prSet presAssocID="{01107747-07C5-9044-B9B8-4A0825AF341A}" presName="accent_4" presStyleCnt="0"/>
      <dgm:spPr/>
    </dgm:pt>
    <dgm:pt modelId="{5105CDDD-9C30-9845-8960-D95E6A1D8777}" type="pres">
      <dgm:prSet presAssocID="{01107747-07C5-9044-B9B8-4A0825AF341A}" presName="accentRepeatNode" presStyleLbl="solidFgAcc1" presStyleIdx="3" presStyleCnt="6"/>
      <dgm:spPr/>
    </dgm:pt>
    <dgm:pt modelId="{F78E25C8-F86A-9449-B63D-7E20143860DD}" type="pres">
      <dgm:prSet presAssocID="{39E7468B-A5AD-3B4A-9600-ED80BCB1189F}" presName="text_5" presStyleLbl="node1" presStyleIdx="4" presStyleCnt="6">
        <dgm:presLayoutVars>
          <dgm:bulletEnabled val="1"/>
        </dgm:presLayoutVars>
      </dgm:prSet>
      <dgm:spPr/>
    </dgm:pt>
    <dgm:pt modelId="{16DF3AD2-8273-7F45-A475-EA624B7BD67A}" type="pres">
      <dgm:prSet presAssocID="{39E7468B-A5AD-3B4A-9600-ED80BCB1189F}" presName="accent_5" presStyleCnt="0"/>
      <dgm:spPr/>
    </dgm:pt>
    <dgm:pt modelId="{A318BD3B-9A1D-4247-B7FE-54FB7B65DBA7}" type="pres">
      <dgm:prSet presAssocID="{39E7468B-A5AD-3B4A-9600-ED80BCB1189F}" presName="accentRepeatNode" presStyleLbl="solidFgAcc1" presStyleIdx="4" presStyleCnt="6"/>
      <dgm:spPr/>
    </dgm:pt>
    <dgm:pt modelId="{1D1D93CE-FFB0-1042-8EF6-EC0CA2347707}" type="pres">
      <dgm:prSet presAssocID="{2FD6D382-740A-AE49-8034-96B397E8D0EE}" presName="text_6" presStyleLbl="node1" presStyleIdx="5" presStyleCnt="6">
        <dgm:presLayoutVars>
          <dgm:bulletEnabled val="1"/>
        </dgm:presLayoutVars>
      </dgm:prSet>
      <dgm:spPr/>
    </dgm:pt>
    <dgm:pt modelId="{6F9C06A0-88C1-B04C-ABFA-9EDEDA547FAF}" type="pres">
      <dgm:prSet presAssocID="{2FD6D382-740A-AE49-8034-96B397E8D0EE}" presName="accent_6" presStyleCnt="0"/>
      <dgm:spPr/>
    </dgm:pt>
    <dgm:pt modelId="{5024B9AC-B525-6941-BBDA-308A391549D5}" type="pres">
      <dgm:prSet presAssocID="{2FD6D382-740A-AE49-8034-96B397E8D0EE}" presName="accentRepeatNode" presStyleLbl="solidFgAcc1" presStyleIdx="5" presStyleCnt="6"/>
      <dgm:spPr/>
    </dgm:pt>
  </dgm:ptLst>
  <dgm:cxnLst>
    <dgm:cxn modelId="{CB502A01-F6F9-6E40-8B30-6CECB38CDB1D}" type="presOf" srcId="{2FD6D382-740A-AE49-8034-96B397E8D0EE}" destId="{1D1D93CE-FFB0-1042-8EF6-EC0CA2347707}" srcOrd="0" destOrd="0" presId="urn:microsoft.com/office/officeart/2008/layout/VerticalCurvedList"/>
    <dgm:cxn modelId="{9EEC2311-0A17-2142-8D97-E7305F74EE7F}" srcId="{C2A63CA0-2454-7C49-AF9E-6EBF75C732BF}" destId="{0715343B-367D-264A-8E19-FD42F942E28E}" srcOrd="2" destOrd="0" parTransId="{3DFE69F2-FA89-004F-95DE-1AB5EC12A59B}" sibTransId="{29A6DE61-D93A-BF4D-8DBE-66036D78D9AD}"/>
    <dgm:cxn modelId="{FB21452F-62A1-054E-9143-9C4561F40FC1}" type="presOf" srcId="{39E7468B-A5AD-3B4A-9600-ED80BCB1189F}" destId="{F78E25C8-F86A-9449-B63D-7E20143860DD}" srcOrd="0" destOrd="0" presId="urn:microsoft.com/office/officeart/2008/layout/VerticalCurvedList"/>
    <dgm:cxn modelId="{7B917944-0616-D448-9789-168E425445BB}" type="presOf" srcId="{0715343B-367D-264A-8E19-FD42F942E28E}" destId="{D73AC68D-A5F9-934D-8D18-05BA801B491C}" srcOrd="0" destOrd="0" presId="urn:microsoft.com/office/officeart/2008/layout/VerticalCurvedList"/>
    <dgm:cxn modelId="{2A00A846-4D3A-DB43-9AC7-D9903A0193BA}" srcId="{C2A63CA0-2454-7C49-AF9E-6EBF75C732BF}" destId="{A6E57D6D-DFCD-794E-AF75-61958C963384}" srcOrd="1" destOrd="0" parTransId="{87276BCC-B30F-0846-A3EF-F67EA4BFE300}" sibTransId="{B8826645-19C4-6D48-9940-1285A05DB8F8}"/>
    <dgm:cxn modelId="{7C0ADC66-A0FA-7E4E-A887-CE46FB34F688}" srcId="{C2A63CA0-2454-7C49-AF9E-6EBF75C732BF}" destId="{39E7468B-A5AD-3B4A-9600-ED80BCB1189F}" srcOrd="4" destOrd="0" parTransId="{56534B77-F435-9743-A676-B87F981823BE}" sibTransId="{60CCE695-F32D-B541-A76F-39E7FE56FFF8}"/>
    <dgm:cxn modelId="{B4C5B278-333F-AF40-84DA-3507BC5220D0}" type="presOf" srcId="{3F4B2498-FBFB-D24B-AEE0-4DCA3AC8D256}" destId="{C429E440-396E-8848-8AF0-BDF1232A43FF}" srcOrd="0" destOrd="0" presId="urn:microsoft.com/office/officeart/2008/layout/VerticalCurvedList"/>
    <dgm:cxn modelId="{8368F183-D3EE-4E40-A19E-F7E723E9365E}" srcId="{C2A63CA0-2454-7C49-AF9E-6EBF75C732BF}" destId="{01107747-07C5-9044-B9B8-4A0825AF341A}" srcOrd="3" destOrd="0" parTransId="{5CDF657B-8CD1-B94C-9304-8150AFDBD1CF}" sibTransId="{D54AA470-2C01-DC45-BCF9-803044FD7251}"/>
    <dgm:cxn modelId="{C9E29D91-AA49-6249-AC76-7E9AE1419E0B}" type="presOf" srcId="{A6E57D6D-DFCD-794E-AF75-61958C963384}" destId="{B074F56F-B1DC-0248-9CC9-B0451F48B011}" srcOrd="0" destOrd="0" presId="urn:microsoft.com/office/officeart/2008/layout/VerticalCurvedList"/>
    <dgm:cxn modelId="{C43B2794-CE6B-FF4A-929F-26DF160B8822}" srcId="{C2A63CA0-2454-7C49-AF9E-6EBF75C732BF}" destId="{3F4B2498-FBFB-D24B-AEE0-4DCA3AC8D256}" srcOrd="0" destOrd="0" parTransId="{2CC10A10-5882-6840-9424-D2FD5D9D0BC1}" sibTransId="{9FD77C54-0A53-1040-856E-CB711B697E38}"/>
    <dgm:cxn modelId="{F05F049A-D527-AB40-9094-D559E5FCE5AD}" srcId="{C2A63CA0-2454-7C49-AF9E-6EBF75C732BF}" destId="{2FD6D382-740A-AE49-8034-96B397E8D0EE}" srcOrd="5" destOrd="0" parTransId="{2ACD04FB-CBAA-CC43-970D-36BDC707B195}" sibTransId="{365B6A65-9325-1842-A6A8-B7BED23CBC04}"/>
    <dgm:cxn modelId="{095BD4B9-D047-414F-BD2A-25F3E5F58B54}" type="presOf" srcId="{C2A63CA0-2454-7C49-AF9E-6EBF75C732BF}" destId="{C16A17F4-70CA-C040-81A4-1D262C56BA4E}" srcOrd="0" destOrd="0" presId="urn:microsoft.com/office/officeart/2008/layout/VerticalCurvedList"/>
    <dgm:cxn modelId="{5B70BFC5-92AA-DF4D-9ACA-0DD88689AAE3}" type="presOf" srcId="{01107747-07C5-9044-B9B8-4A0825AF341A}" destId="{C0E52F44-EC41-F144-BC47-F1989F5108A7}" srcOrd="0" destOrd="0" presId="urn:microsoft.com/office/officeart/2008/layout/VerticalCurvedList"/>
    <dgm:cxn modelId="{C9B1ADEC-5F45-BA43-AB59-EEB75827124A}" type="presOf" srcId="{9FD77C54-0A53-1040-856E-CB711B697E38}" destId="{D1859030-0496-504A-84FE-6E8011713E4C}" srcOrd="0" destOrd="0" presId="urn:microsoft.com/office/officeart/2008/layout/VerticalCurvedList"/>
    <dgm:cxn modelId="{EC4020AB-735F-F747-963B-CA565202D482}" type="presParOf" srcId="{C16A17F4-70CA-C040-81A4-1D262C56BA4E}" destId="{596038A1-8775-5740-8492-D17E1B7DF708}" srcOrd="0" destOrd="0" presId="urn:microsoft.com/office/officeart/2008/layout/VerticalCurvedList"/>
    <dgm:cxn modelId="{A2FA8BDD-2938-E64D-B10E-A5734A2460CD}" type="presParOf" srcId="{596038A1-8775-5740-8492-D17E1B7DF708}" destId="{623A975D-FF99-3246-8C1C-421FB4931FF4}" srcOrd="0" destOrd="0" presId="urn:microsoft.com/office/officeart/2008/layout/VerticalCurvedList"/>
    <dgm:cxn modelId="{E461CF79-8038-CD49-AF69-ED478517CDD2}" type="presParOf" srcId="{623A975D-FF99-3246-8C1C-421FB4931FF4}" destId="{8FB9B5DB-4393-EE45-9080-3BD672562483}" srcOrd="0" destOrd="0" presId="urn:microsoft.com/office/officeart/2008/layout/VerticalCurvedList"/>
    <dgm:cxn modelId="{6F68CF75-3155-1B45-B7DC-D39EF78B884A}" type="presParOf" srcId="{623A975D-FF99-3246-8C1C-421FB4931FF4}" destId="{D1859030-0496-504A-84FE-6E8011713E4C}" srcOrd="1" destOrd="0" presId="urn:microsoft.com/office/officeart/2008/layout/VerticalCurvedList"/>
    <dgm:cxn modelId="{3D1BAA39-2736-9E48-B36B-06B2F2E769CF}" type="presParOf" srcId="{623A975D-FF99-3246-8C1C-421FB4931FF4}" destId="{DF0F06D3-4BEB-1243-B8C6-EC734553A587}" srcOrd="2" destOrd="0" presId="urn:microsoft.com/office/officeart/2008/layout/VerticalCurvedList"/>
    <dgm:cxn modelId="{B2AC1CBD-ECB3-5647-9209-093AB79504DB}" type="presParOf" srcId="{623A975D-FF99-3246-8C1C-421FB4931FF4}" destId="{35C5FC20-20A8-764D-B5AE-4EDEAB4BEB60}" srcOrd="3" destOrd="0" presId="urn:microsoft.com/office/officeart/2008/layout/VerticalCurvedList"/>
    <dgm:cxn modelId="{790C5A72-3C21-1A45-AC1C-255F6086F7C9}" type="presParOf" srcId="{596038A1-8775-5740-8492-D17E1B7DF708}" destId="{C429E440-396E-8848-8AF0-BDF1232A43FF}" srcOrd="1" destOrd="0" presId="urn:microsoft.com/office/officeart/2008/layout/VerticalCurvedList"/>
    <dgm:cxn modelId="{2E72C196-8B0C-674E-8A5A-1EE49627D460}" type="presParOf" srcId="{596038A1-8775-5740-8492-D17E1B7DF708}" destId="{5E18FC6F-C2E7-E342-AC44-95CBA9197B60}" srcOrd="2" destOrd="0" presId="urn:microsoft.com/office/officeart/2008/layout/VerticalCurvedList"/>
    <dgm:cxn modelId="{BD330F11-AD88-E448-8927-D6268201BB1C}" type="presParOf" srcId="{5E18FC6F-C2E7-E342-AC44-95CBA9197B60}" destId="{1453C3C8-91D8-2446-82CC-970BF8A3E462}" srcOrd="0" destOrd="0" presId="urn:microsoft.com/office/officeart/2008/layout/VerticalCurvedList"/>
    <dgm:cxn modelId="{B2AEA492-4591-5F43-9CA7-FE089A4E18D9}" type="presParOf" srcId="{596038A1-8775-5740-8492-D17E1B7DF708}" destId="{B074F56F-B1DC-0248-9CC9-B0451F48B011}" srcOrd="3" destOrd="0" presId="urn:microsoft.com/office/officeart/2008/layout/VerticalCurvedList"/>
    <dgm:cxn modelId="{09756CDF-4EF9-8B40-9456-B0495F0F014B}" type="presParOf" srcId="{596038A1-8775-5740-8492-D17E1B7DF708}" destId="{4C98076A-C904-204C-918B-93C741C21292}" srcOrd="4" destOrd="0" presId="urn:microsoft.com/office/officeart/2008/layout/VerticalCurvedList"/>
    <dgm:cxn modelId="{AF70BDB7-7306-F342-90A2-F9D60B2645FA}" type="presParOf" srcId="{4C98076A-C904-204C-918B-93C741C21292}" destId="{A788CFA1-E930-DF42-8F6E-00D9DC21819A}" srcOrd="0" destOrd="0" presId="urn:microsoft.com/office/officeart/2008/layout/VerticalCurvedList"/>
    <dgm:cxn modelId="{9222A759-AF5F-744A-B818-A101306666B7}" type="presParOf" srcId="{596038A1-8775-5740-8492-D17E1B7DF708}" destId="{D73AC68D-A5F9-934D-8D18-05BA801B491C}" srcOrd="5" destOrd="0" presId="urn:microsoft.com/office/officeart/2008/layout/VerticalCurvedList"/>
    <dgm:cxn modelId="{E6886E11-CA2A-C24A-B5E0-61E9AAB39E0C}" type="presParOf" srcId="{596038A1-8775-5740-8492-D17E1B7DF708}" destId="{60FA2898-C5F8-8341-AAAF-16E0347918CA}" srcOrd="6" destOrd="0" presId="urn:microsoft.com/office/officeart/2008/layout/VerticalCurvedList"/>
    <dgm:cxn modelId="{C3E287D8-970C-9841-B44C-19D57E611559}" type="presParOf" srcId="{60FA2898-C5F8-8341-AAAF-16E0347918CA}" destId="{4D28E688-A2C1-8E49-9C80-8B4D70E22A1A}" srcOrd="0" destOrd="0" presId="urn:microsoft.com/office/officeart/2008/layout/VerticalCurvedList"/>
    <dgm:cxn modelId="{E6248A71-5CC2-534F-85E0-FFAC0243D1F4}" type="presParOf" srcId="{596038A1-8775-5740-8492-D17E1B7DF708}" destId="{C0E52F44-EC41-F144-BC47-F1989F5108A7}" srcOrd="7" destOrd="0" presId="urn:microsoft.com/office/officeart/2008/layout/VerticalCurvedList"/>
    <dgm:cxn modelId="{72191E9E-7837-AE4F-99D9-339C70ABD26A}" type="presParOf" srcId="{596038A1-8775-5740-8492-D17E1B7DF708}" destId="{B3D5A24F-3A25-7F42-8A93-4ACB8B5F1BBD}" srcOrd="8" destOrd="0" presId="urn:microsoft.com/office/officeart/2008/layout/VerticalCurvedList"/>
    <dgm:cxn modelId="{B9266D8D-90F5-014A-B4DA-732DDDB83FB2}" type="presParOf" srcId="{B3D5A24F-3A25-7F42-8A93-4ACB8B5F1BBD}" destId="{5105CDDD-9C30-9845-8960-D95E6A1D8777}" srcOrd="0" destOrd="0" presId="urn:microsoft.com/office/officeart/2008/layout/VerticalCurvedList"/>
    <dgm:cxn modelId="{1B8512DA-FB00-2A44-A456-BA0083B04989}" type="presParOf" srcId="{596038A1-8775-5740-8492-D17E1B7DF708}" destId="{F78E25C8-F86A-9449-B63D-7E20143860DD}" srcOrd="9" destOrd="0" presId="urn:microsoft.com/office/officeart/2008/layout/VerticalCurvedList"/>
    <dgm:cxn modelId="{EC2A9496-50A6-1348-988D-69374BF675B9}" type="presParOf" srcId="{596038A1-8775-5740-8492-D17E1B7DF708}" destId="{16DF3AD2-8273-7F45-A475-EA624B7BD67A}" srcOrd="10" destOrd="0" presId="urn:microsoft.com/office/officeart/2008/layout/VerticalCurvedList"/>
    <dgm:cxn modelId="{A625B0B6-D986-D443-B107-7A96C2EE6BE9}" type="presParOf" srcId="{16DF3AD2-8273-7F45-A475-EA624B7BD67A}" destId="{A318BD3B-9A1D-4247-B7FE-54FB7B65DBA7}" srcOrd="0" destOrd="0" presId="urn:microsoft.com/office/officeart/2008/layout/VerticalCurvedList"/>
    <dgm:cxn modelId="{7CD9FC49-1F47-EF4F-9858-E0DCF5A4802A}" type="presParOf" srcId="{596038A1-8775-5740-8492-D17E1B7DF708}" destId="{1D1D93CE-FFB0-1042-8EF6-EC0CA2347707}" srcOrd="11" destOrd="0" presId="urn:microsoft.com/office/officeart/2008/layout/VerticalCurvedList"/>
    <dgm:cxn modelId="{D4E46C6C-89E4-5E4A-8095-6DFEFF9A31C5}" type="presParOf" srcId="{596038A1-8775-5740-8492-D17E1B7DF708}" destId="{6F9C06A0-88C1-B04C-ABFA-9EDEDA547FAF}" srcOrd="12" destOrd="0" presId="urn:microsoft.com/office/officeart/2008/layout/VerticalCurvedList"/>
    <dgm:cxn modelId="{B63F6A95-39AD-FC4F-BE5C-DF0DB7BBFE46}" type="presParOf" srcId="{6F9C06A0-88C1-B04C-ABFA-9EDEDA547FAF}" destId="{5024B9AC-B525-6941-BBDA-308A391549D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8CF35-97F3-A34F-9B6A-F185EAAA45A2}" type="doc">
      <dgm:prSet loTypeId="urn:microsoft.com/office/officeart/2005/8/layout/matrix2" loCatId="" qsTypeId="urn:microsoft.com/office/officeart/2005/8/quickstyle/simple1" qsCatId="simple" csTypeId="urn:microsoft.com/office/officeart/2005/8/colors/colorful5" csCatId="colorful" phldr="1"/>
      <dgm:spPr/>
      <dgm:t>
        <a:bodyPr/>
        <a:lstStyle/>
        <a:p>
          <a:endParaRPr lang="en-GB"/>
        </a:p>
      </dgm:t>
    </dgm:pt>
    <dgm:pt modelId="{6F0CB769-AEDE-2F4E-B2DD-6D08825E0DE0}">
      <dgm:prSet phldrT="[Text]" custT="1"/>
      <dgm:spPr/>
      <dgm:t>
        <a:bodyPr/>
        <a:lstStyle/>
        <a:p>
          <a:r>
            <a:rPr lang="en-GB" sz="2400" b="0" dirty="0">
              <a:solidFill>
                <a:schemeClr val="tx1"/>
              </a:solidFill>
              <a:latin typeface="Garamond" panose="02020404030301010803" pitchFamily="18" charset="0"/>
            </a:rPr>
            <a:t>MEDICAL OR PHYSICAL PROBLEMS</a:t>
          </a:r>
        </a:p>
      </dgm:t>
    </dgm:pt>
    <dgm:pt modelId="{8EA01E31-993A-6C43-8C41-88D324A5DE78}" type="parTrans" cxnId="{0322F0F9-9EB2-E84C-9191-2EC79256E5E3}">
      <dgm:prSet/>
      <dgm:spPr/>
      <dgm:t>
        <a:bodyPr/>
        <a:lstStyle/>
        <a:p>
          <a:endParaRPr lang="en-GB" sz="2400" b="0" dirty="0">
            <a:solidFill>
              <a:schemeClr val="tx1"/>
            </a:solidFill>
            <a:latin typeface="Garamond" panose="02020404030301010803" pitchFamily="18" charset="0"/>
          </a:endParaRPr>
        </a:p>
      </dgm:t>
    </dgm:pt>
    <dgm:pt modelId="{A42F70AB-41AE-074D-BD4D-4D0CE7B75A57}" type="sibTrans" cxnId="{0322F0F9-9EB2-E84C-9191-2EC79256E5E3}">
      <dgm:prSet/>
      <dgm:spPr/>
      <dgm:t>
        <a:bodyPr/>
        <a:lstStyle/>
        <a:p>
          <a:endParaRPr lang="en-GB" sz="2400" b="0" dirty="0">
            <a:solidFill>
              <a:schemeClr val="tx1"/>
            </a:solidFill>
            <a:latin typeface="Garamond" panose="02020404030301010803" pitchFamily="18" charset="0"/>
          </a:endParaRPr>
        </a:p>
      </dgm:t>
    </dgm:pt>
    <dgm:pt modelId="{16EE0575-3F7A-FB4A-8161-F7805C9AEC5F}">
      <dgm:prSet phldrT="[Text]" custT="1"/>
      <dgm:spPr/>
      <dgm:t>
        <a:bodyPr/>
        <a:lstStyle/>
        <a:p>
          <a:r>
            <a:rPr lang="en-GB" sz="2400" b="0" dirty="0">
              <a:solidFill>
                <a:schemeClr val="tx1"/>
              </a:solidFill>
              <a:latin typeface="Garamond" panose="02020404030301010803" pitchFamily="18" charset="0"/>
            </a:rPr>
            <a:t>SPIRITUAL OR SUPERNATURAL</a:t>
          </a:r>
        </a:p>
      </dgm:t>
    </dgm:pt>
    <dgm:pt modelId="{AB919C31-F936-2346-A5D3-A9D0696D53CC}" type="parTrans" cxnId="{227D8727-1703-E94F-A7A0-D14F978C327D}">
      <dgm:prSet/>
      <dgm:spPr/>
      <dgm:t>
        <a:bodyPr/>
        <a:lstStyle/>
        <a:p>
          <a:endParaRPr lang="en-GB" sz="2400" b="0" dirty="0">
            <a:solidFill>
              <a:schemeClr val="tx1"/>
            </a:solidFill>
            <a:latin typeface="Garamond" panose="02020404030301010803" pitchFamily="18" charset="0"/>
          </a:endParaRPr>
        </a:p>
      </dgm:t>
    </dgm:pt>
    <dgm:pt modelId="{155D576D-FE9B-6A4B-9D9C-29B1D094A484}" type="sibTrans" cxnId="{227D8727-1703-E94F-A7A0-D14F978C327D}">
      <dgm:prSet/>
      <dgm:spPr/>
      <dgm:t>
        <a:bodyPr/>
        <a:lstStyle/>
        <a:p>
          <a:endParaRPr lang="en-GB" sz="2400" b="0" dirty="0">
            <a:solidFill>
              <a:schemeClr val="tx1"/>
            </a:solidFill>
            <a:latin typeface="Garamond" panose="02020404030301010803" pitchFamily="18" charset="0"/>
          </a:endParaRPr>
        </a:p>
      </dgm:t>
    </dgm:pt>
    <dgm:pt modelId="{58D664D4-7386-F44E-9028-7BD63B386B6E}">
      <dgm:prSet phldrT="[Text]" custT="1"/>
      <dgm:spPr/>
      <dgm:t>
        <a:bodyPr/>
        <a:lstStyle/>
        <a:p>
          <a:r>
            <a:rPr lang="en-GB" sz="2400" b="0" dirty="0">
              <a:solidFill>
                <a:schemeClr val="tx1"/>
              </a:solidFill>
              <a:latin typeface="Garamond" panose="02020404030301010803" pitchFamily="18" charset="0"/>
            </a:rPr>
            <a:t>OUTCOME OF RELIGIOUS PROBLEMS</a:t>
          </a:r>
        </a:p>
      </dgm:t>
    </dgm:pt>
    <dgm:pt modelId="{47FAADBC-6377-F748-A40C-E00E48E6D56B}" type="parTrans" cxnId="{F249C1D1-58F4-B146-8862-3ED87E8D0E05}">
      <dgm:prSet/>
      <dgm:spPr/>
      <dgm:t>
        <a:bodyPr/>
        <a:lstStyle/>
        <a:p>
          <a:endParaRPr lang="en-GB" sz="2400" b="0" dirty="0">
            <a:solidFill>
              <a:schemeClr val="tx1"/>
            </a:solidFill>
            <a:latin typeface="Garamond" panose="02020404030301010803" pitchFamily="18" charset="0"/>
          </a:endParaRPr>
        </a:p>
      </dgm:t>
    </dgm:pt>
    <dgm:pt modelId="{78958994-68E6-614B-B175-21E8BDA00843}" type="sibTrans" cxnId="{F249C1D1-58F4-B146-8862-3ED87E8D0E05}">
      <dgm:prSet/>
      <dgm:spPr/>
      <dgm:t>
        <a:bodyPr/>
        <a:lstStyle/>
        <a:p>
          <a:endParaRPr lang="en-GB" sz="2400" b="0" dirty="0">
            <a:solidFill>
              <a:schemeClr val="tx1"/>
            </a:solidFill>
            <a:latin typeface="Garamond" panose="02020404030301010803" pitchFamily="18" charset="0"/>
          </a:endParaRPr>
        </a:p>
      </dgm:t>
    </dgm:pt>
    <dgm:pt modelId="{BC5BD9E3-504F-6444-86EB-57173F0E76C1}">
      <dgm:prSet phldrT="[Text]" custT="1"/>
      <dgm:spPr/>
      <dgm:t>
        <a:bodyPr/>
        <a:lstStyle/>
        <a:p>
          <a:r>
            <a:rPr lang="en-GB" sz="2400" b="0" dirty="0">
              <a:solidFill>
                <a:schemeClr val="tx1"/>
              </a:solidFill>
              <a:latin typeface="Garamond" panose="02020404030301010803" pitchFamily="18" charset="0"/>
            </a:rPr>
            <a:t>OUTCOME OF PSYCHOLOGICAL PROBLEMS</a:t>
          </a:r>
        </a:p>
      </dgm:t>
    </dgm:pt>
    <dgm:pt modelId="{91F2B732-5592-4F4E-8329-A86B9C52A543}" type="parTrans" cxnId="{6262C942-44B1-A042-9A4E-B5A046A1F4E3}">
      <dgm:prSet/>
      <dgm:spPr/>
      <dgm:t>
        <a:bodyPr/>
        <a:lstStyle/>
        <a:p>
          <a:endParaRPr lang="en-GB" sz="2400" b="0" dirty="0">
            <a:solidFill>
              <a:schemeClr val="tx1"/>
            </a:solidFill>
            <a:latin typeface="Garamond" panose="02020404030301010803" pitchFamily="18" charset="0"/>
          </a:endParaRPr>
        </a:p>
      </dgm:t>
    </dgm:pt>
    <dgm:pt modelId="{7875B890-3D41-A04E-A219-B0D741AA19F3}" type="sibTrans" cxnId="{6262C942-44B1-A042-9A4E-B5A046A1F4E3}">
      <dgm:prSet/>
      <dgm:spPr/>
      <dgm:t>
        <a:bodyPr/>
        <a:lstStyle/>
        <a:p>
          <a:endParaRPr lang="en-GB" sz="2400" b="0" dirty="0">
            <a:solidFill>
              <a:schemeClr val="tx1"/>
            </a:solidFill>
            <a:latin typeface="Garamond" panose="02020404030301010803" pitchFamily="18" charset="0"/>
          </a:endParaRPr>
        </a:p>
      </dgm:t>
    </dgm:pt>
    <dgm:pt modelId="{B9FA7714-208F-C04A-A43E-ABF9441095C6}" type="pres">
      <dgm:prSet presAssocID="{2798CF35-97F3-A34F-9B6A-F185EAAA45A2}" presName="matrix" presStyleCnt="0">
        <dgm:presLayoutVars>
          <dgm:chMax val="1"/>
          <dgm:dir/>
          <dgm:resizeHandles val="exact"/>
        </dgm:presLayoutVars>
      </dgm:prSet>
      <dgm:spPr/>
    </dgm:pt>
    <dgm:pt modelId="{DB45A520-F2A9-7744-AB54-5A0CCA267000}" type="pres">
      <dgm:prSet presAssocID="{2798CF35-97F3-A34F-9B6A-F185EAAA45A2}" presName="axisShape" presStyleLbl="bgShp" presStyleIdx="0" presStyleCnt="1" custScaleX="89074" custScaleY="89800" custLinFactNeighborX="443" custLinFactNeighborY="0">
        <dgm:style>
          <a:lnRef idx="1">
            <a:schemeClr val="accent1"/>
          </a:lnRef>
          <a:fillRef idx="2">
            <a:schemeClr val="accent1"/>
          </a:fillRef>
          <a:effectRef idx="1">
            <a:schemeClr val="accent1"/>
          </a:effectRef>
          <a:fontRef idx="minor">
            <a:schemeClr val="dk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dgm:spPr>
    </dgm:pt>
    <dgm:pt modelId="{4D4A2347-90ED-9144-B548-34027A998917}" type="pres">
      <dgm:prSet presAssocID="{2798CF35-97F3-A34F-9B6A-F185EAAA45A2}" presName="rect1" presStyleLbl="node1" presStyleIdx="0" presStyleCnt="4" custLinFactNeighborX="-1108" custLinFactNeighborY="-1108">
        <dgm:presLayoutVars>
          <dgm:chMax val="0"/>
          <dgm:chPref val="0"/>
          <dgm:bulletEnabled val="1"/>
        </dgm:presLayoutVars>
      </dgm:prSet>
      <dgm:spPr/>
    </dgm:pt>
    <dgm:pt modelId="{00CE5F2C-56BF-3849-96B4-43AC5A953D8B}" type="pres">
      <dgm:prSet presAssocID="{2798CF35-97F3-A34F-9B6A-F185EAAA45A2}" presName="rect2" presStyleLbl="node1" presStyleIdx="1" presStyleCnt="4" custLinFactNeighborX="1662" custLinFactNeighborY="-1108">
        <dgm:presLayoutVars>
          <dgm:chMax val="0"/>
          <dgm:chPref val="0"/>
          <dgm:bulletEnabled val="1"/>
        </dgm:presLayoutVars>
      </dgm:prSet>
      <dgm:spPr/>
    </dgm:pt>
    <dgm:pt modelId="{91C5016A-6166-4947-837D-26137B7445B1}" type="pres">
      <dgm:prSet presAssocID="{2798CF35-97F3-A34F-9B6A-F185EAAA45A2}" presName="rect3" presStyleLbl="node1" presStyleIdx="2" presStyleCnt="4" custLinFactNeighborX="-1108" custLinFactNeighborY="1108">
        <dgm:presLayoutVars>
          <dgm:chMax val="0"/>
          <dgm:chPref val="0"/>
          <dgm:bulletEnabled val="1"/>
        </dgm:presLayoutVars>
      </dgm:prSet>
      <dgm:spPr/>
    </dgm:pt>
    <dgm:pt modelId="{A64809FA-9283-F74A-A5A5-8BCACAD9E0FC}" type="pres">
      <dgm:prSet presAssocID="{2798CF35-97F3-A34F-9B6A-F185EAAA45A2}" presName="rect4" presStyleLbl="node1" presStyleIdx="3" presStyleCnt="4" custLinFactNeighborX="1108" custLinFactNeighborY="1108">
        <dgm:presLayoutVars>
          <dgm:chMax val="0"/>
          <dgm:chPref val="0"/>
          <dgm:bulletEnabled val="1"/>
        </dgm:presLayoutVars>
      </dgm:prSet>
      <dgm:spPr/>
    </dgm:pt>
  </dgm:ptLst>
  <dgm:cxnLst>
    <dgm:cxn modelId="{227D8727-1703-E94F-A7A0-D14F978C327D}" srcId="{2798CF35-97F3-A34F-9B6A-F185EAAA45A2}" destId="{16EE0575-3F7A-FB4A-8161-F7805C9AEC5F}" srcOrd="1" destOrd="0" parTransId="{AB919C31-F936-2346-A5D3-A9D0696D53CC}" sibTransId="{155D576D-FE9B-6A4B-9D9C-29B1D094A484}"/>
    <dgm:cxn modelId="{38C51829-FB32-B245-9C5E-0D9C26C5EEF0}" type="presOf" srcId="{58D664D4-7386-F44E-9028-7BD63B386B6E}" destId="{91C5016A-6166-4947-837D-26137B7445B1}" srcOrd="0" destOrd="0" presId="urn:microsoft.com/office/officeart/2005/8/layout/matrix2"/>
    <dgm:cxn modelId="{6262C942-44B1-A042-9A4E-B5A046A1F4E3}" srcId="{2798CF35-97F3-A34F-9B6A-F185EAAA45A2}" destId="{BC5BD9E3-504F-6444-86EB-57173F0E76C1}" srcOrd="3" destOrd="0" parTransId="{91F2B732-5592-4F4E-8329-A86B9C52A543}" sibTransId="{7875B890-3D41-A04E-A219-B0D741AA19F3}"/>
    <dgm:cxn modelId="{DA9F2969-205F-184C-9448-1E88F358B7AD}" type="presOf" srcId="{16EE0575-3F7A-FB4A-8161-F7805C9AEC5F}" destId="{00CE5F2C-56BF-3849-96B4-43AC5A953D8B}" srcOrd="0" destOrd="0" presId="urn:microsoft.com/office/officeart/2005/8/layout/matrix2"/>
    <dgm:cxn modelId="{B0B2A674-4035-8145-BA36-42E6502E66F0}" type="presOf" srcId="{6F0CB769-AEDE-2F4E-B2DD-6D08825E0DE0}" destId="{4D4A2347-90ED-9144-B548-34027A998917}" srcOrd="0" destOrd="0" presId="urn:microsoft.com/office/officeart/2005/8/layout/matrix2"/>
    <dgm:cxn modelId="{61DE1D79-0B3B-0E4D-B356-2EAD06E15AB0}" type="presOf" srcId="{2798CF35-97F3-A34F-9B6A-F185EAAA45A2}" destId="{B9FA7714-208F-C04A-A43E-ABF9441095C6}" srcOrd="0" destOrd="0" presId="urn:microsoft.com/office/officeart/2005/8/layout/matrix2"/>
    <dgm:cxn modelId="{4792DFBA-1EB0-4641-AF55-E83A31A68A5E}" type="presOf" srcId="{BC5BD9E3-504F-6444-86EB-57173F0E76C1}" destId="{A64809FA-9283-F74A-A5A5-8BCACAD9E0FC}" srcOrd="0" destOrd="0" presId="urn:microsoft.com/office/officeart/2005/8/layout/matrix2"/>
    <dgm:cxn modelId="{F249C1D1-58F4-B146-8862-3ED87E8D0E05}" srcId="{2798CF35-97F3-A34F-9B6A-F185EAAA45A2}" destId="{58D664D4-7386-F44E-9028-7BD63B386B6E}" srcOrd="2" destOrd="0" parTransId="{47FAADBC-6377-F748-A40C-E00E48E6D56B}" sibTransId="{78958994-68E6-614B-B175-21E8BDA00843}"/>
    <dgm:cxn modelId="{0322F0F9-9EB2-E84C-9191-2EC79256E5E3}" srcId="{2798CF35-97F3-A34F-9B6A-F185EAAA45A2}" destId="{6F0CB769-AEDE-2F4E-B2DD-6D08825E0DE0}" srcOrd="0" destOrd="0" parTransId="{8EA01E31-993A-6C43-8C41-88D324A5DE78}" sibTransId="{A42F70AB-41AE-074D-BD4D-4D0CE7B75A57}"/>
    <dgm:cxn modelId="{C86A40CA-2462-9D42-8773-F5033E19F06C}" type="presParOf" srcId="{B9FA7714-208F-C04A-A43E-ABF9441095C6}" destId="{DB45A520-F2A9-7744-AB54-5A0CCA267000}" srcOrd="0" destOrd="0" presId="urn:microsoft.com/office/officeart/2005/8/layout/matrix2"/>
    <dgm:cxn modelId="{A4980F38-210F-AD41-BBC9-188399026F5B}" type="presParOf" srcId="{B9FA7714-208F-C04A-A43E-ABF9441095C6}" destId="{4D4A2347-90ED-9144-B548-34027A998917}" srcOrd="1" destOrd="0" presId="urn:microsoft.com/office/officeart/2005/8/layout/matrix2"/>
    <dgm:cxn modelId="{192BA6C0-F713-5E46-9694-6AB2AD33FFD0}" type="presParOf" srcId="{B9FA7714-208F-C04A-A43E-ABF9441095C6}" destId="{00CE5F2C-56BF-3849-96B4-43AC5A953D8B}" srcOrd="2" destOrd="0" presId="urn:microsoft.com/office/officeart/2005/8/layout/matrix2"/>
    <dgm:cxn modelId="{62EFB860-E609-4946-845A-CE49C3EFDC3C}" type="presParOf" srcId="{B9FA7714-208F-C04A-A43E-ABF9441095C6}" destId="{91C5016A-6166-4947-837D-26137B7445B1}" srcOrd="3" destOrd="0" presId="urn:microsoft.com/office/officeart/2005/8/layout/matrix2"/>
    <dgm:cxn modelId="{691E6ABD-A3A3-164E-A5C8-46E6C8597385}" type="presParOf" srcId="{B9FA7714-208F-C04A-A43E-ABF9441095C6}" destId="{A64809FA-9283-F74A-A5A5-8BCACAD9E0F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DF9838-2258-BA47-AF7A-A4292F0182A8}" type="doc">
      <dgm:prSet loTypeId="urn:microsoft.com/office/officeart/2005/8/layout/pyramid1" loCatId="pyramid" qsTypeId="urn:microsoft.com/office/officeart/2005/8/quickstyle/simple1" qsCatId="simple" csTypeId="urn:microsoft.com/office/officeart/2005/8/colors/colorful5" csCatId="colorful" phldr="1"/>
      <dgm:spPr/>
    </dgm:pt>
    <dgm:pt modelId="{EC56182D-4F01-8745-A13E-4A19227FDB9A}">
      <dgm:prSet phldrT="[Text]" custT="1"/>
      <dgm:spPr/>
      <dgm:t>
        <a:bodyPr/>
        <a:lstStyle/>
        <a:p>
          <a:endParaRPr lang="en-PK" sz="2400" dirty="0">
            <a:latin typeface="Garamond" panose="02020404030301010803" pitchFamily="18" charset="0"/>
          </a:endParaRPr>
        </a:p>
        <a:p>
          <a:endParaRPr lang="en-PK" sz="2400" dirty="0">
            <a:latin typeface="Garamond" panose="02020404030301010803" pitchFamily="18" charset="0"/>
          </a:endParaRPr>
        </a:p>
        <a:p>
          <a:endParaRPr lang="en-PK" sz="2400" dirty="0">
            <a:latin typeface="Garamond" panose="02020404030301010803" pitchFamily="18" charset="0"/>
          </a:endParaRPr>
        </a:p>
        <a:p>
          <a:r>
            <a:rPr lang="en-PK" sz="2400" dirty="0">
              <a:latin typeface="Garamond" panose="02020404030301010803" pitchFamily="18" charset="0"/>
            </a:rPr>
            <a:t>PSYCHIATRISTS </a:t>
          </a:r>
        </a:p>
        <a:p>
          <a:r>
            <a:rPr lang="en-PK" sz="2400" dirty="0">
              <a:latin typeface="Garamond" panose="02020404030301010803" pitchFamily="18" charset="0"/>
            </a:rPr>
            <a:t>(MBBS, TRAINING , CERTIFICATIONS)</a:t>
          </a:r>
          <a:endParaRPr lang="en-GB" sz="2400" dirty="0">
            <a:latin typeface="Garamond" panose="02020404030301010803" pitchFamily="18" charset="0"/>
          </a:endParaRPr>
        </a:p>
      </dgm:t>
    </dgm:pt>
    <dgm:pt modelId="{6C48E3E3-5225-8C4C-9861-901B27246913}" type="parTrans" cxnId="{44B114C1-3E94-0846-A641-30E1589DEDC3}">
      <dgm:prSet/>
      <dgm:spPr/>
      <dgm:t>
        <a:bodyPr/>
        <a:lstStyle/>
        <a:p>
          <a:endParaRPr lang="en-GB"/>
        </a:p>
      </dgm:t>
    </dgm:pt>
    <dgm:pt modelId="{67A9C6D1-09F7-AB45-BF5F-19E68AE532BB}" type="sibTrans" cxnId="{44B114C1-3E94-0846-A641-30E1589DEDC3}">
      <dgm:prSet/>
      <dgm:spPr/>
      <dgm:t>
        <a:bodyPr/>
        <a:lstStyle/>
        <a:p>
          <a:endParaRPr lang="en-GB"/>
        </a:p>
      </dgm:t>
    </dgm:pt>
    <dgm:pt modelId="{3576E834-EE81-E243-A6A6-8F1F3658EE4B}">
      <dgm:prSet phldrT="[Text]" custT="1"/>
      <dgm:spPr/>
      <dgm:t>
        <a:bodyPr/>
        <a:lstStyle/>
        <a:p>
          <a:r>
            <a:rPr lang="en-PK" sz="2400" dirty="0">
              <a:latin typeface="Garamond" panose="02020404030301010803" pitchFamily="18" charset="0"/>
            </a:rPr>
            <a:t>PSYCHOLOGISTS,</a:t>
          </a:r>
        </a:p>
        <a:p>
          <a:r>
            <a:rPr lang="en-PK" sz="2400" dirty="0">
              <a:latin typeface="Garamond" panose="02020404030301010803" pitchFamily="18" charset="0"/>
            </a:rPr>
            <a:t>COUNSELORS </a:t>
          </a:r>
        </a:p>
        <a:p>
          <a:r>
            <a:rPr lang="en-PK" sz="2400" dirty="0">
              <a:latin typeface="Garamond" panose="02020404030301010803" pitchFamily="18" charset="0"/>
            </a:rPr>
            <a:t>(TRAINED CERTIFIED)</a:t>
          </a:r>
          <a:endParaRPr lang="en-GB" sz="2400" dirty="0">
            <a:latin typeface="Garamond" panose="02020404030301010803" pitchFamily="18" charset="0"/>
          </a:endParaRPr>
        </a:p>
      </dgm:t>
    </dgm:pt>
    <dgm:pt modelId="{9BE97446-7AE9-E643-92EB-38B8CBBF3748}" type="parTrans" cxnId="{A40F8740-B5B1-D54E-87FA-2B12E0273BF7}">
      <dgm:prSet/>
      <dgm:spPr/>
      <dgm:t>
        <a:bodyPr/>
        <a:lstStyle/>
        <a:p>
          <a:endParaRPr lang="en-GB"/>
        </a:p>
      </dgm:t>
    </dgm:pt>
    <dgm:pt modelId="{78C2056E-0FB3-4747-A9F6-3861FD8CF0F7}" type="sibTrans" cxnId="{A40F8740-B5B1-D54E-87FA-2B12E0273BF7}">
      <dgm:prSet/>
      <dgm:spPr/>
      <dgm:t>
        <a:bodyPr/>
        <a:lstStyle/>
        <a:p>
          <a:endParaRPr lang="en-GB"/>
        </a:p>
      </dgm:t>
    </dgm:pt>
    <dgm:pt modelId="{75E532FB-FB1C-ED40-9858-48648A96AFF1}">
      <dgm:prSet phldrT="[Text]" custT="1"/>
      <dgm:spPr/>
      <dgm:t>
        <a:bodyPr/>
        <a:lstStyle/>
        <a:p>
          <a:r>
            <a:rPr lang="en-PK" sz="2400" dirty="0">
              <a:latin typeface="Garamond" panose="02020404030301010803" pitchFamily="18" charset="0"/>
            </a:rPr>
            <a:t>COUNSELORS/PSYCHOLOGISTS</a:t>
          </a:r>
        </a:p>
        <a:p>
          <a:r>
            <a:rPr lang="en-PK" sz="2400" dirty="0">
              <a:latin typeface="Garamond" panose="02020404030301010803" pitchFamily="18" charset="0"/>
            </a:rPr>
            <a:t> (MASTERS DEGREE WITHOUT PROFESSIONAL TRAINING AND UNDER PROPER SUPERVISION)</a:t>
          </a:r>
          <a:endParaRPr lang="en-GB" sz="2400" dirty="0">
            <a:latin typeface="Garamond" panose="02020404030301010803" pitchFamily="18" charset="0"/>
          </a:endParaRPr>
        </a:p>
      </dgm:t>
    </dgm:pt>
    <dgm:pt modelId="{9C452EB6-46F2-5149-A1FB-0F0A39CA2F88}" type="parTrans" cxnId="{5CBC0D39-AB6E-0B49-BA40-798F4D3A9931}">
      <dgm:prSet/>
      <dgm:spPr/>
      <dgm:t>
        <a:bodyPr/>
        <a:lstStyle/>
        <a:p>
          <a:endParaRPr lang="en-GB"/>
        </a:p>
      </dgm:t>
    </dgm:pt>
    <dgm:pt modelId="{66F119EF-95AA-C241-9FE6-DC2749D29DC9}" type="sibTrans" cxnId="{5CBC0D39-AB6E-0B49-BA40-798F4D3A9931}">
      <dgm:prSet/>
      <dgm:spPr/>
      <dgm:t>
        <a:bodyPr/>
        <a:lstStyle/>
        <a:p>
          <a:endParaRPr lang="en-GB"/>
        </a:p>
      </dgm:t>
    </dgm:pt>
    <dgm:pt modelId="{6412DF96-7A90-FD48-BF04-69CE7A67ADB5}" type="pres">
      <dgm:prSet presAssocID="{56DF9838-2258-BA47-AF7A-A4292F0182A8}" presName="Name0" presStyleCnt="0">
        <dgm:presLayoutVars>
          <dgm:dir/>
          <dgm:animLvl val="lvl"/>
          <dgm:resizeHandles val="exact"/>
        </dgm:presLayoutVars>
      </dgm:prSet>
      <dgm:spPr/>
    </dgm:pt>
    <dgm:pt modelId="{511418AF-26E9-AC47-9118-01DE496F8264}" type="pres">
      <dgm:prSet presAssocID="{EC56182D-4F01-8745-A13E-4A19227FDB9A}" presName="Name8" presStyleCnt="0"/>
      <dgm:spPr/>
    </dgm:pt>
    <dgm:pt modelId="{83915B2F-3454-AD4D-BABA-06A2757DEE72}" type="pres">
      <dgm:prSet presAssocID="{EC56182D-4F01-8745-A13E-4A19227FDB9A}" presName="level" presStyleLbl="node1" presStyleIdx="0" presStyleCnt="3">
        <dgm:presLayoutVars>
          <dgm:chMax val="1"/>
          <dgm:bulletEnabled val="1"/>
        </dgm:presLayoutVars>
      </dgm:prSet>
      <dgm:spPr/>
    </dgm:pt>
    <dgm:pt modelId="{FCF7D960-72F5-FE40-AEAB-8CF25E041BAC}" type="pres">
      <dgm:prSet presAssocID="{EC56182D-4F01-8745-A13E-4A19227FDB9A}" presName="levelTx" presStyleLbl="revTx" presStyleIdx="0" presStyleCnt="0">
        <dgm:presLayoutVars>
          <dgm:chMax val="1"/>
          <dgm:bulletEnabled val="1"/>
        </dgm:presLayoutVars>
      </dgm:prSet>
      <dgm:spPr/>
    </dgm:pt>
    <dgm:pt modelId="{F77F3865-8B0B-E14A-A37B-57DA5891BE13}" type="pres">
      <dgm:prSet presAssocID="{3576E834-EE81-E243-A6A6-8F1F3658EE4B}" presName="Name8" presStyleCnt="0"/>
      <dgm:spPr/>
    </dgm:pt>
    <dgm:pt modelId="{4120DEBA-4D49-2142-8023-B000189529A5}" type="pres">
      <dgm:prSet presAssocID="{3576E834-EE81-E243-A6A6-8F1F3658EE4B}" presName="level" presStyleLbl="node1" presStyleIdx="1" presStyleCnt="3">
        <dgm:presLayoutVars>
          <dgm:chMax val="1"/>
          <dgm:bulletEnabled val="1"/>
        </dgm:presLayoutVars>
      </dgm:prSet>
      <dgm:spPr/>
    </dgm:pt>
    <dgm:pt modelId="{80A250C5-8456-EA41-BBB1-9E9400AF5486}" type="pres">
      <dgm:prSet presAssocID="{3576E834-EE81-E243-A6A6-8F1F3658EE4B}" presName="levelTx" presStyleLbl="revTx" presStyleIdx="0" presStyleCnt="0">
        <dgm:presLayoutVars>
          <dgm:chMax val="1"/>
          <dgm:bulletEnabled val="1"/>
        </dgm:presLayoutVars>
      </dgm:prSet>
      <dgm:spPr/>
    </dgm:pt>
    <dgm:pt modelId="{1814E7F5-8BCB-A043-85FE-65B643EB03C8}" type="pres">
      <dgm:prSet presAssocID="{75E532FB-FB1C-ED40-9858-48648A96AFF1}" presName="Name8" presStyleCnt="0"/>
      <dgm:spPr/>
    </dgm:pt>
    <dgm:pt modelId="{110D9D24-F793-B749-8536-2B6A7437C8B7}" type="pres">
      <dgm:prSet presAssocID="{75E532FB-FB1C-ED40-9858-48648A96AFF1}" presName="level" presStyleLbl="node1" presStyleIdx="2" presStyleCnt="3">
        <dgm:presLayoutVars>
          <dgm:chMax val="1"/>
          <dgm:bulletEnabled val="1"/>
        </dgm:presLayoutVars>
      </dgm:prSet>
      <dgm:spPr/>
    </dgm:pt>
    <dgm:pt modelId="{D4F7688E-AEBF-E04B-88AC-4424C00FC8FF}" type="pres">
      <dgm:prSet presAssocID="{75E532FB-FB1C-ED40-9858-48648A96AFF1}" presName="levelTx" presStyleLbl="revTx" presStyleIdx="0" presStyleCnt="0">
        <dgm:presLayoutVars>
          <dgm:chMax val="1"/>
          <dgm:bulletEnabled val="1"/>
        </dgm:presLayoutVars>
      </dgm:prSet>
      <dgm:spPr/>
    </dgm:pt>
  </dgm:ptLst>
  <dgm:cxnLst>
    <dgm:cxn modelId="{5CBC0D39-AB6E-0B49-BA40-798F4D3A9931}" srcId="{56DF9838-2258-BA47-AF7A-A4292F0182A8}" destId="{75E532FB-FB1C-ED40-9858-48648A96AFF1}" srcOrd="2" destOrd="0" parTransId="{9C452EB6-46F2-5149-A1FB-0F0A39CA2F88}" sibTransId="{66F119EF-95AA-C241-9FE6-DC2749D29DC9}"/>
    <dgm:cxn modelId="{A40F8740-B5B1-D54E-87FA-2B12E0273BF7}" srcId="{56DF9838-2258-BA47-AF7A-A4292F0182A8}" destId="{3576E834-EE81-E243-A6A6-8F1F3658EE4B}" srcOrd="1" destOrd="0" parTransId="{9BE97446-7AE9-E643-92EB-38B8CBBF3748}" sibTransId="{78C2056E-0FB3-4747-A9F6-3861FD8CF0F7}"/>
    <dgm:cxn modelId="{AF0E398F-2148-BC4A-87B2-E7D5910E2773}" type="presOf" srcId="{75E532FB-FB1C-ED40-9858-48648A96AFF1}" destId="{110D9D24-F793-B749-8536-2B6A7437C8B7}" srcOrd="0" destOrd="0" presId="urn:microsoft.com/office/officeart/2005/8/layout/pyramid1"/>
    <dgm:cxn modelId="{A4410C9E-1F92-8146-825F-0250A7449732}" type="presOf" srcId="{3576E834-EE81-E243-A6A6-8F1F3658EE4B}" destId="{80A250C5-8456-EA41-BBB1-9E9400AF5486}" srcOrd="1" destOrd="0" presId="urn:microsoft.com/office/officeart/2005/8/layout/pyramid1"/>
    <dgm:cxn modelId="{4CE6D5A3-747D-0D47-ADD2-FA970ECB72B6}" type="presOf" srcId="{EC56182D-4F01-8745-A13E-4A19227FDB9A}" destId="{FCF7D960-72F5-FE40-AEAB-8CF25E041BAC}" srcOrd="1" destOrd="0" presId="urn:microsoft.com/office/officeart/2005/8/layout/pyramid1"/>
    <dgm:cxn modelId="{D0C7D3B5-9562-A94B-A7C6-4A1EB14B66FD}" type="presOf" srcId="{56DF9838-2258-BA47-AF7A-A4292F0182A8}" destId="{6412DF96-7A90-FD48-BF04-69CE7A67ADB5}" srcOrd="0" destOrd="0" presId="urn:microsoft.com/office/officeart/2005/8/layout/pyramid1"/>
    <dgm:cxn modelId="{0C4009BF-CB61-9E45-B3D2-570D6975EE17}" type="presOf" srcId="{EC56182D-4F01-8745-A13E-4A19227FDB9A}" destId="{83915B2F-3454-AD4D-BABA-06A2757DEE72}" srcOrd="0" destOrd="0" presId="urn:microsoft.com/office/officeart/2005/8/layout/pyramid1"/>
    <dgm:cxn modelId="{44B114C1-3E94-0846-A641-30E1589DEDC3}" srcId="{56DF9838-2258-BA47-AF7A-A4292F0182A8}" destId="{EC56182D-4F01-8745-A13E-4A19227FDB9A}" srcOrd="0" destOrd="0" parTransId="{6C48E3E3-5225-8C4C-9861-901B27246913}" sibTransId="{67A9C6D1-09F7-AB45-BF5F-19E68AE532BB}"/>
    <dgm:cxn modelId="{42F2A5D8-1864-824F-9CF4-7DA710BACCA4}" type="presOf" srcId="{75E532FB-FB1C-ED40-9858-48648A96AFF1}" destId="{D4F7688E-AEBF-E04B-88AC-4424C00FC8FF}" srcOrd="1" destOrd="0" presId="urn:microsoft.com/office/officeart/2005/8/layout/pyramid1"/>
    <dgm:cxn modelId="{F2B5D9E3-B223-374C-A72C-B96165CF9380}" type="presOf" srcId="{3576E834-EE81-E243-A6A6-8F1F3658EE4B}" destId="{4120DEBA-4D49-2142-8023-B000189529A5}" srcOrd="0" destOrd="0" presId="urn:microsoft.com/office/officeart/2005/8/layout/pyramid1"/>
    <dgm:cxn modelId="{430DB925-86CE-C843-9463-638F2323DA01}" type="presParOf" srcId="{6412DF96-7A90-FD48-BF04-69CE7A67ADB5}" destId="{511418AF-26E9-AC47-9118-01DE496F8264}" srcOrd="0" destOrd="0" presId="urn:microsoft.com/office/officeart/2005/8/layout/pyramid1"/>
    <dgm:cxn modelId="{47EA97A1-82A0-C84E-B615-2C6B63EFF51B}" type="presParOf" srcId="{511418AF-26E9-AC47-9118-01DE496F8264}" destId="{83915B2F-3454-AD4D-BABA-06A2757DEE72}" srcOrd="0" destOrd="0" presId="urn:microsoft.com/office/officeart/2005/8/layout/pyramid1"/>
    <dgm:cxn modelId="{7C467395-8E73-E642-9476-4A5473A58749}" type="presParOf" srcId="{511418AF-26E9-AC47-9118-01DE496F8264}" destId="{FCF7D960-72F5-FE40-AEAB-8CF25E041BAC}" srcOrd="1" destOrd="0" presId="urn:microsoft.com/office/officeart/2005/8/layout/pyramid1"/>
    <dgm:cxn modelId="{568080DE-1FD5-5944-927A-C31F3FDBACE1}" type="presParOf" srcId="{6412DF96-7A90-FD48-BF04-69CE7A67ADB5}" destId="{F77F3865-8B0B-E14A-A37B-57DA5891BE13}" srcOrd="1" destOrd="0" presId="urn:microsoft.com/office/officeart/2005/8/layout/pyramid1"/>
    <dgm:cxn modelId="{DF61DE48-21EC-E94F-8BAA-226C3B02745E}" type="presParOf" srcId="{F77F3865-8B0B-E14A-A37B-57DA5891BE13}" destId="{4120DEBA-4D49-2142-8023-B000189529A5}" srcOrd="0" destOrd="0" presId="urn:microsoft.com/office/officeart/2005/8/layout/pyramid1"/>
    <dgm:cxn modelId="{BD8C6A08-725A-9243-B0D5-EA3382CC6A45}" type="presParOf" srcId="{F77F3865-8B0B-E14A-A37B-57DA5891BE13}" destId="{80A250C5-8456-EA41-BBB1-9E9400AF5486}" srcOrd="1" destOrd="0" presId="urn:microsoft.com/office/officeart/2005/8/layout/pyramid1"/>
    <dgm:cxn modelId="{5BF62EDC-88F2-4140-9389-565CD62CB1A1}" type="presParOf" srcId="{6412DF96-7A90-FD48-BF04-69CE7A67ADB5}" destId="{1814E7F5-8BCB-A043-85FE-65B643EB03C8}" srcOrd="2" destOrd="0" presId="urn:microsoft.com/office/officeart/2005/8/layout/pyramid1"/>
    <dgm:cxn modelId="{44FCDA2D-BEBC-8E44-9395-D5A8F9D1BC14}" type="presParOf" srcId="{1814E7F5-8BCB-A043-85FE-65B643EB03C8}" destId="{110D9D24-F793-B749-8536-2B6A7437C8B7}" srcOrd="0" destOrd="0" presId="urn:microsoft.com/office/officeart/2005/8/layout/pyramid1"/>
    <dgm:cxn modelId="{9DFECA74-D798-A341-85C0-4FC7C077416B}" type="presParOf" srcId="{1814E7F5-8BCB-A043-85FE-65B643EB03C8}" destId="{D4F7688E-AEBF-E04B-88AC-4424C00FC8F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59030-0496-504A-84FE-6E8011713E4C}">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29E440-396E-8848-8AF0-BDF1232A43FF}">
      <dsp:nvSpPr>
        <dsp:cNvPr id="0" name=""/>
        <dsp:cNvSpPr/>
      </dsp:nvSpPr>
      <dsp:spPr>
        <a:xfrm>
          <a:off x="350606" y="229141"/>
          <a:ext cx="10105268" cy="4581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latin typeface="Garamond" panose="02020404030301010803" pitchFamily="18" charset="0"/>
            </a:rPr>
            <a:t>SUBJECTIVE DISTRESS</a:t>
          </a:r>
        </a:p>
      </dsp:txBody>
      <dsp:txXfrm>
        <a:off x="350606" y="229141"/>
        <a:ext cx="10105268" cy="458108"/>
      </dsp:txXfrm>
    </dsp:sp>
    <dsp:sp modelId="{1453C3C8-91D8-2446-82CC-970BF8A3E462}">
      <dsp:nvSpPr>
        <dsp:cNvPr id="0" name=""/>
        <dsp:cNvSpPr/>
      </dsp:nvSpPr>
      <dsp:spPr>
        <a:xfrm>
          <a:off x="64288" y="171877"/>
          <a:ext cx="572636" cy="57263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4F56F-B1DC-0248-9CC9-B0451F48B011}">
      <dsp:nvSpPr>
        <dsp:cNvPr id="0" name=""/>
        <dsp:cNvSpPr/>
      </dsp:nvSpPr>
      <dsp:spPr>
        <a:xfrm>
          <a:off x="727432" y="916217"/>
          <a:ext cx="9728442" cy="45810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latin typeface="Garamond" panose="02020404030301010803" pitchFamily="18" charset="0"/>
            </a:rPr>
            <a:t>MALADAPTIVENESS</a:t>
          </a:r>
        </a:p>
      </dsp:txBody>
      <dsp:txXfrm>
        <a:off x="727432" y="916217"/>
        <a:ext cx="9728442" cy="458108"/>
      </dsp:txXfrm>
    </dsp:sp>
    <dsp:sp modelId="{A788CFA1-E930-DF42-8F6E-00D9DC21819A}">
      <dsp:nvSpPr>
        <dsp:cNvPr id="0" name=""/>
        <dsp:cNvSpPr/>
      </dsp:nvSpPr>
      <dsp:spPr>
        <a:xfrm>
          <a:off x="441114" y="858954"/>
          <a:ext cx="572636" cy="57263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3AC68D-A5F9-934D-8D18-05BA801B491C}">
      <dsp:nvSpPr>
        <dsp:cNvPr id="0" name=""/>
        <dsp:cNvSpPr/>
      </dsp:nvSpPr>
      <dsp:spPr>
        <a:xfrm>
          <a:off x="899745" y="1603293"/>
          <a:ext cx="9556129" cy="45810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latin typeface="Garamond" panose="02020404030301010803" pitchFamily="18" charset="0"/>
            </a:rPr>
            <a:t>STATISTICAL DEVIANCY</a:t>
          </a:r>
        </a:p>
      </dsp:txBody>
      <dsp:txXfrm>
        <a:off x="899745" y="1603293"/>
        <a:ext cx="9556129" cy="458108"/>
      </dsp:txXfrm>
    </dsp:sp>
    <dsp:sp modelId="{4D28E688-A2C1-8E49-9C80-8B4D70E22A1A}">
      <dsp:nvSpPr>
        <dsp:cNvPr id="0" name=""/>
        <dsp:cNvSpPr/>
      </dsp:nvSpPr>
      <dsp:spPr>
        <a:xfrm>
          <a:off x="613427" y="1546030"/>
          <a:ext cx="572636" cy="57263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E52F44-EC41-F144-BC47-F1989F5108A7}">
      <dsp:nvSpPr>
        <dsp:cNvPr id="0" name=""/>
        <dsp:cNvSpPr/>
      </dsp:nvSpPr>
      <dsp:spPr>
        <a:xfrm>
          <a:off x="899745" y="2289935"/>
          <a:ext cx="9556129" cy="45810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latin typeface="Garamond" panose="02020404030301010803" pitchFamily="18" charset="0"/>
            </a:rPr>
            <a:t>SOCIAL DISCOMFORT</a:t>
          </a:r>
        </a:p>
      </dsp:txBody>
      <dsp:txXfrm>
        <a:off x="899745" y="2289935"/>
        <a:ext cx="9556129" cy="458108"/>
      </dsp:txXfrm>
    </dsp:sp>
    <dsp:sp modelId="{5105CDDD-9C30-9845-8960-D95E6A1D8777}">
      <dsp:nvSpPr>
        <dsp:cNvPr id="0" name=""/>
        <dsp:cNvSpPr/>
      </dsp:nvSpPr>
      <dsp:spPr>
        <a:xfrm>
          <a:off x="613427" y="2232671"/>
          <a:ext cx="572636" cy="57263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8E25C8-F86A-9449-B63D-7E20143860DD}">
      <dsp:nvSpPr>
        <dsp:cNvPr id="0" name=""/>
        <dsp:cNvSpPr/>
      </dsp:nvSpPr>
      <dsp:spPr>
        <a:xfrm>
          <a:off x="727432" y="2977011"/>
          <a:ext cx="9728442" cy="4581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latin typeface="Garamond" panose="02020404030301010803" pitchFamily="18" charset="0"/>
            </a:rPr>
            <a:t>IRRATIONALITY OR UNPREDICTABILITY</a:t>
          </a:r>
        </a:p>
      </dsp:txBody>
      <dsp:txXfrm>
        <a:off x="727432" y="2977011"/>
        <a:ext cx="9728442" cy="458108"/>
      </dsp:txXfrm>
    </dsp:sp>
    <dsp:sp modelId="{A318BD3B-9A1D-4247-B7FE-54FB7B65DBA7}">
      <dsp:nvSpPr>
        <dsp:cNvPr id="0" name=""/>
        <dsp:cNvSpPr/>
      </dsp:nvSpPr>
      <dsp:spPr>
        <a:xfrm>
          <a:off x="441114" y="2919747"/>
          <a:ext cx="572636" cy="572636"/>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1D93CE-FFB0-1042-8EF6-EC0CA2347707}">
      <dsp:nvSpPr>
        <dsp:cNvPr id="0" name=""/>
        <dsp:cNvSpPr/>
      </dsp:nvSpPr>
      <dsp:spPr>
        <a:xfrm>
          <a:off x="350606" y="3664087"/>
          <a:ext cx="10105268" cy="4581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latin typeface="Garamond" panose="02020404030301010803" pitchFamily="18" charset="0"/>
            </a:rPr>
            <a:t>DANGEROUSNESS</a:t>
          </a:r>
        </a:p>
      </dsp:txBody>
      <dsp:txXfrm>
        <a:off x="350606" y="3664087"/>
        <a:ext cx="10105268" cy="458108"/>
      </dsp:txXfrm>
    </dsp:sp>
    <dsp:sp modelId="{5024B9AC-B525-6941-BBDA-308A391549D5}">
      <dsp:nvSpPr>
        <dsp:cNvPr id="0" name=""/>
        <dsp:cNvSpPr/>
      </dsp:nvSpPr>
      <dsp:spPr>
        <a:xfrm>
          <a:off x="64288" y="3606824"/>
          <a:ext cx="572636" cy="57263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A520-F2A9-7744-AB54-5A0CCA267000}">
      <dsp:nvSpPr>
        <dsp:cNvPr id="0" name=""/>
        <dsp:cNvSpPr/>
      </dsp:nvSpPr>
      <dsp:spPr>
        <a:xfrm>
          <a:off x="1876186" y="388883"/>
          <a:ext cx="6792038" cy="6847397"/>
        </a:xfrm>
        <a:prstGeom prst="quadArrow">
          <a:avLst>
            <a:gd name="adj1" fmla="val 2000"/>
            <a:gd name="adj2" fmla="val 4000"/>
            <a:gd name="adj3" fmla="val 5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4D4A2347-90ED-9144-B548-34027A998917}">
      <dsp:nvSpPr>
        <dsp:cNvPr id="0" name=""/>
        <dsp:cNvSpPr/>
      </dsp:nvSpPr>
      <dsp:spPr>
        <a:xfrm>
          <a:off x="1887684" y="461840"/>
          <a:ext cx="3050065" cy="30500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chemeClr val="tx1"/>
              </a:solidFill>
              <a:latin typeface="Garamond" panose="02020404030301010803" pitchFamily="18" charset="0"/>
            </a:rPr>
            <a:t>MEDICAL OR PHYSICAL PROBLEMS</a:t>
          </a:r>
        </a:p>
      </dsp:txBody>
      <dsp:txXfrm>
        <a:off x="2036576" y="610732"/>
        <a:ext cx="2752281" cy="2752281"/>
      </dsp:txXfrm>
    </dsp:sp>
    <dsp:sp modelId="{00CE5F2C-56BF-3849-96B4-43AC5A953D8B}">
      <dsp:nvSpPr>
        <dsp:cNvPr id="0" name=""/>
        <dsp:cNvSpPr/>
      </dsp:nvSpPr>
      <dsp:spPr>
        <a:xfrm>
          <a:off x="5555998" y="461840"/>
          <a:ext cx="3050065" cy="30500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chemeClr val="tx1"/>
              </a:solidFill>
              <a:latin typeface="Garamond" panose="02020404030301010803" pitchFamily="18" charset="0"/>
            </a:rPr>
            <a:t>SPIRITUAL OR SUPERNATURAL</a:t>
          </a:r>
        </a:p>
      </dsp:txBody>
      <dsp:txXfrm>
        <a:off x="5704890" y="610732"/>
        <a:ext cx="2752281" cy="2752281"/>
      </dsp:txXfrm>
    </dsp:sp>
    <dsp:sp modelId="{91C5016A-6166-4947-837D-26137B7445B1}">
      <dsp:nvSpPr>
        <dsp:cNvPr id="0" name=""/>
        <dsp:cNvSpPr/>
      </dsp:nvSpPr>
      <dsp:spPr>
        <a:xfrm>
          <a:off x="1887684" y="4113257"/>
          <a:ext cx="3050065" cy="30500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chemeClr val="tx1"/>
              </a:solidFill>
              <a:latin typeface="Garamond" panose="02020404030301010803" pitchFamily="18" charset="0"/>
            </a:rPr>
            <a:t>OUTCOME OF RELIGIOUS PROBLEMS</a:t>
          </a:r>
        </a:p>
      </dsp:txBody>
      <dsp:txXfrm>
        <a:off x="2036576" y="4262149"/>
        <a:ext cx="2752281" cy="2752281"/>
      </dsp:txXfrm>
    </dsp:sp>
    <dsp:sp modelId="{A64809FA-9283-F74A-A5A5-8BCACAD9E0FC}">
      <dsp:nvSpPr>
        <dsp:cNvPr id="0" name=""/>
        <dsp:cNvSpPr/>
      </dsp:nvSpPr>
      <dsp:spPr>
        <a:xfrm>
          <a:off x="5539101" y="4113257"/>
          <a:ext cx="3050065" cy="30500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chemeClr val="tx1"/>
              </a:solidFill>
              <a:latin typeface="Garamond" panose="02020404030301010803" pitchFamily="18" charset="0"/>
            </a:rPr>
            <a:t>OUTCOME OF PSYCHOLOGICAL PROBLEMS</a:t>
          </a:r>
        </a:p>
      </dsp:txBody>
      <dsp:txXfrm>
        <a:off x="5687993" y="4262149"/>
        <a:ext cx="2752281" cy="2752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15B2F-3454-AD4D-BABA-06A2757DEE72}">
      <dsp:nvSpPr>
        <dsp:cNvPr id="0" name=""/>
        <dsp:cNvSpPr/>
      </dsp:nvSpPr>
      <dsp:spPr>
        <a:xfrm>
          <a:off x="3342467" y="0"/>
          <a:ext cx="3342467" cy="2231755"/>
        </a:xfrm>
        <a:prstGeom prst="trapezoid">
          <a:avLst>
            <a:gd name="adj" fmla="val 74884"/>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PK" sz="2400" kern="1200" dirty="0">
            <a:latin typeface="Garamond" panose="02020404030301010803" pitchFamily="18" charset="0"/>
          </a:endParaRPr>
        </a:p>
        <a:p>
          <a:pPr marL="0" lvl="0" indent="0" algn="ctr" defTabSz="1066800">
            <a:lnSpc>
              <a:spcPct val="90000"/>
            </a:lnSpc>
            <a:spcBef>
              <a:spcPct val="0"/>
            </a:spcBef>
            <a:spcAft>
              <a:spcPct val="35000"/>
            </a:spcAft>
            <a:buNone/>
          </a:pPr>
          <a:endParaRPr lang="en-PK" sz="2400" kern="1200" dirty="0">
            <a:latin typeface="Garamond" panose="02020404030301010803" pitchFamily="18" charset="0"/>
          </a:endParaRPr>
        </a:p>
        <a:p>
          <a:pPr marL="0" lvl="0" indent="0" algn="ctr" defTabSz="1066800">
            <a:lnSpc>
              <a:spcPct val="90000"/>
            </a:lnSpc>
            <a:spcBef>
              <a:spcPct val="0"/>
            </a:spcBef>
            <a:spcAft>
              <a:spcPct val="35000"/>
            </a:spcAft>
            <a:buNone/>
          </a:pPr>
          <a:endParaRPr lang="en-PK" sz="2400" kern="1200" dirty="0">
            <a:latin typeface="Garamond" panose="02020404030301010803" pitchFamily="18" charset="0"/>
          </a:endParaRPr>
        </a:p>
        <a:p>
          <a:pPr marL="0" lvl="0" indent="0" algn="ctr" defTabSz="1066800">
            <a:lnSpc>
              <a:spcPct val="90000"/>
            </a:lnSpc>
            <a:spcBef>
              <a:spcPct val="0"/>
            </a:spcBef>
            <a:spcAft>
              <a:spcPct val="35000"/>
            </a:spcAft>
            <a:buNone/>
          </a:pPr>
          <a:r>
            <a:rPr lang="en-PK" sz="2400" kern="1200" dirty="0">
              <a:latin typeface="Garamond" panose="02020404030301010803" pitchFamily="18" charset="0"/>
            </a:rPr>
            <a:t>PSYCHIATRISTS </a:t>
          </a:r>
        </a:p>
        <a:p>
          <a:pPr marL="0" lvl="0" indent="0" algn="ctr" defTabSz="1066800">
            <a:lnSpc>
              <a:spcPct val="90000"/>
            </a:lnSpc>
            <a:spcBef>
              <a:spcPct val="0"/>
            </a:spcBef>
            <a:spcAft>
              <a:spcPct val="35000"/>
            </a:spcAft>
            <a:buNone/>
          </a:pPr>
          <a:r>
            <a:rPr lang="en-PK" sz="2400" kern="1200" dirty="0">
              <a:latin typeface="Garamond" panose="02020404030301010803" pitchFamily="18" charset="0"/>
            </a:rPr>
            <a:t>(MBBS, TRAINING , CERTIFICATIONS)</a:t>
          </a:r>
          <a:endParaRPr lang="en-GB" sz="2400" kern="1200" dirty="0">
            <a:latin typeface="Garamond" panose="02020404030301010803" pitchFamily="18" charset="0"/>
          </a:endParaRPr>
        </a:p>
      </dsp:txBody>
      <dsp:txXfrm>
        <a:off x="3342467" y="0"/>
        <a:ext cx="3342467" cy="2231755"/>
      </dsp:txXfrm>
    </dsp:sp>
    <dsp:sp modelId="{4120DEBA-4D49-2142-8023-B000189529A5}">
      <dsp:nvSpPr>
        <dsp:cNvPr id="0" name=""/>
        <dsp:cNvSpPr/>
      </dsp:nvSpPr>
      <dsp:spPr>
        <a:xfrm>
          <a:off x="1671233" y="2231755"/>
          <a:ext cx="6684934" cy="2231755"/>
        </a:xfrm>
        <a:prstGeom prst="trapezoid">
          <a:avLst>
            <a:gd name="adj" fmla="val 74884"/>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K" sz="2400" kern="1200" dirty="0">
              <a:latin typeface="Garamond" panose="02020404030301010803" pitchFamily="18" charset="0"/>
            </a:rPr>
            <a:t>PSYCHOLOGISTS,</a:t>
          </a:r>
        </a:p>
        <a:p>
          <a:pPr marL="0" lvl="0" indent="0" algn="ctr" defTabSz="1066800">
            <a:lnSpc>
              <a:spcPct val="90000"/>
            </a:lnSpc>
            <a:spcBef>
              <a:spcPct val="0"/>
            </a:spcBef>
            <a:spcAft>
              <a:spcPct val="35000"/>
            </a:spcAft>
            <a:buNone/>
          </a:pPr>
          <a:r>
            <a:rPr lang="en-PK" sz="2400" kern="1200" dirty="0">
              <a:latin typeface="Garamond" panose="02020404030301010803" pitchFamily="18" charset="0"/>
            </a:rPr>
            <a:t>COUNSELORS </a:t>
          </a:r>
        </a:p>
        <a:p>
          <a:pPr marL="0" lvl="0" indent="0" algn="ctr" defTabSz="1066800">
            <a:lnSpc>
              <a:spcPct val="90000"/>
            </a:lnSpc>
            <a:spcBef>
              <a:spcPct val="0"/>
            </a:spcBef>
            <a:spcAft>
              <a:spcPct val="35000"/>
            </a:spcAft>
            <a:buNone/>
          </a:pPr>
          <a:r>
            <a:rPr lang="en-PK" sz="2400" kern="1200" dirty="0">
              <a:latin typeface="Garamond" panose="02020404030301010803" pitchFamily="18" charset="0"/>
            </a:rPr>
            <a:t>(TRAINED CERTIFIED)</a:t>
          </a:r>
          <a:endParaRPr lang="en-GB" sz="2400" kern="1200" dirty="0">
            <a:latin typeface="Garamond" panose="02020404030301010803" pitchFamily="18" charset="0"/>
          </a:endParaRPr>
        </a:p>
      </dsp:txBody>
      <dsp:txXfrm>
        <a:off x="2841097" y="2231755"/>
        <a:ext cx="4345207" cy="2231755"/>
      </dsp:txXfrm>
    </dsp:sp>
    <dsp:sp modelId="{110D9D24-F793-B749-8536-2B6A7437C8B7}">
      <dsp:nvSpPr>
        <dsp:cNvPr id="0" name=""/>
        <dsp:cNvSpPr/>
      </dsp:nvSpPr>
      <dsp:spPr>
        <a:xfrm>
          <a:off x="0" y="4463511"/>
          <a:ext cx="10027402" cy="2231755"/>
        </a:xfrm>
        <a:prstGeom prst="trapezoid">
          <a:avLst>
            <a:gd name="adj" fmla="val 74884"/>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K" sz="2400" kern="1200" dirty="0">
              <a:latin typeface="Garamond" panose="02020404030301010803" pitchFamily="18" charset="0"/>
            </a:rPr>
            <a:t>COUNSELORS/PSYCHOLOGISTS</a:t>
          </a:r>
        </a:p>
        <a:p>
          <a:pPr marL="0" lvl="0" indent="0" algn="ctr" defTabSz="1066800">
            <a:lnSpc>
              <a:spcPct val="90000"/>
            </a:lnSpc>
            <a:spcBef>
              <a:spcPct val="0"/>
            </a:spcBef>
            <a:spcAft>
              <a:spcPct val="35000"/>
            </a:spcAft>
            <a:buNone/>
          </a:pPr>
          <a:r>
            <a:rPr lang="en-PK" sz="2400" kern="1200" dirty="0">
              <a:latin typeface="Garamond" panose="02020404030301010803" pitchFamily="18" charset="0"/>
            </a:rPr>
            <a:t> (MASTERS DEGREE WITHOUT PROFESSIONAL TRAINING AND UNDER PROPER SUPERVISION)</a:t>
          </a:r>
          <a:endParaRPr lang="en-GB" sz="2400" kern="1200" dirty="0">
            <a:latin typeface="Garamond" panose="02020404030301010803" pitchFamily="18" charset="0"/>
          </a:endParaRPr>
        </a:p>
      </dsp:txBody>
      <dsp:txXfrm>
        <a:off x="1754795" y="4463511"/>
        <a:ext cx="6517811" cy="223175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FB121-9F8E-E94A-AE2C-139816A163A1}" type="datetimeFigureOut">
              <a:rPr lang="en-PK" smtClean="0"/>
              <a:t>11/05/2020</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C38FE-1641-0346-9800-EB5536B40364}" type="slidenum">
              <a:rPr lang="en-PK" smtClean="0"/>
              <a:t>‹#›</a:t>
            </a:fld>
            <a:endParaRPr lang="en-PK"/>
          </a:p>
        </p:txBody>
      </p:sp>
    </p:spTree>
    <p:extLst>
      <p:ext uri="{BB962C8B-B14F-4D97-AF65-F5344CB8AC3E}">
        <p14:creationId xmlns:p14="http://schemas.microsoft.com/office/powerpoint/2010/main" val="63332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 time of partition in 1947, northern India, which formed the current Pakistan, had only two; one in Lahore (established in 1840) and the other in Hyderabad (established in 1865).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there was a total of 2000 beds for a population of more than 100 million. The asylums were in a neglected condition, there were few qualified psychiatrists, and patients were managed by minimally trained doctors. These hospitals were called ‘Mad Houses’ in the local languages and patients could be admitted in chains. </a:t>
            </a:r>
          </a:p>
          <a:p>
            <a:r>
              <a:rPr lang="en-GB" dirty="0"/>
              <a:t>There was very little change for the first 20 years of Pakistan’s existence. </a:t>
            </a:r>
          </a:p>
          <a:p>
            <a:r>
              <a:rPr lang="en-GB" dirty="0"/>
              <a:t>unregulated practices based on concoctions of traditional influences.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participants typically used expression like ‘weakness of brain or illness of brain’, ‘illness of suffocation’, ‘illness of poor sleep’ or ‘tension’ as the cause of their problem. When asked if they heard or knew anything about ‘Depression’, they answered in negative.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338C38FE-1641-0346-9800-EB5536B40364}" type="slidenum">
              <a:rPr lang="en-PK" smtClean="0"/>
              <a:t>6</a:t>
            </a:fld>
            <a:endParaRPr lang="en-PK"/>
          </a:p>
        </p:txBody>
      </p:sp>
    </p:spTree>
    <p:extLst>
      <p:ext uri="{BB962C8B-B14F-4D97-AF65-F5344CB8AC3E}">
        <p14:creationId xmlns:p14="http://schemas.microsoft.com/office/powerpoint/2010/main" val="79461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6970-4104-DC4A-A97C-B62076FD6C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K"/>
          </a:p>
        </p:txBody>
      </p:sp>
      <p:sp>
        <p:nvSpPr>
          <p:cNvPr id="3" name="Subtitle 2">
            <a:extLst>
              <a:ext uri="{FF2B5EF4-FFF2-40B4-BE49-F238E27FC236}">
                <a16:creationId xmlns:a16="http://schemas.microsoft.com/office/drawing/2014/main" id="{5781EF66-5AA6-3E42-B268-7F0B31199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K"/>
          </a:p>
        </p:txBody>
      </p:sp>
      <p:sp>
        <p:nvSpPr>
          <p:cNvPr id="4" name="Date Placeholder 3">
            <a:extLst>
              <a:ext uri="{FF2B5EF4-FFF2-40B4-BE49-F238E27FC236}">
                <a16:creationId xmlns:a16="http://schemas.microsoft.com/office/drawing/2014/main" id="{F28B0510-F8A8-4E44-A2C2-FF7EC5E975EF}"/>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C6840A9E-B318-D948-B85B-DB77EFA67E1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A24A3C99-82FA-3242-8B99-F160C1B4BBD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993328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6E97-1C29-D545-BA02-2E059310A6AD}"/>
              </a:ext>
            </a:extLst>
          </p:cNvPr>
          <p:cNvSpPr>
            <a:spLocks noGrp="1"/>
          </p:cNvSpPr>
          <p:nvPr>
            <p:ph type="title"/>
          </p:nvPr>
        </p:nvSpPr>
        <p:spPr/>
        <p:txBody>
          <a:bodyPr/>
          <a:lstStyle/>
          <a:p>
            <a:r>
              <a:rPr lang="en-GB"/>
              <a:t>Click to edit Master title style</a:t>
            </a:r>
            <a:endParaRPr lang="en-PK"/>
          </a:p>
        </p:txBody>
      </p:sp>
      <p:sp>
        <p:nvSpPr>
          <p:cNvPr id="3" name="Vertical Text Placeholder 2">
            <a:extLst>
              <a:ext uri="{FF2B5EF4-FFF2-40B4-BE49-F238E27FC236}">
                <a16:creationId xmlns:a16="http://schemas.microsoft.com/office/drawing/2014/main" id="{B41AFE03-60FE-C140-AFA5-44764E8001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0272B70E-F6F6-4144-A712-86C0F5684703}"/>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2CEA323D-2968-024D-8C5A-0343CEAEBA8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AD5AA4D-B5F7-F24E-89E5-3867A9E2BAF8}"/>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89412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AEC9F7-4007-3841-BC0A-F52CEBAF9E2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K"/>
          </a:p>
        </p:txBody>
      </p:sp>
      <p:sp>
        <p:nvSpPr>
          <p:cNvPr id="3" name="Vertical Text Placeholder 2">
            <a:extLst>
              <a:ext uri="{FF2B5EF4-FFF2-40B4-BE49-F238E27FC236}">
                <a16:creationId xmlns:a16="http://schemas.microsoft.com/office/drawing/2014/main" id="{B029F4CC-70EE-834C-9F26-BB72FB905A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81E344F1-CA98-8D46-B552-DA506F4C3F19}"/>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B58065F9-8644-1F4C-BC47-FAA11D203746}"/>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046A12E1-C3C8-FF49-9931-07B58647430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2448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7577-8B1E-674E-8ED5-0DF3234C7C8F}"/>
              </a:ext>
            </a:extLst>
          </p:cNvPr>
          <p:cNvSpPr>
            <a:spLocks noGrp="1"/>
          </p:cNvSpPr>
          <p:nvPr>
            <p:ph type="title"/>
          </p:nvPr>
        </p:nvSpPr>
        <p:spPr/>
        <p:txBody>
          <a:bodyPr/>
          <a:lstStyle/>
          <a:p>
            <a:r>
              <a:rPr lang="en-GB"/>
              <a:t>Click to edit Master title style</a:t>
            </a:r>
            <a:endParaRPr lang="en-PK"/>
          </a:p>
        </p:txBody>
      </p:sp>
      <p:sp>
        <p:nvSpPr>
          <p:cNvPr id="3" name="Content Placeholder 2">
            <a:extLst>
              <a:ext uri="{FF2B5EF4-FFF2-40B4-BE49-F238E27FC236}">
                <a16:creationId xmlns:a16="http://schemas.microsoft.com/office/drawing/2014/main" id="{BB72B962-6823-7844-8918-BE6A311C16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CFD9E0AF-F440-454C-AF16-FAE92EF7646A}"/>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6658FA76-2EC2-9B4E-BCAC-31A1CF1DCC0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6D9BEF6A-0786-3D41-AF70-184472B7DB3B}"/>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45395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6985-12A2-5D45-B5E0-C45DD96E44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K"/>
          </a:p>
        </p:txBody>
      </p:sp>
      <p:sp>
        <p:nvSpPr>
          <p:cNvPr id="3" name="Text Placeholder 2">
            <a:extLst>
              <a:ext uri="{FF2B5EF4-FFF2-40B4-BE49-F238E27FC236}">
                <a16:creationId xmlns:a16="http://schemas.microsoft.com/office/drawing/2014/main" id="{56FAFC4A-DF3A-AE47-BD0B-D256368CC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9FEF01-3B63-6447-A149-EA0ED527E977}"/>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83C62232-B4E2-E44A-9F20-E8D9C845846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23AAFBF-EB2C-604D-925E-B24AC7A85FF1}"/>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1909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8781-5E59-0449-B011-C4C70BD889BC}"/>
              </a:ext>
            </a:extLst>
          </p:cNvPr>
          <p:cNvSpPr>
            <a:spLocks noGrp="1"/>
          </p:cNvSpPr>
          <p:nvPr>
            <p:ph type="title"/>
          </p:nvPr>
        </p:nvSpPr>
        <p:spPr/>
        <p:txBody>
          <a:bodyPr/>
          <a:lstStyle/>
          <a:p>
            <a:r>
              <a:rPr lang="en-GB"/>
              <a:t>Click to edit Master title style</a:t>
            </a:r>
            <a:endParaRPr lang="en-PK"/>
          </a:p>
        </p:txBody>
      </p:sp>
      <p:sp>
        <p:nvSpPr>
          <p:cNvPr id="3" name="Content Placeholder 2">
            <a:extLst>
              <a:ext uri="{FF2B5EF4-FFF2-40B4-BE49-F238E27FC236}">
                <a16:creationId xmlns:a16="http://schemas.microsoft.com/office/drawing/2014/main" id="{58E26BB2-10AC-7247-B38C-A551FA0C46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Content Placeholder 3">
            <a:extLst>
              <a:ext uri="{FF2B5EF4-FFF2-40B4-BE49-F238E27FC236}">
                <a16:creationId xmlns:a16="http://schemas.microsoft.com/office/drawing/2014/main" id="{B4F41B97-2E44-9F41-B0BC-CFA6AB1479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5" name="Date Placeholder 4">
            <a:extLst>
              <a:ext uri="{FF2B5EF4-FFF2-40B4-BE49-F238E27FC236}">
                <a16:creationId xmlns:a16="http://schemas.microsoft.com/office/drawing/2014/main" id="{67BF6AB8-F593-5240-80F2-2ED4E96DB906}"/>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6" name="Footer Placeholder 5">
            <a:extLst>
              <a:ext uri="{FF2B5EF4-FFF2-40B4-BE49-F238E27FC236}">
                <a16:creationId xmlns:a16="http://schemas.microsoft.com/office/drawing/2014/main" id="{994FAD7F-6452-F844-89A6-2821475D190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A138E4BD-A8A2-2646-ABFD-2C820775E62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371594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EDA0-C72C-9B4A-862B-108420E84C64}"/>
              </a:ext>
            </a:extLst>
          </p:cNvPr>
          <p:cNvSpPr>
            <a:spLocks noGrp="1"/>
          </p:cNvSpPr>
          <p:nvPr>
            <p:ph type="title"/>
          </p:nvPr>
        </p:nvSpPr>
        <p:spPr>
          <a:xfrm>
            <a:off x="839788" y="365125"/>
            <a:ext cx="10515600" cy="1325563"/>
          </a:xfrm>
        </p:spPr>
        <p:txBody>
          <a:bodyPr/>
          <a:lstStyle/>
          <a:p>
            <a:r>
              <a:rPr lang="en-GB"/>
              <a:t>Click to edit Master title style</a:t>
            </a:r>
            <a:endParaRPr lang="en-PK"/>
          </a:p>
        </p:txBody>
      </p:sp>
      <p:sp>
        <p:nvSpPr>
          <p:cNvPr id="3" name="Text Placeholder 2">
            <a:extLst>
              <a:ext uri="{FF2B5EF4-FFF2-40B4-BE49-F238E27FC236}">
                <a16:creationId xmlns:a16="http://schemas.microsoft.com/office/drawing/2014/main" id="{1BBBDE9F-1D7A-1B4B-875C-2792241BE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FA6674-6945-DB44-9403-7DB6C01E1D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5" name="Text Placeholder 4">
            <a:extLst>
              <a:ext uri="{FF2B5EF4-FFF2-40B4-BE49-F238E27FC236}">
                <a16:creationId xmlns:a16="http://schemas.microsoft.com/office/drawing/2014/main" id="{CB94BD32-7B2E-F54B-BF22-59DA2472F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3F0714-5525-034A-8C26-9C7F6D1E3F0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7" name="Date Placeholder 6">
            <a:extLst>
              <a:ext uri="{FF2B5EF4-FFF2-40B4-BE49-F238E27FC236}">
                <a16:creationId xmlns:a16="http://schemas.microsoft.com/office/drawing/2014/main" id="{1303BDBE-2766-DB4D-B32C-2EDD06AE1F35}"/>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8" name="Footer Placeholder 7">
            <a:extLst>
              <a:ext uri="{FF2B5EF4-FFF2-40B4-BE49-F238E27FC236}">
                <a16:creationId xmlns:a16="http://schemas.microsoft.com/office/drawing/2014/main" id="{69FBA8BC-ED4B-B74D-99EB-12C260495D7E}"/>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97776D3C-4C7F-E745-821E-BCE04DEB44E3}"/>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257526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132B-E543-674C-BAD7-2793397F8574}"/>
              </a:ext>
            </a:extLst>
          </p:cNvPr>
          <p:cNvSpPr>
            <a:spLocks noGrp="1"/>
          </p:cNvSpPr>
          <p:nvPr>
            <p:ph type="title"/>
          </p:nvPr>
        </p:nvSpPr>
        <p:spPr/>
        <p:txBody>
          <a:bodyPr/>
          <a:lstStyle/>
          <a:p>
            <a:r>
              <a:rPr lang="en-GB"/>
              <a:t>Click to edit Master title style</a:t>
            </a:r>
            <a:endParaRPr lang="en-PK"/>
          </a:p>
        </p:txBody>
      </p:sp>
      <p:sp>
        <p:nvSpPr>
          <p:cNvPr id="3" name="Date Placeholder 2">
            <a:extLst>
              <a:ext uri="{FF2B5EF4-FFF2-40B4-BE49-F238E27FC236}">
                <a16:creationId xmlns:a16="http://schemas.microsoft.com/office/drawing/2014/main" id="{064267DB-AA93-7D44-A500-05000FD2ABB1}"/>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4" name="Footer Placeholder 3">
            <a:extLst>
              <a:ext uri="{FF2B5EF4-FFF2-40B4-BE49-F238E27FC236}">
                <a16:creationId xmlns:a16="http://schemas.microsoft.com/office/drawing/2014/main" id="{101C0773-4AE6-DA45-9167-E462CC5300FD}"/>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F95F7AD2-4DBA-8B42-8D62-2E5847F3E0DC}"/>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342503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D374E-2061-0F44-B61B-E9FED6B95EE8}"/>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3" name="Footer Placeholder 2">
            <a:extLst>
              <a:ext uri="{FF2B5EF4-FFF2-40B4-BE49-F238E27FC236}">
                <a16:creationId xmlns:a16="http://schemas.microsoft.com/office/drawing/2014/main" id="{AE4B8DE3-FB12-E246-A1BE-F8FE83C3C39A}"/>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90C5E771-7C7F-7145-832A-FEE273CE4900}"/>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361741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5B07-6983-694C-9CD6-02ADD4A7D8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K"/>
          </a:p>
        </p:txBody>
      </p:sp>
      <p:sp>
        <p:nvSpPr>
          <p:cNvPr id="3" name="Content Placeholder 2">
            <a:extLst>
              <a:ext uri="{FF2B5EF4-FFF2-40B4-BE49-F238E27FC236}">
                <a16:creationId xmlns:a16="http://schemas.microsoft.com/office/drawing/2014/main" id="{3999D83E-E5AC-AC4E-8084-8D40CF2780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Text Placeholder 3">
            <a:extLst>
              <a:ext uri="{FF2B5EF4-FFF2-40B4-BE49-F238E27FC236}">
                <a16:creationId xmlns:a16="http://schemas.microsoft.com/office/drawing/2014/main" id="{93A8A7D0-31D9-3847-8385-EC5E7530E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CF366F-6F4F-3241-8E24-BDEC08DA3F3A}"/>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6" name="Footer Placeholder 5">
            <a:extLst>
              <a:ext uri="{FF2B5EF4-FFF2-40B4-BE49-F238E27FC236}">
                <a16:creationId xmlns:a16="http://schemas.microsoft.com/office/drawing/2014/main" id="{FCDB6166-E3C8-B046-8332-3C30EB6596F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67280084-73FB-C44F-B998-F4931506DD99}"/>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87430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E541-3FB1-4C43-A25C-67ED4F5B0C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K"/>
          </a:p>
        </p:txBody>
      </p:sp>
      <p:sp>
        <p:nvSpPr>
          <p:cNvPr id="3" name="Picture Placeholder 2">
            <a:extLst>
              <a:ext uri="{FF2B5EF4-FFF2-40B4-BE49-F238E27FC236}">
                <a16:creationId xmlns:a16="http://schemas.microsoft.com/office/drawing/2014/main" id="{ED8332C3-1382-8F4E-8FFB-4BD02ADA0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FEF06F4F-C32B-6548-BB42-2A2D422E1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AF9BF0-BF00-B643-9522-45A3F201D3D1}"/>
              </a:ext>
            </a:extLst>
          </p:cNvPr>
          <p:cNvSpPr>
            <a:spLocks noGrp="1"/>
          </p:cNvSpPr>
          <p:nvPr>
            <p:ph type="dt" sz="half" idx="10"/>
          </p:nvPr>
        </p:nvSpPr>
        <p:spPr/>
        <p:txBody>
          <a:bodyPr/>
          <a:lstStyle/>
          <a:p>
            <a:fld id="{96697858-2754-EA4D-85CB-559C388423E2}" type="datetimeFigureOut">
              <a:rPr lang="en-PK" smtClean="0"/>
              <a:t>11/05/2020</a:t>
            </a:fld>
            <a:endParaRPr lang="en-PK"/>
          </a:p>
        </p:txBody>
      </p:sp>
      <p:sp>
        <p:nvSpPr>
          <p:cNvPr id="6" name="Footer Placeholder 5">
            <a:extLst>
              <a:ext uri="{FF2B5EF4-FFF2-40B4-BE49-F238E27FC236}">
                <a16:creationId xmlns:a16="http://schemas.microsoft.com/office/drawing/2014/main" id="{FB56418A-6B45-8449-9D7C-328E642C7084}"/>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BE828848-0BCF-4045-B8A3-A0F7B6B5AF9A}"/>
              </a:ext>
            </a:extLst>
          </p:cNvPr>
          <p:cNvSpPr>
            <a:spLocks noGrp="1"/>
          </p:cNvSpPr>
          <p:nvPr>
            <p:ph type="sldNum" sz="quarter" idx="12"/>
          </p:nvPr>
        </p:nvSpPr>
        <p:spPr/>
        <p:txBody>
          <a:bodyPr/>
          <a:lstStyle/>
          <a:p>
            <a:fld id="{6A3CFE73-778D-C04D-9327-D23E8267C4BB}" type="slidenum">
              <a:rPr lang="en-PK" smtClean="0"/>
              <a:t>‹#›</a:t>
            </a:fld>
            <a:endParaRPr lang="en-PK"/>
          </a:p>
        </p:txBody>
      </p:sp>
    </p:spTree>
    <p:extLst>
      <p:ext uri="{BB962C8B-B14F-4D97-AF65-F5344CB8AC3E}">
        <p14:creationId xmlns:p14="http://schemas.microsoft.com/office/powerpoint/2010/main" val="105733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771E3-BF5C-6B4D-8613-F9C96EDBA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K"/>
          </a:p>
        </p:txBody>
      </p:sp>
      <p:sp>
        <p:nvSpPr>
          <p:cNvPr id="3" name="Text Placeholder 2">
            <a:extLst>
              <a:ext uri="{FF2B5EF4-FFF2-40B4-BE49-F238E27FC236}">
                <a16:creationId xmlns:a16="http://schemas.microsoft.com/office/drawing/2014/main" id="{5D077F18-8561-8345-B476-61DE72DD2D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4" name="Date Placeholder 3">
            <a:extLst>
              <a:ext uri="{FF2B5EF4-FFF2-40B4-BE49-F238E27FC236}">
                <a16:creationId xmlns:a16="http://schemas.microsoft.com/office/drawing/2014/main" id="{532C43BC-32B2-E24F-B5E3-AAF41E2E3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97858-2754-EA4D-85CB-559C388423E2}" type="datetimeFigureOut">
              <a:rPr lang="en-PK" smtClean="0"/>
              <a:t>11/05/2020</a:t>
            </a:fld>
            <a:endParaRPr lang="en-PK"/>
          </a:p>
        </p:txBody>
      </p:sp>
      <p:sp>
        <p:nvSpPr>
          <p:cNvPr id="5" name="Footer Placeholder 4">
            <a:extLst>
              <a:ext uri="{FF2B5EF4-FFF2-40B4-BE49-F238E27FC236}">
                <a16:creationId xmlns:a16="http://schemas.microsoft.com/office/drawing/2014/main" id="{AF93393C-F215-F047-A737-947CC9E56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E050C5F5-9AA9-C344-A0F9-F36113D46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CFE73-778D-C04D-9327-D23E8267C4BB}" type="slidenum">
              <a:rPr lang="en-PK" smtClean="0"/>
              <a:t>‹#›</a:t>
            </a:fld>
            <a:endParaRPr lang="en-PK"/>
          </a:p>
        </p:txBody>
      </p:sp>
    </p:spTree>
    <p:extLst>
      <p:ext uri="{BB962C8B-B14F-4D97-AF65-F5344CB8AC3E}">
        <p14:creationId xmlns:p14="http://schemas.microsoft.com/office/powerpoint/2010/main" val="2505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5C1F-3572-AA46-A01A-21B60F8A6506}"/>
              </a:ext>
            </a:extLst>
          </p:cNvPr>
          <p:cNvSpPr>
            <a:spLocks noGrp="1"/>
          </p:cNvSpPr>
          <p:nvPr>
            <p:ph type="ctrTitle"/>
          </p:nvPr>
        </p:nvSpPr>
        <p:spPr>
          <a:xfrm>
            <a:off x="623454" y="387927"/>
            <a:ext cx="7051964" cy="2096800"/>
          </a:xfrm>
        </p:spPr>
        <p:txBody>
          <a:bodyPr>
            <a:normAutofit/>
          </a:bodyPr>
          <a:lstStyle/>
          <a:p>
            <a:r>
              <a:rPr lang="en-PK" sz="400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Garamond" panose="02020404030301010803" pitchFamily="18" charset="0"/>
              </a:rPr>
              <a:t>ABNORMAL PSYCHOLOGY IN THE CONTEXT OF PAKISTAN</a:t>
            </a:r>
          </a:p>
        </p:txBody>
      </p:sp>
      <p:sp>
        <p:nvSpPr>
          <p:cNvPr id="3" name="Subtitle 2">
            <a:extLst>
              <a:ext uri="{FF2B5EF4-FFF2-40B4-BE49-F238E27FC236}">
                <a16:creationId xmlns:a16="http://schemas.microsoft.com/office/drawing/2014/main" id="{71A14D88-0C50-C946-BA6F-7E6937AED749}"/>
              </a:ext>
            </a:extLst>
          </p:cNvPr>
          <p:cNvSpPr>
            <a:spLocks noGrp="1"/>
          </p:cNvSpPr>
          <p:nvPr>
            <p:ph type="subTitle" idx="1"/>
          </p:nvPr>
        </p:nvSpPr>
        <p:spPr>
          <a:xfrm>
            <a:off x="-665019" y="3394219"/>
            <a:ext cx="9144000" cy="1655762"/>
          </a:xfrm>
        </p:spPr>
        <p:txBody>
          <a:bodyPr/>
          <a:lstStyle/>
          <a:p>
            <a:r>
              <a:rPr lang="en-GB" b="1" cap="all" dirty="0" err="1">
                <a:latin typeface="Garamond" panose="02020404030301010803" pitchFamily="18" charset="0"/>
              </a:rPr>
              <a:t>Dr.</a:t>
            </a:r>
            <a:r>
              <a:rPr lang="en-GB" b="1" cap="all" dirty="0">
                <a:latin typeface="Garamond" panose="02020404030301010803" pitchFamily="18" charset="0"/>
              </a:rPr>
              <a:t> </a:t>
            </a:r>
            <a:r>
              <a:rPr lang="en-GB" b="1" cap="all" dirty="0" err="1">
                <a:latin typeface="Garamond" panose="02020404030301010803" pitchFamily="18" charset="0"/>
              </a:rPr>
              <a:t>Saeeda</a:t>
            </a:r>
            <a:r>
              <a:rPr lang="en-GB" b="1" cap="all" dirty="0">
                <a:latin typeface="Garamond" panose="02020404030301010803" pitchFamily="18" charset="0"/>
              </a:rPr>
              <a:t> Khanum</a:t>
            </a:r>
          </a:p>
          <a:p>
            <a:r>
              <a:rPr lang="en-GB" b="1" cap="all" dirty="0">
                <a:latin typeface="Garamond" panose="02020404030301010803" pitchFamily="18" charset="0"/>
              </a:rPr>
              <a:t>02 November 2020</a:t>
            </a:r>
            <a:endParaRPr lang="en-PK" dirty="0">
              <a:latin typeface="Garamond" panose="02020404030301010803" pitchFamily="18" charset="0"/>
            </a:endParaRPr>
          </a:p>
        </p:txBody>
      </p:sp>
      <p:pic>
        <p:nvPicPr>
          <p:cNvPr id="11" name="Picture 10">
            <a:extLst>
              <a:ext uri="{FF2B5EF4-FFF2-40B4-BE49-F238E27FC236}">
                <a16:creationId xmlns:a16="http://schemas.microsoft.com/office/drawing/2014/main" id="{F5BCFEBF-1A97-1A40-899C-DC44AB63496E}"/>
              </a:ext>
            </a:extLst>
          </p:cNvPr>
          <p:cNvPicPr>
            <a:picLocks noChangeAspect="1"/>
          </p:cNvPicPr>
          <p:nvPr/>
        </p:nvPicPr>
        <p:blipFill>
          <a:blip r:embed="rId2"/>
          <a:stretch>
            <a:fillRect/>
          </a:stretch>
        </p:blipFill>
        <p:spPr>
          <a:xfrm>
            <a:off x="66908" y="6323794"/>
            <a:ext cx="2653990" cy="500753"/>
          </a:xfrm>
          <a:prstGeom prst="rect">
            <a:avLst/>
          </a:prstGeom>
        </p:spPr>
      </p:pic>
      <p:pic>
        <p:nvPicPr>
          <p:cNvPr id="5" name="Picture 4">
            <a:extLst>
              <a:ext uri="{FF2B5EF4-FFF2-40B4-BE49-F238E27FC236}">
                <a16:creationId xmlns:a16="http://schemas.microsoft.com/office/drawing/2014/main" id="{4584A291-1CAF-124B-86B9-44B1C911BD4F}"/>
              </a:ext>
            </a:extLst>
          </p:cNvPr>
          <p:cNvPicPr>
            <a:picLocks noChangeAspect="1"/>
          </p:cNvPicPr>
          <p:nvPr/>
        </p:nvPicPr>
        <p:blipFill>
          <a:blip r:embed="rId3"/>
          <a:stretch>
            <a:fillRect/>
          </a:stretch>
        </p:blipFill>
        <p:spPr>
          <a:xfrm>
            <a:off x="354507" y="4805668"/>
            <a:ext cx="1081669" cy="1184427"/>
          </a:xfrm>
          <a:prstGeom prst="rect">
            <a:avLst/>
          </a:prstGeom>
        </p:spPr>
      </p:pic>
      <p:pic>
        <p:nvPicPr>
          <p:cNvPr id="7" name="Picture 6">
            <a:extLst>
              <a:ext uri="{FF2B5EF4-FFF2-40B4-BE49-F238E27FC236}">
                <a16:creationId xmlns:a16="http://schemas.microsoft.com/office/drawing/2014/main" id="{791F1866-D4E4-874C-AF70-8FE56669E680}"/>
              </a:ext>
            </a:extLst>
          </p:cNvPr>
          <p:cNvPicPr>
            <a:picLocks noChangeAspect="1"/>
          </p:cNvPicPr>
          <p:nvPr/>
        </p:nvPicPr>
        <p:blipFill>
          <a:blip r:embed="rId4"/>
          <a:stretch>
            <a:fillRect/>
          </a:stretch>
        </p:blipFill>
        <p:spPr>
          <a:xfrm>
            <a:off x="8769301" y="0"/>
            <a:ext cx="3422699" cy="4544291"/>
          </a:xfrm>
          <a:prstGeom prst="rect">
            <a:avLst/>
          </a:prstGeom>
        </p:spPr>
      </p:pic>
      <p:pic>
        <p:nvPicPr>
          <p:cNvPr id="8" name="Picture 7">
            <a:extLst>
              <a:ext uri="{FF2B5EF4-FFF2-40B4-BE49-F238E27FC236}">
                <a16:creationId xmlns:a16="http://schemas.microsoft.com/office/drawing/2014/main" id="{12221614-3B9C-3F45-9C36-4437E4A27190}"/>
              </a:ext>
            </a:extLst>
          </p:cNvPr>
          <p:cNvPicPr>
            <a:picLocks noChangeAspect="1"/>
          </p:cNvPicPr>
          <p:nvPr/>
        </p:nvPicPr>
        <p:blipFill>
          <a:blip r:embed="rId5"/>
          <a:stretch>
            <a:fillRect/>
          </a:stretch>
        </p:blipFill>
        <p:spPr>
          <a:xfrm>
            <a:off x="8902700" y="4593936"/>
            <a:ext cx="3289300" cy="2463800"/>
          </a:xfrm>
          <a:prstGeom prst="rect">
            <a:avLst/>
          </a:prstGeom>
        </p:spPr>
      </p:pic>
    </p:spTree>
    <p:extLst>
      <p:ext uri="{BB962C8B-B14F-4D97-AF65-F5344CB8AC3E}">
        <p14:creationId xmlns:p14="http://schemas.microsoft.com/office/powerpoint/2010/main" val="105843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C02C6-4E83-5242-BA08-7EEA734C434D}"/>
              </a:ext>
            </a:extLst>
          </p:cNvPr>
          <p:cNvSpPr>
            <a:spLocks noGrp="1"/>
          </p:cNvSpPr>
          <p:nvPr>
            <p:ph type="title"/>
          </p:nvPr>
        </p:nvSpPr>
        <p:spPr/>
        <p:txBody>
          <a:bodyPr>
            <a:normAutofit/>
          </a:bodyPr>
          <a:lstStyle/>
          <a:p>
            <a:r>
              <a:rPr lang="en-GB" sz="2800" b="1" dirty="0">
                <a:latin typeface="Garamond" panose="02020404030301010803" pitchFamily="18" charset="0"/>
              </a:rPr>
              <a:t>T</a:t>
            </a:r>
            <a:r>
              <a:rPr lang="en-PK" sz="2800" b="1" dirty="0">
                <a:latin typeface="Garamond" panose="02020404030301010803" pitchFamily="18" charset="0"/>
              </a:rPr>
              <a:t>reatment expectation </a:t>
            </a:r>
          </a:p>
        </p:txBody>
      </p:sp>
      <p:sp>
        <p:nvSpPr>
          <p:cNvPr id="3" name="Content Placeholder 2">
            <a:extLst>
              <a:ext uri="{FF2B5EF4-FFF2-40B4-BE49-F238E27FC236}">
                <a16:creationId xmlns:a16="http://schemas.microsoft.com/office/drawing/2014/main" id="{F07799C1-D6B8-BB4F-A9B0-1D161AB5400C}"/>
              </a:ext>
            </a:extLst>
          </p:cNvPr>
          <p:cNvSpPr>
            <a:spLocks noGrp="1"/>
          </p:cNvSpPr>
          <p:nvPr>
            <p:ph idx="1"/>
          </p:nvPr>
        </p:nvSpPr>
        <p:spPr/>
        <p:txBody>
          <a:bodyPr>
            <a:normAutofit/>
          </a:bodyPr>
          <a:lstStyle/>
          <a:p>
            <a:r>
              <a:rPr lang="en-PK" sz="2400" dirty="0">
                <a:latin typeface="Garamond" panose="02020404030301010803" pitchFamily="18" charset="0"/>
              </a:rPr>
              <a:t>vary according the cause of disorder</a:t>
            </a:r>
          </a:p>
          <a:p>
            <a:endParaRPr lang="en-PK" sz="2400" dirty="0">
              <a:latin typeface="Garamond" panose="02020404030301010803" pitchFamily="18" charset="0"/>
            </a:endParaRPr>
          </a:p>
          <a:p>
            <a:r>
              <a:rPr lang="en-GB" sz="2400" dirty="0">
                <a:latin typeface="Garamond" panose="02020404030301010803" pitchFamily="18" charset="0"/>
              </a:rPr>
              <a:t>Suhail et al. (2019) reported that in their study population, more people believed that general practitioner’s (23.76%), psychologists (23.92%) and psychiatrists (20.73%) were the right people to consult for these problems. </a:t>
            </a:r>
          </a:p>
          <a:p>
            <a:r>
              <a:rPr lang="en-GB" sz="2400" dirty="0">
                <a:latin typeface="Garamond" panose="02020404030301010803" pitchFamily="18" charset="0"/>
              </a:rPr>
              <a:t>Compared to the above, there were also a lesser proportion who considered Hakims/Homeopathy Practitioners (4.22%), Magical Healers (13.11%) and Religious Healers (13.54%) as the appropriate people to contact</a:t>
            </a:r>
          </a:p>
          <a:p>
            <a:r>
              <a:rPr lang="en-GB" sz="2400" dirty="0">
                <a:latin typeface="Garamond" panose="02020404030301010803" pitchFamily="18" charset="0"/>
              </a:rPr>
              <a:t>Herbal medicine</a:t>
            </a:r>
          </a:p>
          <a:p>
            <a:r>
              <a:rPr lang="en-GB" sz="2400" dirty="0">
                <a:latin typeface="Garamond" panose="02020404030301010803" pitchFamily="18" charset="0"/>
              </a:rPr>
              <a:t>Black magic</a:t>
            </a:r>
          </a:p>
        </p:txBody>
      </p:sp>
    </p:spTree>
    <p:extLst>
      <p:ext uri="{BB962C8B-B14F-4D97-AF65-F5344CB8AC3E}">
        <p14:creationId xmlns:p14="http://schemas.microsoft.com/office/powerpoint/2010/main" val="3882764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F68C-0A60-584F-9C81-592F06441738}"/>
              </a:ext>
            </a:extLst>
          </p:cNvPr>
          <p:cNvSpPr>
            <a:spLocks noGrp="1"/>
          </p:cNvSpPr>
          <p:nvPr>
            <p:ph type="title"/>
          </p:nvPr>
        </p:nvSpPr>
        <p:spPr/>
        <p:txBody>
          <a:bodyPr>
            <a:normAutofit/>
          </a:bodyPr>
          <a:lstStyle/>
          <a:p>
            <a:r>
              <a:rPr lang="en-PK" sz="2800" b="1" dirty="0">
                <a:latin typeface="Garamond" panose="02020404030301010803" pitchFamily="18" charset="0"/>
              </a:rPr>
              <a:t>Roadblocks for seeking professional help</a:t>
            </a:r>
          </a:p>
        </p:txBody>
      </p:sp>
      <p:sp>
        <p:nvSpPr>
          <p:cNvPr id="3" name="Content Placeholder 2">
            <a:extLst>
              <a:ext uri="{FF2B5EF4-FFF2-40B4-BE49-F238E27FC236}">
                <a16:creationId xmlns:a16="http://schemas.microsoft.com/office/drawing/2014/main" id="{F794794B-48C3-8D42-BC64-40E42B5F6A36}"/>
              </a:ext>
            </a:extLst>
          </p:cNvPr>
          <p:cNvSpPr>
            <a:spLocks noGrp="1"/>
          </p:cNvSpPr>
          <p:nvPr>
            <p:ph idx="1"/>
          </p:nvPr>
        </p:nvSpPr>
        <p:spPr/>
        <p:txBody>
          <a:bodyPr>
            <a:normAutofit/>
          </a:bodyPr>
          <a:lstStyle/>
          <a:p>
            <a:r>
              <a:rPr lang="en-GB" sz="2400" dirty="0">
                <a:latin typeface="Garamond" panose="02020404030301010803" pitchFamily="18" charset="0"/>
              </a:rPr>
              <a:t>Cultural constructs ‘izzat’ </a:t>
            </a:r>
          </a:p>
          <a:p>
            <a:r>
              <a:rPr lang="en-GB" sz="2400" dirty="0">
                <a:latin typeface="Garamond" panose="02020404030301010803" pitchFamily="18" charset="0"/>
              </a:rPr>
              <a:t>Stigma affecting both genders</a:t>
            </a:r>
          </a:p>
          <a:p>
            <a:r>
              <a:rPr lang="en-GB" sz="2400" dirty="0">
                <a:latin typeface="Garamond" panose="02020404030301010803" pitchFamily="18" charset="0"/>
              </a:rPr>
              <a:t>The treatment choices are affected by the explanatory model of the illness as some people tend to prefer medical practitioners or psychiatrists to receive treatment</a:t>
            </a:r>
          </a:p>
          <a:p>
            <a:r>
              <a:rPr lang="en-GB" sz="2400" dirty="0">
                <a:latin typeface="Garamond" panose="02020404030301010803" pitchFamily="18" charset="0"/>
              </a:rPr>
              <a:t>Others prefer other kind of non-licenced practitioners including spiritual/faith healers, hakims and so on. </a:t>
            </a:r>
          </a:p>
          <a:p>
            <a:r>
              <a:rPr lang="en-GB" sz="2400" dirty="0">
                <a:latin typeface="Garamond" panose="02020404030301010803" pitchFamily="18" charset="0"/>
              </a:rPr>
              <a:t>C</a:t>
            </a:r>
            <a:r>
              <a:rPr lang="en-PK" sz="2400" dirty="0">
                <a:latin typeface="Garamond" panose="02020404030301010803" pitchFamily="18" charset="0"/>
              </a:rPr>
              <a:t>ulture: individualistic vs collectivistic</a:t>
            </a:r>
          </a:p>
          <a:p>
            <a:pPr lvl="1"/>
            <a:r>
              <a:rPr lang="en-PK" dirty="0">
                <a:latin typeface="Garamond" panose="02020404030301010803" pitchFamily="18" charset="0"/>
              </a:rPr>
              <a:t> Need to seek approval from many members of family mainly men of the house in some areas</a:t>
            </a:r>
          </a:p>
          <a:p>
            <a:r>
              <a:rPr lang="en-PK" sz="2400" dirty="0">
                <a:latin typeface="Garamond" panose="02020404030301010803" pitchFamily="18" charset="0"/>
              </a:rPr>
              <a:t>Legitimacy of a mental disorder</a:t>
            </a:r>
          </a:p>
          <a:p>
            <a:endParaRPr lang="en-GB" sz="2400" dirty="0">
              <a:latin typeface="Garamond" panose="02020404030301010803" pitchFamily="18" charset="0"/>
            </a:endParaRPr>
          </a:p>
          <a:p>
            <a:endParaRPr lang="en-PK" sz="2400" dirty="0">
              <a:latin typeface="Garamond" panose="02020404030301010803" pitchFamily="18" charset="0"/>
            </a:endParaRPr>
          </a:p>
        </p:txBody>
      </p:sp>
    </p:spTree>
    <p:extLst>
      <p:ext uri="{BB962C8B-B14F-4D97-AF65-F5344CB8AC3E}">
        <p14:creationId xmlns:p14="http://schemas.microsoft.com/office/powerpoint/2010/main" val="260864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2EA2-C677-044D-92AF-98E7D1E00E0B}"/>
              </a:ext>
            </a:extLst>
          </p:cNvPr>
          <p:cNvSpPr>
            <a:spLocks noGrp="1"/>
          </p:cNvSpPr>
          <p:nvPr>
            <p:ph type="title"/>
          </p:nvPr>
        </p:nvSpPr>
        <p:spPr/>
        <p:txBody>
          <a:bodyPr>
            <a:normAutofit/>
          </a:bodyPr>
          <a:lstStyle/>
          <a:p>
            <a:r>
              <a:rPr lang="en-PK" sz="2400" b="1" dirty="0">
                <a:latin typeface="Garamond" panose="02020404030301010803" pitchFamily="18" charset="0"/>
              </a:rPr>
              <a:t>Western psychology and indigounous psychology scope for Mental health problems in pakistan</a:t>
            </a:r>
          </a:p>
        </p:txBody>
      </p:sp>
      <p:sp>
        <p:nvSpPr>
          <p:cNvPr id="3" name="Content Placeholder 2">
            <a:extLst>
              <a:ext uri="{FF2B5EF4-FFF2-40B4-BE49-F238E27FC236}">
                <a16:creationId xmlns:a16="http://schemas.microsoft.com/office/drawing/2014/main" id="{9F93B41C-9E8C-4743-9F27-3167B3583D14}"/>
              </a:ext>
            </a:extLst>
          </p:cNvPr>
          <p:cNvSpPr>
            <a:spLocks noGrp="1"/>
          </p:cNvSpPr>
          <p:nvPr>
            <p:ph idx="1"/>
          </p:nvPr>
        </p:nvSpPr>
        <p:spPr/>
        <p:txBody>
          <a:bodyPr>
            <a:normAutofit/>
          </a:bodyPr>
          <a:lstStyle/>
          <a:p>
            <a:pPr marL="0" indent="0">
              <a:buNone/>
            </a:pPr>
            <a:r>
              <a:rPr lang="en-GB" sz="2400" dirty="0">
                <a:latin typeface="Garamond" panose="02020404030301010803" pitchFamily="18" charset="0"/>
              </a:rPr>
              <a:t>I</a:t>
            </a:r>
            <a:r>
              <a:rPr lang="en-PK" sz="2400" dirty="0">
                <a:latin typeface="Garamond" panose="02020404030301010803" pitchFamily="18" charset="0"/>
              </a:rPr>
              <a:t>ssues</a:t>
            </a:r>
          </a:p>
          <a:p>
            <a:r>
              <a:rPr lang="en-PK" sz="2400" dirty="0">
                <a:latin typeface="Garamond" panose="02020404030301010803" pitchFamily="18" charset="0"/>
              </a:rPr>
              <a:t>Ethics, authenticity of professional, record keeping and maintaing</a:t>
            </a:r>
          </a:p>
          <a:p>
            <a:r>
              <a:rPr lang="en-PK" sz="2400" dirty="0">
                <a:latin typeface="Garamond" panose="02020404030301010803" pitchFamily="18" charset="0"/>
              </a:rPr>
              <a:t>Privacy issues</a:t>
            </a:r>
          </a:p>
          <a:p>
            <a:r>
              <a:rPr lang="en-GB" sz="2400" dirty="0">
                <a:latin typeface="Garamond" panose="02020404030301010803" pitchFamily="18" charset="0"/>
              </a:rPr>
              <a:t>D</a:t>
            </a:r>
            <a:r>
              <a:rPr lang="en-PK" sz="2400" dirty="0">
                <a:latin typeface="Garamond" panose="02020404030301010803" pitchFamily="18" charset="0"/>
              </a:rPr>
              <a:t>ifferences in population charachteristics, culture and delivery with effectiveness</a:t>
            </a:r>
          </a:p>
          <a:p>
            <a:r>
              <a:rPr lang="en-PK" sz="2400" dirty="0">
                <a:latin typeface="Garamond" panose="02020404030301010803" pitchFamily="18" charset="0"/>
              </a:rPr>
              <a:t>L</a:t>
            </a:r>
            <a:r>
              <a:rPr lang="en-GB" sz="2400" dirty="0">
                <a:latin typeface="Garamond" panose="02020404030301010803" pitchFamily="18" charset="0"/>
              </a:rPr>
              <a:t>a</a:t>
            </a:r>
            <a:r>
              <a:rPr lang="en-PK" sz="2400" dirty="0">
                <a:latin typeface="Garamond" panose="02020404030301010803" pitchFamily="18" charset="0"/>
              </a:rPr>
              <a:t>ck of trained professionals</a:t>
            </a:r>
          </a:p>
          <a:p>
            <a:r>
              <a:rPr lang="en-PK" sz="2400" dirty="0">
                <a:latin typeface="Garamond" panose="02020404030301010803" pitchFamily="18" charset="0"/>
              </a:rPr>
              <a:t>Few things that are norm in P</a:t>
            </a:r>
            <a:r>
              <a:rPr lang="en-GB" sz="2400" dirty="0">
                <a:latin typeface="Garamond" panose="02020404030301010803" pitchFamily="18" charset="0"/>
              </a:rPr>
              <a:t>a</a:t>
            </a:r>
            <a:r>
              <a:rPr lang="en-PK" sz="2400" dirty="0">
                <a:latin typeface="Garamond" panose="02020404030301010803" pitchFamily="18" charset="0"/>
              </a:rPr>
              <a:t>kistan might not be in western world (male dominanace, decision making etc., submissiveness owmen)</a:t>
            </a:r>
          </a:p>
        </p:txBody>
      </p:sp>
    </p:spTree>
    <p:extLst>
      <p:ext uri="{BB962C8B-B14F-4D97-AF65-F5344CB8AC3E}">
        <p14:creationId xmlns:p14="http://schemas.microsoft.com/office/powerpoint/2010/main" val="409907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6050-0FB2-B74F-8562-B920E6A1C7E9}"/>
              </a:ext>
            </a:extLst>
          </p:cNvPr>
          <p:cNvSpPr>
            <a:spLocks noGrp="1"/>
          </p:cNvSpPr>
          <p:nvPr>
            <p:ph type="title"/>
          </p:nvPr>
        </p:nvSpPr>
        <p:spPr/>
        <p:txBody>
          <a:bodyPr>
            <a:normAutofit/>
          </a:bodyPr>
          <a:lstStyle/>
          <a:p>
            <a:endParaRPr lang="en-PK" sz="2400" dirty="0">
              <a:latin typeface="Garamond" panose="02020404030301010803" pitchFamily="18" charset="0"/>
            </a:endParaRPr>
          </a:p>
        </p:txBody>
      </p:sp>
      <p:sp>
        <p:nvSpPr>
          <p:cNvPr id="3" name="Content Placeholder 2">
            <a:extLst>
              <a:ext uri="{FF2B5EF4-FFF2-40B4-BE49-F238E27FC236}">
                <a16:creationId xmlns:a16="http://schemas.microsoft.com/office/drawing/2014/main" id="{EBE3A437-F94B-8A4D-83C5-6BD86ECF51B1}"/>
              </a:ext>
            </a:extLst>
          </p:cNvPr>
          <p:cNvSpPr>
            <a:spLocks noGrp="1"/>
          </p:cNvSpPr>
          <p:nvPr>
            <p:ph idx="1"/>
          </p:nvPr>
        </p:nvSpPr>
        <p:spPr/>
        <p:txBody>
          <a:bodyPr>
            <a:normAutofit/>
          </a:bodyPr>
          <a:lstStyle/>
          <a:p>
            <a:r>
              <a:rPr lang="en-PK" sz="2400" dirty="0">
                <a:latin typeface="Garamond" panose="02020404030301010803" pitchFamily="18" charset="0"/>
              </a:rPr>
              <a:t>Foll</a:t>
            </a:r>
            <a:r>
              <a:rPr lang="en-GB" sz="2400" dirty="0">
                <a:latin typeface="Garamond" panose="02020404030301010803" pitchFamily="18" charset="0"/>
              </a:rPr>
              <a:t>ow</a:t>
            </a:r>
            <a:r>
              <a:rPr lang="en-PK" sz="2400" dirty="0">
                <a:latin typeface="Garamond" panose="02020404030301010803" pitchFamily="18" charset="0"/>
              </a:rPr>
              <a:t>ing DSM word to word - malpractice without certification and supervision</a:t>
            </a:r>
          </a:p>
          <a:p>
            <a:r>
              <a:rPr lang="en-PK" sz="2400" dirty="0">
                <a:latin typeface="Garamond" panose="02020404030301010803" pitchFamily="18" charset="0"/>
              </a:rPr>
              <a:t>Mushroom growth of practioners without any permission or monitoring</a:t>
            </a:r>
          </a:p>
          <a:p>
            <a:r>
              <a:rPr lang="en-PK" sz="2400" dirty="0">
                <a:latin typeface="Garamond" panose="02020404030301010803" pitchFamily="18" charset="0"/>
              </a:rPr>
              <a:t>Resulting in harmful ways of handling psychological problems</a:t>
            </a:r>
          </a:p>
        </p:txBody>
      </p:sp>
    </p:spTree>
    <p:extLst>
      <p:ext uri="{BB962C8B-B14F-4D97-AF65-F5344CB8AC3E}">
        <p14:creationId xmlns:p14="http://schemas.microsoft.com/office/powerpoint/2010/main" val="39300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DD48-EA01-094A-B4A4-622C14AD5818}"/>
              </a:ext>
            </a:extLst>
          </p:cNvPr>
          <p:cNvSpPr>
            <a:spLocks noGrp="1"/>
          </p:cNvSpPr>
          <p:nvPr>
            <p:ph type="title"/>
          </p:nvPr>
        </p:nvSpPr>
        <p:spPr/>
        <p:txBody>
          <a:bodyPr>
            <a:normAutofit/>
          </a:bodyPr>
          <a:lstStyle/>
          <a:p>
            <a:r>
              <a:rPr lang="en-GB" sz="2800" b="1" dirty="0">
                <a:latin typeface="Garamond" panose="02020404030301010803" pitchFamily="18" charset="0"/>
              </a:rPr>
              <a:t>S</a:t>
            </a:r>
            <a:r>
              <a:rPr lang="en-PK" sz="2800" b="1" dirty="0">
                <a:latin typeface="Garamond" panose="02020404030301010803" pitchFamily="18" charset="0"/>
              </a:rPr>
              <a:t>TRONG BELLIEF IN MEDICATION INSTEAD OF COUNSELING AND THERAPY</a:t>
            </a:r>
          </a:p>
        </p:txBody>
      </p:sp>
      <p:sp>
        <p:nvSpPr>
          <p:cNvPr id="11" name="Content Placeholder 10">
            <a:extLst>
              <a:ext uri="{FF2B5EF4-FFF2-40B4-BE49-F238E27FC236}">
                <a16:creationId xmlns:a16="http://schemas.microsoft.com/office/drawing/2014/main" id="{FDF1B564-E60D-E946-957C-62A63A3551AD}"/>
              </a:ext>
            </a:extLst>
          </p:cNvPr>
          <p:cNvSpPr>
            <a:spLocks noGrp="1"/>
          </p:cNvSpPr>
          <p:nvPr>
            <p:ph idx="1"/>
          </p:nvPr>
        </p:nvSpPr>
        <p:spPr/>
        <p:txBody>
          <a:bodyPr>
            <a:normAutofit/>
          </a:bodyPr>
          <a:lstStyle/>
          <a:p>
            <a:r>
              <a:rPr lang="en-PK" sz="2400" dirty="0">
                <a:latin typeface="Garamond" panose="02020404030301010803" pitchFamily="18" charset="0"/>
              </a:rPr>
              <a:t>Drug dependence or not completing the course of treatment</a:t>
            </a:r>
          </a:p>
          <a:p>
            <a:r>
              <a:rPr lang="en-GB" sz="2400" dirty="0">
                <a:latin typeface="Garamond" panose="02020404030301010803" pitchFamily="18" charset="0"/>
              </a:rPr>
              <a:t>S</a:t>
            </a:r>
            <a:r>
              <a:rPr lang="en-PK" sz="2400" dirty="0">
                <a:latin typeface="Garamond" panose="02020404030301010803" pitchFamily="18" charset="0"/>
              </a:rPr>
              <a:t>ide effects</a:t>
            </a:r>
          </a:p>
          <a:p>
            <a:r>
              <a:rPr lang="en-GB" sz="2400" dirty="0">
                <a:latin typeface="Garamond" panose="02020404030301010803" pitchFamily="18" charset="0"/>
              </a:rPr>
              <a:t>Easy access to all kind of drugs- give rise to further problems</a:t>
            </a:r>
          </a:p>
          <a:p>
            <a:r>
              <a:rPr lang="en-GB" sz="2400" dirty="0">
                <a:latin typeface="Garamond" panose="02020404030301010803" pitchFamily="18" charset="0"/>
              </a:rPr>
              <a:t>Self medication</a:t>
            </a:r>
          </a:p>
          <a:p>
            <a:endParaRPr lang="en-PK" sz="2400" dirty="0">
              <a:latin typeface="Garamond" panose="02020404030301010803" pitchFamily="18" charset="0"/>
            </a:endParaRPr>
          </a:p>
        </p:txBody>
      </p:sp>
    </p:spTree>
    <p:extLst>
      <p:ext uri="{BB962C8B-B14F-4D97-AF65-F5344CB8AC3E}">
        <p14:creationId xmlns:p14="http://schemas.microsoft.com/office/powerpoint/2010/main" val="4235882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BEEF-7B59-7742-84EB-FBCD792C6035}"/>
              </a:ext>
            </a:extLst>
          </p:cNvPr>
          <p:cNvSpPr>
            <a:spLocks noGrp="1"/>
          </p:cNvSpPr>
          <p:nvPr>
            <p:ph type="title"/>
          </p:nvPr>
        </p:nvSpPr>
        <p:spPr>
          <a:xfrm>
            <a:off x="125278" y="0"/>
            <a:ext cx="10515600" cy="1325563"/>
          </a:xfrm>
        </p:spPr>
        <p:txBody>
          <a:bodyPr>
            <a:normAutofit/>
          </a:bodyPr>
          <a:lstStyle/>
          <a:p>
            <a:r>
              <a:rPr lang="en-PK" sz="2400" dirty="0">
                <a:latin typeface="Garamond" panose="02020404030301010803" pitchFamily="18" charset="0"/>
              </a:rPr>
              <a:t>Type of professionals</a:t>
            </a:r>
          </a:p>
        </p:txBody>
      </p:sp>
      <p:graphicFrame>
        <p:nvGraphicFramePr>
          <p:cNvPr id="6" name="Diagram 5">
            <a:extLst>
              <a:ext uri="{FF2B5EF4-FFF2-40B4-BE49-F238E27FC236}">
                <a16:creationId xmlns:a16="http://schemas.microsoft.com/office/drawing/2014/main" id="{5816BE38-7AA2-CE4D-9DC4-F5DDC436F36C}"/>
              </a:ext>
            </a:extLst>
          </p:cNvPr>
          <p:cNvGraphicFramePr/>
          <p:nvPr>
            <p:extLst>
              <p:ext uri="{D42A27DB-BD31-4B8C-83A1-F6EECF244321}">
                <p14:modId xmlns:p14="http://schemas.microsoft.com/office/powerpoint/2010/main" val="2418207684"/>
              </p:ext>
            </p:extLst>
          </p:nvPr>
        </p:nvGraphicFramePr>
        <p:xfrm>
          <a:off x="1983784" y="0"/>
          <a:ext cx="10027402" cy="6695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37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05B1-2FD3-BE40-BF59-44C292036A04}"/>
              </a:ext>
            </a:extLst>
          </p:cNvPr>
          <p:cNvSpPr>
            <a:spLocks noGrp="1"/>
          </p:cNvSpPr>
          <p:nvPr>
            <p:ph type="title"/>
          </p:nvPr>
        </p:nvSpPr>
        <p:spPr/>
        <p:txBody>
          <a:bodyPr>
            <a:normAutofit/>
          </a:bodyPr>
          <a:lstStyle/>
          <a:p>
            <a:r>
              <a:rPr lang="en-PK" sz="2400" b="1" dirty="0">
                <a:latin typeface="Garamond" panose="02020404030301010803" pitchFamily="18" charset="0"/>
              </a:rPr>
              <a:t>COMMUNITY BASED MODELS</a:t>
            </a:r>
          </a:p>
        </p:txBody>
      </p:sp>
      <p:sp>
        <p:nvSpPr>
          <p:cNvPr id="3" name="Content Placeholder 2">
            <a:extLst>
              <a:ext uri="{FF2B5EF4-FFF2-40B4-BE49-F238E27FC236}">
                <a16:creationId xmlns:a16="http://schemas.microsoft.com/office/drawing/2014/main" id="{ACDF2B11-7BD2-E449-9CD9-10B0FDDAE181}"/>
              </a:ext>
            </a:extLst>
          </p:cNvPr>
          <p:cNvSpPr>
            <a:spLocks noGrp="1"/>
          </p:cNvSpPr>
          <p:nvPr>
            <p:ph idx="1"/>
          </p:nvPr>
        </p:nvSpPr>
        <p:spPr/>
        <p:txBody>
          <a:bodyPr>
            <a:normAutofit/>
          </a:bodyPr>
          <a:lstStyle/>
          <a:p>
            <a:r>
              <a:rPr lang="en-GB" sz="2400" dirty="0">
                <a:latin typeface="Garamond" panose="02020404030301010803" pitchFamily="18" charset="0"/>
              </a:rPr>
              <a:t>Community-based model </a:t>
            </a:r>
            <a:r>
              <a:rPr lang="en-GB" sz="2400" dirty="0" err="1">
                <a:latin typeface="Garamond" panose="02020404030301010803" pitchFamily="18" charset="0"/>
              </a:rPr>
              <a:t>e.G.</a:t>
            </a:r>
            <a:r>
              <a:rPr lang="en-GB" sz="2400" dirty="0">
                <a:latin typeface="Garamond" panose="02020404030301010803" pitchFamily="18" charset="0"/>
              </a:rPr>
              <a:t>, Institute of psychiatry, </a:t>
            </a:r>
            <a:r>
              <a:rPr lang="en-GB" sz="2400" dirty="0" err="1">
                <a:latin typeface="Garamond" panose="02020404030301010803" pitchFamily="18" charset="0"/>
              </a:rPr>
              <a:t>rawalpindi</a:t>
            </a:r>
            <a:r>
              <a:rPr lang="en-GB" sz="2400" dirty="0">
                <a:latin typeface="Garamond" panose="02020404030301010803" pitchFamily="18" charset="0"/>
              </a:rPr>
              <a:t>, in collaboration with the WHO </a:t>
            </a:r>
          </a:p>
          <a:p>
            <a:r>
              <a:rPr lang="en-GB" sz="2400" dirty="0">
                <a:latin typeface="Garamond" panose="02020404030301010803" pitchFamily="18" charset="0"/>
              </a:rPr>
              <a:t>NGO’s </a:t>
            </a:r>
          </a:p>
          <a:p>
            <a:endParaRPr lang="en-PK" sz="2400" dirty="0">
              <a:latin typeface="Garamond" panose="02020404030301010803" pitchFamily="18" charset="0"/>
            </a:endParaRPr>
          </a:p>
        </p:txBody>
      </p:sp>
    </p:spTree>
    <p:extLst>
      <p:ext uri="{BB962C8B-B14F-4D97-AF65-F5344CB8AC3E}">
        <p14:creationId xmlns:p14="http://schemas.microsoft.com/office/powerpoint/2010/main" val="87164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F9EB-3CCD-A443-ADE7-9522638A60C5}"/>
              </a:ext>
            </a:extLst>
          </p:cNvPr>
          <p:cNvSpPr>
            <a:spLocks noGrp="1"/>
          </p:cNvSpPr>
          <p:nvPr>
            <p:ph type="title"/>
          </p:nvPr>
        </p:nvSpPr>
        <p:spPr>
          <a:xfrm>
            <a:off x="776207" y="-130821"/>
            <a:ext cx="10515600" cy="1325563"/>
          </a:xfrm>
        </p:spPr>
        <p:txBody>
          <a:bodyPr>
            <a:normAutofit/>
          </a:bodyPr>
          <a:lstStyle/>
          <a:p>
            <a:r>
              <a:rPr lang="en-PK" sz="2800" b="1" dirty="0">
                <a:latin typeface="Garamond" panose="02020404030301010803" pitchFamily="18" charset="0"/>
              </a:rPr>
              <a:t>Other healers</a:t>
            </a:r>
          </a:p>
        </p:txBody>
      </p:sp>
      <p:sp>
        <p:nvSpPr>
          <p:cNvPr id="3" name="Content Placeholder 2">
            <a:extLst>
              <a:ext uri="{FF2B5EF4-FFF2-40B4-BE49-F238E27FC236}">
                <a16:creationId xmlns:a16="http://schemas.microsoft.com/office/drawing/2014/main" id="{632B7DC0-23D3-D942-939F-C0F702C94EEF}"/>
              </a:ext>
            </a:extLst>
          </p:cNvPr>
          <p:cNvSpPr>
            <a:spLocks noGrp="1"/>
          </p:cNvSpPr>
          <p:nvPr>
            <p:ph idx="1"/>
          </p:nvPr>
        </p:nvSpPr>
        <p:spPr>
          <a:xfrm>
            <a:off x="698716" y="1004214"/>
            <a:ext cx="10971508" cy="5505073"/>
          </a:xfrm>
        </p:spPr>
        <p:txBody>
          <a:bodyPr>
            <a:normAutofit/>
          </a:bodyPr>
          <a:lstStyle/>
          <a:p>
            <a:r>
              <a:rPr lang="en-GB" sz="2400" b="1" dirty="0">
                <a:latin typeface="Garamond" panose="02020404030301010803" pitchFamily="18" charset="0"/>
              </a:rPr>
              <a:t>Religious healers </a:t>
            </a:r>
          </a:p>
          <a:p>
            <a:pPr lvl="1"/>
            <a:r>
              <a:rPr lang="en-GB" dirty="0">
                <a:latin typeface="Garamond" panose="02020404030301010803" pitchFamily="18" charset="0"/>
              </a:rPr>
              <a:t>‘evil eye’, bad wishes from others, and machinations of sorcery.</a:t>
            </a:r>
          </a:p>
          <a:p>
            <a:pPr lvl="1"/>
            <a:r>
              <a:rPr lang="en-GB" dirty="0">
                <a:latin typeface="Garamond" panose="02020404030301010803" pitchFamily="18" charset="0"/>
              </a:rPr>
              <a:t>The solution would involve religious talismans and reciting holy verses</a:t>
            </a:r>
          </a:p>
          <a:p>
            <a:r>
              <a:rPr lang="en-GB" sz="2400" b="1" dirty="0">
                <a:latin typeface="Garamond" panose="02020404030301010803" pitchFamily="18" charset="0"/>
              </a:rPr>
              <a:t>Spiritual healers</a:t>
            </a:r>
          </a:p>
          <a:p>
            <a:pPr lvl="1"/>
            <a:r>
              <a:rPr lang="en-GB" dirty="0">
                <a:latin typeface="Garamond" panose="02020404030301010803" pitchFamily="18" charset="0"/>
              </a:rPr>
              <a:t> </a:t>
            </a:r>
            <a:r>
              <a:rPr lang="en-GB" dirty="0" err="1">
                <a:latin typeface="Garamond" panose="02020404030301010803" pitchFamily="18" charset="0"/>
              </a:rPr>
              <a:t>Khalifas</a:t>
            </a:r>
            <a:r>
              <a:rPr lang="en-GB" dirty="0">
                <a:latin typeface="Garamond" panose="02020404030301010803" pitchFamily="18" charset="0"/>
              </a:rPr>
              <a:t> and </a:t>
            </a:r>
            <a:r>
              <a:rPr lang="en-GB" dirty="0" err="1">
                <a:latin typeface="Garamond" panose="02020404030301010803" pitchFamily="18" charset="0"/>
              </a:rPr>
              <a:t>gadinashins</a:t>
            </a:r>
            <a:r>
              <a:rPr lang="en-GB" dirty="0">
                <a:latin typeface="Garamond" panose="02020404030301010803" pitchFamily="18" charset="0"/>
              </a:rPr>
              <a:t>—‘the person who sits on the master’s or teacher’s seat’ and commonly applied to people who have inherited the craft of healing. Magic and sorcery, as well as spiritual power associated with the saints, is used to ‘heal’ patients. </a:t>
            </a:r>
          </a:p>
          <a:p>
            <a:pPr lvl="1"/>
            <a:r>
              <a:rPr lang="en-GB" dirty="0">
                <a:latin typeface="Garamond" panose="02020404030301010803" pitchFamily="18" charset="0"/>
              </a:rPr>
              <a:t>Hakims, adherents of ayurvedic or </a:t>
            </a:r>
            <a:r>
              <a:rPr lang="en-GB" dirty="0" err="1">
                <a:latin typeface="Garamond" panose="02020404030301010803" pitchFamily="18" charset="0"/>
              </a:rPr>
              <a:t>greek</a:t>
            </a:r>
            <a:r>
              <a:rPr lang="en-GB" dirty="0">
                <a:latin typeface="Garamond" panose="02020404030301010803" pitchFamily="18" charset="0"/>
              </a:rPr>
              <a:t> medicine, </a:t>
            </a:r>
          </a:p>
          <a:p>
            <a:r>
              <a:rPr lang="en-GB" sz="2400" dirty="0">
                <a:latin typeface="Garamond" panose="02020404030301010803" pitchFamily="18" charset="0"/>
              </a:rPr>
              <a:t> ‘</a:t>
            </a:r>
            <a:r>
              <a:rPr lang="en-GB" sz="2400" b="1" dirty="0">
                <a:latin typeface="Garamond" panose="02020404030301010803" pitchFamily="18" charset="0"/>
              </a:rPr>
              <a:t>alternative’ healers </a:t>
            </a:r>
            <a:r>
              <a:rPr lang="en-GB" sz="2400" dirty="0">
                <a:latin typeface="Garamond" panose="02020404030301010803" pitchFamily="18" charset="0"/>
              </a:rPr>
              <a:t>include homeopaths, practitioners of </a:t>
            </a:r>
            <a:r>
              <a:rPr lang="en-GB" sz="2400" dirty="0" err="1">
                <a:latin typeface="Garamond" panose="02020404030301010803" pitchFamily="18" charset="0"/>
              </a:rPr>
              <a:t>chinese</a:t>
            </a:r>
            <a:r>
              <a:rPr lang="en-GB" sz="2400" dirty="0">
                <a:latin typeface="Garamond" panose="02020404030301010803" pitchFamily="18" charset="0"/>
              </a:rPr>
              <a:t> herbal medicine and acupuncturists. </a:t>
            </a:r>
            <a:endParaRPr lang="en-PK" sz="2400" dirty="0">
              <a:latin typeface="Garamond" panose="02020404030301010803" pitchFamily="18" charset="0"/>
            </a:endParaRPr>
          </a:p>
        </p:txBody>
      </p:sp>
    </p:spTree>
    <p:extLst>
      <p:ext uri="{BB962C8B-B14F-4D97-AF65-F5344CB8AC3E}">
        <p14:creationId xmlns:p14="http://schemas.microsoft.com/office/powerpoint/2010/main" val="1906853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2820-C0D9-1E45-A77F-7CA7534A078C}"/>
              </a:ext>
            </a:extLst>
          </p:cNvPr>
          <p:cNvSpPr>
            <a:spLocks noGrp="1"/>
          </p:cNvSpPr>
          <p:nvPr>
            <p:ph type="title"/>
          </p:nvPr>
        </p:nvSpPr>
        <p:spPr/>
        <p:txBody>
          <a:bodyPr>
            <a:normAutofit/>
          </a:bodyPr>
          <a:lstStyle/>
          <a:p>
            <a:r>
              <a:rPr lang="en-GB" sz="2400" b="1" dirty="0">
                <a:latin typeface="Garamond" panose="02020404030301010803" pitchFamily="18" charset="0"/>
              </a:rPr>
              <a:t>Mental Health Challenges in Pakistan</a:t>
            </a:r>
            <a:endParaRPr lang="en-PK" sz="2400" b="1" dirty="0">
              <a:latin typeface="Garamond" panose="02020404030301010803" pitchFamily="18" charset="0"/>
            </a:endParaRPr>
          </a:p>
        </p:txBody>
      </p:sp>
      <p:sp>
        <p:nvSpPr>
          <p:cNvPr id="3" name="Content Placeholder 2">
            <a:extLst>
              <a:ext uri="{FF2B5EF4-FFF2-40B4-BE49-F238E27FC236}">
                <a16:creationId xmlns:a16="http://schemas.microsoft.com/office/drawing/2014/main" id="{0A1858E8-76D0-FB4D-9713-A7D365B6F7A6}"/>
              </a:ext>
            </a:extLst>
          </p:cNvPr>
          <p:cNvSpPr>
            <a:spLocks noGrp="1"/>
          </p:cNvSpPr>
          <p:nvPr>
            <p:ph idx="1"/>
          </p:nvPr>
        </p:nvSpPr>
        <p:spPr/>
        <p:txBody>
          <a:bodyPr>
            <a:noAutofit/>
          </a:bodyPr>
          <a:lstStyle/>
          <a:p>
            <a:pPr marL="0" indent="0">
              <a:buNone/>
            </a:pPr>
            <a:r>
              <a:rPr lang="en-GB" sz="2400" dirty="0">
                <a:latin typeface="Garamond" panose="02020404030301010803" pitchFamily="18" charset="0"/>
              </a:rPr>
              <a:t>Pakistan, a developing country</a:t>
            </a:r>
            <a:endParaRPr lang="en-PK" sz="2400" dirty="0">
              <a:latin typeface="Garamond" panose="02020404030301010803" pitchFamily="18" charset="0"/>
            </a:endParaRPr>
          </a:p>
          <a:p>
            <a:r>
              <a:rPr lang="en-GB" sz="2400" dirty="0">
                <a:latin typeface="Garamond" panose="02020404030301010803" pitchFamily="18" charset="0"/>
              </a:rPr>
              <a:t>Risk factors for include gender, low level of education, financial difficulty and relationship problems, </a:t>
            </a:r>
            <a:r>
              <a:rPr lang="en-GB" sz="2400" dirty="0" err="1">
                <a:latin typeface="Garamond" panose="02020404030301010803" pitchFamily="18" charset="0"/>
              </a:rPr>
              <a:t>sociopolitical</a:t>
            </a:r>
            <a:r>
              <a:rPr lang="en-GB" sz="2400" dirty="0">
                <a:latin typeface="Garamond" panose="02020404030301010803" pitchFamily="18" charset="0"/>
              </a:rPr>
              <a:t> instability, economic uncertainty, violence, natural disasters </a:t>
            </a:r>
          </a:p>
          <a:p>
            <a:r>
              <a:rPr lang="en-GB" sz="2400" dirty="0">
                <a:latin typeface="Garamond" panose="02020404030301010803" pitchFamily="18" charset="0"/>
              </a:rPr>
              <a:t>Earthquake, floods causing  population displacement, PTSD</a:t>
            </a:r>
          </a:p>
          <a:p>
            <a:r>
              <a:rPr lang="en-GB" sz="2400" dirty="0">
                <a:latin typeface="Garamond" panose="02020404030301010803" pitchFamily="18" charset="0"/>
              </a:rPr>
              <a:t>Afghan refugees, violence</a:t>
            </a:r>
          </a:p>
          <a:p>
            <a:r>
              <a:rPr lang="en-GB" sz="2400" dirty="0">
                <a:latin typeface="Garamond" panose="02020404030301010803" pitchFamily="18" charset="0"/>
              </a:rPr>
              <a:t>Unemployment</a:t>
            </a:r>
          </a:p>
          <a:p>
            <a:r>
              <a:rPr lang="en-GB" sz="2400" dirty="0">
                <a:latin typeface="Garamond" panose="02020404030301010803" pitchFamily="18" charset="0"/>
              </a:rPr>
              <a:t>Population growth</a:t>
            </a:r>
          </a:p>
          <a:p>
            <a:r>
              <a:rPr lang="en-GB" sz="2400" dirty="0">
                <a:latin typeface="Garamond" panose="02020404030301010803" pitchFamily="18" charset="0"/>
              </a:rPr>
              <a:t>In the current context of conflict, natural disaster and fragile health systems, the most vulnerable groups are women and children. </a:t>
            </a:r>
          </a:p>
          <a:p>
            <a:r>
              <a:rPr lang="en-GB" sz="2400" dirty="0">
                <a:latin typeface="Garamond" panose="02020404030301010803" pitchFamily="18" charset="0"/>
              </a:rPr>
              <a:t>There are no reliable estimates for prevalence rates given the lack proper reporting and data monitoring</a:t>
            </a:r>
          </a:p>
          <a:p>
            <a:endParaRPr lang="en-GB" sz="2400" dirty="0">
              <a:latin typeface="Garamond" panose="02020404030301010803" pitchFamily="18" charset="0"/>
            </a:endParaRPr>
          </a:p>
          <a:p>
            <a:r>
              <a:rPr lang="en-GB" sz="2400" dirty="0">
                <a:latin typeface="Garamond" panose="02020404030301010803" pitchFamily="18" charset="0"/>
              </a:rPr>
              <a:t>During recent years, many epidemiological studies , systematic review of prevalence </a:t>
            </a:r>
            <a:endParaRPr lang="en-PK" sz="2400" dirty="0">
              <a:latin typeface="Garamond" panose="02020404030301010803" pitchFamily="18" charset="0"/>
            </a:endParaRPr>
          </a:p>
        </p:txBody>
      </p:sp>
    </p:spTree>
    <p:extLst>
      <p:ext uri="{BB962C8B-B14F-4D97-AF65-F5344CB8AC3E}">
        <p14:creationId xmlns:p14="http://schemas.microsoft.com/office/powerpoint/2010/main" val="1574380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2BAE-1633-1247-8022-8E20413C8FE0}"/>
              </a:ext>
            </a:extLst>
          </p:cNvPr>
          <p:cNvSpPr>
            <a:spLocks noGrp="1"/>
          </p:cNvSpPr>
          <p:nvPr>
            <p:ph type="title"/>
          </p:nvPr>
        </p:nvSpPr>
        <p:spPr/>
        <p:txBody>
          <a:bodyPr>
            <a:normAutofit/>
          </a:bodyPr>
          <a:lstStyle/>
          <a:p>
            <a:r>
              <a:rPr lang="en-GB" sz="2800" b="1" dirty="0">
                <a:latin typeface="Garamond" panose="02020404030301010803" pitchFamily="18" charset="0"/>
              </a:rPr>
              <a:t>MODERN FACILITIES</a:t>
            </a:r>
            <a:endParaRPr lang="en-PK" sz="2800" b="1" dirty="0">
              <a:latin typeface="Garamond" panose="02020404030301010803" pitchFamily="18" charset="0"/>
            </a:endParaRPr>
          </a:p>
        </p:txBody>
      </p:sp>
      <p:sp>
        <p:nvSpPr>
          <p:cNvPr id="3" name="Content Placeholder 2">
            <a:extLst>
              <a:ext uri="{FF2B5EF4-FFF2-40B4-BE49-F238E27FC236}">
                <a16:creationId xmlns:a16="http://schemas.microsoft.com/office/drawing/2014/main" id="{3252D278-2FD2-FA42-B891-2D204C15C141}"/>
              </a:ext>
            </a:extLst>
          </p:cNvPr>
          <p:cNvSpPr>
            <a:spLocks noGrp="1"/>
          </p:cNvSpPr>
          <p:nvPr>
            <p:ph idx="1"/>
          </p:nvPr>
        </p:nvSpPr>
        <p:spPr/>
        <p:txBody>
          <a:bodyPr>
            <a:normAutofit/>
          </a:bodyPr>
          <a:lstStyle/>
          <a:p>
            <a:r>
              <a:rPr lang="en-GB" sz="2400" dirty="0">
                <a:latin typeface="Garamond" panose="02020404030301010803" pitchFamily="18" charset="0"/>
              </a:rPr>
              <a:t>Hospital units all over Pakistan include psychiatry and clinical psychologists but shortage of mental health specialists is still a problem, </a:t>
            </a:r>
          </a:p>
          <a:p>
            <a:r>
              <a:rPr lang="en-GB" sz="2400" dirty="0">
                <a:latin typeface="Garamond" panose="02020404030301010803" pitchFamily="18" charset="0"/>
              </a:rPr>
              <a:t>Many small psychiatric hospitals have been opened throughout the country, privately run in most cases by psychiatrists and allied mental health professionals. </a:t>
            </a:r>
          </a:p>
          <a:p>
            <a:r>
              <a:rPr lang="en-GB" sz="2400" dirty="0">
                <a:latin typeface="Garamond" panose="02020404030301010803" pitchFamily="18" charset="0"/>
              </a:rPr>
              <a:t>Lately there has been a significant increase in self-help techniques described through media and professional services online</a:t>
            </a:r>
          </a:p>
          <a:p>
            <a:endParaRPr lang="en-PK" sz="2400" dirty="0">
              <a:latin typeface="Garamond" panose="02020404030301010803" pitchFamily="18" charset="0"/>
            </a:endParaRPr>
          </a:p>
        </p:txBody>
      </p:sp>
    </p:spTree>
    <p:extLst>
      <p:ext uri="{BB962C8B-B14F-4D97-AF65-F5344CB8AC3E}">
        <p14:creationId xmlns:p14="http://schemas.microsoft.com/office/powerpoint/2010/main" val="16445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79C7-16F5-9540-B386-7E7B3CDBFA20}"/>
              </a:ext>
            </a:extLst>
          </p:cNvPr>
          <p:cNvSpPr>
            <a:spLocks noGrp="1"/>
          </p:cNvSpPr>
          <p:nvPr>
            <p:ph type="title"/>
          </p:nvPr>
        </p:nvSpPr>
        <p:spPr>
          <a:xfrm>
            <a:off x="296333" y="184503"/>
            <a:ext cx="11195755" cy="887941"/>
          </a:xfrm>
        </p:spPr>
        <p:txBody>
          <a:bodyPr>
            <a:normAutofit/>
          </a:bodyPr>
          <a:lstStyle/>
          <a:p>
            <a:r>
              <a:rPr lang="en-PK" sz="2400" b="1" dirty="0">
                <a:latin typeface="Garamond" panose="02020404030301010803" pitchFamily="18" charset="0"/>
              </a:rPr>
              <a:t>Abnormal Psychology in the context of Pakistan</a:t>
            </a:r>
          </a:p>
        </p:txBody>
      </p:sp>
      <p:sp>
        <p:nvSpPr>
          <p:cNvPr id="3" name="Content Placeholder 2">
            <a:extLst>
              <a:ext uri="{FF2B5EF4-FFF2-40B4-BE49-F238E27FC236}">
                <a16:creationId xmlns:a16="http://schemas.microsoft.com/office/drawing/2014/main" id="{47CC344A-900A-804E-BF43-6F51C9DB79B4}"/>
              </a:ext>
            </a:extLst>
          </p:cNvPr>
          <p:cNvSpPr>
            <a:spLocks noGrp="1"/>
          </p:cNvSpPr>
          <p:nvPr>
            <p:ph idx="1"/>
          </p:nvPr>
        </p:nvSpPr>
        <p:spPr>
          <a:xfrm>
            <a:off x="623711" y="877359"/>
            <a:ext cx="11163127" cy="5445382"/>
          </a:xfrm>
        </p:spPr>
        <p:txBody>
          <a:bodyPr>
            <a:noAutofit/>
          </a:bodyPr>
          <a:lstStyle/>
          <a:p>
            <a:r>
              <a:rPr lang="en-PK" sz="2400" dirty="0">
                <a:latin typeface="Garamond" panose="02020404030301010803" pitchFamily="18" charset="0"/>
              </a:rPr>
              <a:t>Abnormal Psychology in Pakistan</a:t>
            </a:r>
          </a:p>
          <a:p>
            <a:r>
              <a:rPr lang="en-PK" sz="2400" dirty="0">
                <a:latin typeface="Garamond" panose="02020404030301010803" pitchFamily="18" charset="0"/>
              </a:rPr>
              <a:t>How and why </a:t>
            </a:r>
            <a:r>
              <a:rPr lang="en-GB" sz="2400" dirty="0">
                <a:latin typeface="Garamond" panose="02020404030301010803" pitchFamily="18" charset="0"/>
              </a:rPr>
              <a:t>I</a:t>
            </a:r>
            <a:r>
              <a:rPr lang="en-PK" sz="2400" dirty="0">
                <a:latin typeface="Garamond" panose="02020404030301010803" pitchFamily="18" charset="0"/>
              </a:rPr>
              <a:t> chose psychology?</a:t>
            </a:r>
          </a:p>
          <a:p>
            <a:r>
              <a:rPr lang="en-GB" sz="2400" dirty="0">
                <a:latin typeface="Garamond" panose="02020404030301010803" pitchFamily="18" charset="0"/>
              </a:rPr>
              <a:t>Diagnosis, </a:t>
            </a:r>
            <a:r>
              <a:rPr lang="en-GB" sz="2400" dirty="0" err="1">
                <a:latin typeface="Garamond" panose="02020404030301010803" pitchFamily="18" charset="0"/>
              </a:rPr>
              <a:t>etiology</a:t>
            </a:r>
            <a:r>
              <a:rPr lang="en-GB" sz="2400" dirty="0">
                <a:latin typeface="Garamond" panose="02020404030301010803" pitchFamily="18" charset="0"/>
              </a:rPr>
              <a:t> and treatment of mental disorders in Pakistan</a:t>
            </a:r>
            <a:endParaRPr lang="en-PK" sz="2400" dirty="0">
              <a:latin typeface="Garamond" panose="02020404030301010803" pitchFamily="18" charset="0"/>
            </a:endParaRPr>
          </a:p>
          <a:p>
            <a:r>
              <a:rPr lang="en-PK" sz="2400" dirty="0">
                <a:latin typeface="Garamond" panose="02020404030301010803" pitchFamily="18" charset="0"/>
              </a:rPr>
              <a:t>Indigenous ways of handelling psychological problems</a:t>
            </a:r>
          </a:p>
          <a:p>
            <a:pPr lvl="1"/>
            <a:r>
              <a:rPr lang="en-GB" dirty="0">
                <a:latin typeface="Garamond" panose="02020404030301010803" pitchFamily="18" charset="0"/>
              </a:rPr>
              <a:t>V</a:t>
            </a:r>
            <a:r>
              <a:rPr lang="en-PK" dirty="0">
                <a:latin typeface="Garamond" panose="02020404030301010803" pitchFamily="18" charset="0"/>
              </a:rPr>
              <a:t>ariations in seeking treatment</a:t>
            </a:r>
          </a:p>
          <a:p>
            <a:pPr lvl="1"/>
            <a:r>
              <a:rPr lang="en-PK" dirty="0">
                <a:latin typeface="Garamond" panose="02020404030301010803" pitchFamily="18" charset="0"/>
              </a:rPr>
              <a:t>Social and cultural factors</a:t>
            </a:r>
          </a:p>
          <a:p>
            <a:pPr lvl="1"/>
            <a:r>
              <a:rPr lang="en-PK" dirty="0">
                <a:latin typeface="Garamond" panose="02020404030301010803" pitchFamily="18" charset="0"/>
              </a:rPr>
              <a:t>Religious factors</a:t>
            </a:r>
          </a:p>
          <a:p>
            <a:r>
              <a:rPr lang="en-PK" sz="2400" dirty="0">
                <a:latin typeface="Garamond" panose="02020404030301010803" pitchFamily="18" charset="0"/>
              </a:rPr>
              <a:t>Roadblocks in the way of seeking professional help</a:t>
            </a:r>
          </a:p>
          <a:p>
            <a:pPr lvl="1"/>
            <a:r>
              <a:rPr lang="en-PK" dirty="0">
                <a:latin typeface="Garamond" panose="02020404030301010803" pitchFamily="18" charset="0"/>
              </a:rPr>
              <a:t>Role of stigma, labeling, streotypes etc..</a:t>
            </a:r>
          </a:p>
          <a:p>
            <a:r>
              <a:rPr lang="en-PK" sz="2400" dirty="0">
                <a:latin typeface="Garamond" panose="02020404030301010803" pitchFamily="18" charset="0"/>
              </a:rPr>
              <a:t>Current status of abnormal psychology resources in P</a:t>
            </a:r>
            <a:r>
              <a:rPr lang="en-GB" sz="2400" dirty="0">
                <a:latin typeface="Garamond" panose="02020404030301010803" pitchFamily="18" charset="0"/>
              </a:rPr>
              <a:t>a</a:t>
            </a:r>
            <a:r>
              <a:rPr lang="en-PK" sz="2400" dirty="0">
                <a:latin typeface="Garamond" panose="02020404030301010803" pitchFamily="18" charset="0"/>
              </a:rPr>
              <a:t>kistan</a:t>
            </a:r>
          </a:p>
          <a:p>
            <a:pPr lvl="1"/>
            <a:r>
              <a:rPr lang="en-PK" dirty="0">
                <a:latin typeface="Garamond" panose="02020404030301010803" pitchFamily="18" charset="0"/>
              </a:rPr>
              <a:t> Governig body, Knowledge, book, resources status etc…</a:t>
            </a:r>
          </a:p>
          <a:p>
            <a:r>
              <a:rPr lang="en-PK" sz="2400" dirty="0">
                <a:latin typeface="Garamond" panose="02020404030301010803" pitchFamily="18" charset="0"/>
              </a:rPr>
              <a:t>Future of Abnormal Psychology in Pakistan</a:t>
            </a:r>
          </a:p>
          <a:p>
            <a:r>
              <a:rPr lang="en-PK" sz="2400" dirty="0">
                <a:latin typeface="Garamond" panose="02020404030301010803" pitchFamily="18" charset="0"/>
              </a:rPr>
              <a:t>Q&amp; A</a:t>
            </a:r>
          </a:p>
        </p:txBody>
      </p:sp>
    </p:spTree>
    <p:extLst>
      <p:ext uri="{BB962C8B-B14F-4D97-AF65-F5344CB8AC3E}">
        <p14:creationId xmlns:p14="http://schemas.microsoft.com/office/powerpoint/2010/main" val="1242429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9FB47-AD06-1844-9880-08DCA20C719C}"/>
              </a:ext>
            </a:extLst>
          </p:cNvPr>
          <p:cNvSpPr>
            <a:spLocks noGrp="1"/>
          </p:cNvSpPr>
          <p:nvPr>
            <p:ph type="title"/>
          </p:nvPr>
        </p:nvSpPr>
        <p:spPr/>
        <p:txBody>
          <a:bodyPr>
            <a:normAutofit/>
          </a:bodyPr>
          <a:lstStyle/>
          <a:p>
            <a:r>
              <a:rPr lang="en-PK" sz="2400" dirty="0">
                <a:latin typeface="Garamond" panose="02020404030301010803" pitchFamily="18" charset="0"/>
              </a:rPr>
              <a:t>Recent efforts</a:t>
            </a:r>
          </a:p>
        </p:txBody>
      </p:sp>
      <p:sp>
        <p:nvSpPr>
          <p:cNvPr id="3" name="Content Placeholder 2">
            <a:extLst>
              <a:ext uri="{FF2B5EF4-FFF2-40B4-BE49-F238E27FC236}">
                <a16:creationId xmlns:a16="http://schemas.microsoft.com/office/drawing/2014/main" id="{16592F5C-797E-D64B-A2B8-9BFCAFA380DA}"/>
              </a:ext>
            </a:extLst>
          </p:cNvPr>
          <p:cNvSpPr>
            <a:spLocks noGrp="1"/>
          </p:cNvSpPr>
          <p:nvPr>
            <p:ph idx="1"/>
          </p:nvPr>
        </p:nvSpPr>
        <p:spPr/>
        <p:txBody>
          <a:bodyPr>
            <a:normAutofit/>
          </a:bodyPr>
          <a:lstStyle/>
          <a:p>
            <a:r>
              <a:rPr lang="en-GB" sz="2400" dirty="0">
                <a:latin typeface="Garamond" panose="02020404030301010803" pitchFamily="18" charset="0"/>
              </a:rPr>
              <a:t>Recent research efforts shows great potential for primary care and community-based services</a:t>
            </a:r>
          </a:p>
          <a:p>
            <a:r>
              <a:rPr lang="en-GB" sz="2400" dirty="0">
                <a:latin typeface="Garamond" panose="02020404030301010803" pitchFamily="18" charset="0"/>
              </a:rPr>
              <a:t>Resources (indigenous)</a:t>
            </a:r>
          </a:p>
          <a:p>
            <a:r>
              <a:rPr lang="en-GB" sz="2400" dirty="0">
                <a:latin typeface="Garamond" panose="02020404030301010803" pitchFamily="18" charset="0"/>
              </a:rPr>
              <a:t>number of trained mental health professionals has increased </a:t>
            </a:r>
          </a:p>
          <a:p>
            <a:r>
              <a:rPr lang="en-GB" sz="2400" dirty="0">
                <a:latin typeface="Garamond" panose="02020404030301010803" pitchFamily="18" charset="0"/>
              </a:rPr>
              <a:t>Training and professional qualification in clinical psychology from foreign countries</a:t>
            </a:r>
          </a:p>
          <a:p>
            <a:endParaRPr lang="en-GB" sz="2400" dirty="0">
              <a:latin typeface="Garamond" panose="02020404030301010803" pitchFamily="18" charset="0"/>
            </a:endParaRPr>
          </a:p>
          <a:p>
            <a:r>
              <a:rPr lang="en-GB" sz="2400" dirty="0">
                <a:latin typeface="Garamond" panose="02020404030301010803" pitchFamily="18" charset="0"/>
              </a:rPr>
              <a:t>Need for establishing and monitoring mental health issues at Govt level is required</a:t>
            </a:r>
          </a:p>
          <a:p>
            <a:endParaRPr lang="en-GB" sz="2400" dirty="0">
              <a:latin typeface="Garamond" panose="02020404030301010803" pitchFamily="18" charset="0"/>
            </a:endParaRPr>
          </a:p>
          <a:p>
            <a:endParaRPr lang="en-PK" sz="2400" dirty="0">
              <a:latin typeface="Garamond" panose="02020404030301010803" pitchFamily="18" charset="0"/>
            </a:endParaRPr>
          </a:p>
        </p:txBody>
      </p:sp>
    </p:spTree>
    <p:extLst>
      <p:ext uri="{BB962C8B-B14F-4D97-AF65-F5344CB8AC3E}">
        <p14:creationId xmlns:p14="http://schemas.microsoft.com/office/powerpoint/2010/main" val="960182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4CAF-1166-F546-BC0C-B471574C944E}"/>
              </a:ext>
            </a:extLst>
          </p:cNvPr>
          <p:cNvSpPr>
            <a:spLocks noGrp="1"/>
          </p:cNvSpPr>
          <p:nvPr>
            <p:ph type="title"/>
          </p:nvPr>
        </p:nvSpPr>
        <p:spPr/>
        <p:txBody>
          <a:bodyPr>
            <a:normAutofit/>
          </a:bodyPr>
          <a:lstStyle/>
          <a:p>
            <a:r>
              <a:rPr lang="en-PK" sz="4000" b="1" dirty="0">
                <a:latin typeface="Garamond" panose="02020404030301010803" pitchFamily="18" charset="0"/>
              </a:rPr>
              <a:t>Aknowledgement</a:t>
            </a:r>
          </a:p>
        </p:txBody>
      </p:sp>
      <p:pic>
        <p:nvPicPr>
          <p:cNvPr id="4" name="Picture 3">
            <a:extLst>
              <a:ext uri="{FF2B5EF4-FFF2-40B4-BE49-F238E27FC236}">
                <a16:creationId xmlns:a16="http://schemas.microsoft.com/office/drawing/2014/main" id="{2B930DB0-22AA-F941-807F-23DB2966C0E5}"/>
              </a:ext>
            </a:extLst>
          </p:cNvPr>
          <p:cNvPicPr>
            <a:picLocks noChangeAspect="1"/>
          </p:cNvPicPr>
          <p:nvPr/>
        </p:nvPicPr>
        <p:blipFill>
          <a:blip r:embed="rId2"/>
          <a:stretch>
            <a:fillRect/>
          </a:stretch>
        </p:blipFill>
        <p:spPr>
          <a:xfrm>
            <a:off x="7655930" y="4251602"/>
            <a:ext cx="1896947" cy="2077157"/>
          </a:xfrm>
          <a:prstGeom prst="rect">
            <a:avLst/>
          </a:prstGeom>
        </p:spPr>
      </p:pic>
      <p:pic>
        <p:nvPicPr>
          <p:cNvPr id="5" name="Picture 4">
            <a:extLst>
              <a:ext uri="{FF2B5EF4-FFF2-40B4-BE49-F238E27FC236}">
                <a16:creationId xmlns:a16="http://schemas.microsoft.com/office/drawing/2014/main" id="{FB37D78F-B8DF-2345-A08D-B82736799F3D}"/>
              </a:ext>
            </a:extLst>
          </p:cNvPr>
          <p:cNvPicPr>
            <a:picLocks noChangeAspect="1"/>
          </p:cNvPicPr>
          <p:nvPr/>
        </p:nvPicPr>
        <p:blipFill>
          <a:blip r:embed="rId3"/>
          <a:stretch>
            <a:fillRect/>
          </a:stretch>
        </p:blipFill>
        <p:spPr>
          <a:xfrm>
            <a:off x="291548" y="3093847"/>
            <a:ext cx="4711700" cy="889000"/>
          </a:xfrm>
          <a:prstGeom prst="rect">
            <a:avLst/>
          </a:prstGeom>
        </p:spPr>
      </p:pic>
      <p:pic>
        <p:nvPicPr>
          <p:cNvPr id="6" name="Picture 5">
            <a:extLst>
              <a:ext uri="{FF2B5EF4-FFF2-40B4-BE49-F238E27FC236}">
                <a16:creationId xmlns:a16="http://schemas.microsoft.com/office/drawing/2014/main" id="{E4D25E04-92E1-894C-9D74-C0320D436F21}"/>
              </a:ext>
            </a:extLst>
          </p:cNvPr>
          <p:cNvPicPr>
            <a:picLocks noChangeAspect="1"/>
          </p:cNvPicPr>
          <p:nvPr/>
        </p:nvPicPr>
        <p:blipFill>
          <a:blip r:embed="rId4"/>
          <a:stretch>
            <a:fillRect/>
          </a:stretch>
        </p:blipFill>
        <p:spPr>
          <a:xfrm>
            <a:off x="324355" y="4436689"/>
            <a:ext cx="4267200" cy="1905000"/>
          </a:xfrm>
          <a:prstGeom prst="rect">
            <a:avLst/>
          </a:prstGeom>
        </p:spPr>
      </p:pic>
      <p:pic>
        <p:nvPicPr>
          <p:cNvPr id="7" name="Picture 6">
            <a:extLst>
              <a:ext uri="{FF2B5EF4-FFF2-40B4-BE49-F238E27FC236}">
                <a16:creationId xmlns:a16="http://schemas.microsoft.com/office/drawing/2014/main" id="{9B7756DE-6675-7040-A4AE-C46CC5DDD84D}"/>
              </a:ext>
            </a:extLst>
          </p:cNvPr>
          <p:cNvPicPr>
            <a:picLocks noChangeAspect="1"/>
          </p:cNvPicPr>
          <p:nvPr/>
        </p:nvPicPr>
        <p:blipFill>
          <a:blip r:embed="rId5"/>
          <a:stretch>
            <a:fillRect/>
          </a:stretch>
        </p:blipFill>
        <p:spPr>
          <a:xfrm>
            <a:off x="10149467" y="4239964"/>
            <a:ext cx="2042533" cy="1979824"/>
          </a:xfrm>
          <a:prstGeom prst="rect">
            <a:avLst/>
          </a:prstGeom>
        </p:spPr>
      </p:pic>
      <p:pic>
        <p:nvPicPr>
          <p:cNvPr id="8" name="Picture 7">
            <a:extLst>
              <a:ext uri="{FF2B5EF4-FFF2-40B4-BE49-F238E27FC236}">
                <a16:creationId xmlns:a16="http://schemas.microsoft.com/office/drawing/2014/main" id="{194F22AE-83C4-894E-8909-D48F4C1A3663}"/>
              </a:ext>
            </a:extLst>
          </p:cNvPr>
          <p:cNvPicPr>
            <a:picLocks noChangeAspect="1"/>
          </p:cNvPicPr>
          <p:nvPr/>
        </p:nvPicPr>
        <p:blipFill>
          <a:blip r:embed="rId6"/>
          <a:stretch>
            <a:fillRect/>
          </a:stretch>
        </p:blipFill>
        <p:spPr>
          <a:xfrm>
            <a:off x="5144994" y="4419923"/>
            <a:ext cx="1951462" cy="1951462"/>
          </a:xfrm>
          <a:prstGeom prst="rect">
            <a:avLst/>
          </a:prstGeom>
        </p:spPr>
      </p:pic>
    </p:spTree>
    <p:extLst>
      <p:ext uri="{BB962C8B-B14F-4D97-AF65-F5344CB8AC3E}">
        <p14:creationId xmlns:p14="http://schemas.microsoft.com/office/powerpoint/2010/main" val="2430003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4C0A-5F81-994C-AF7A-B57CA1AE7811}"/>
              </a:ext>
            </a:extLst>
          </p:cNvPr>
          <p:cNvSpPr>
            <a:spLocks noGrp="1"/>
          </p:cNvSpPr>
          <p:nvPr>
            <p:ph type="title"/>
          </p:nvPr>
        </p:nvSpPr>
        <p:spPr>
          <a:xfrm>
            <a:off x="2727700" y="263471"/>
            <a:ext cx="8307091" cy="1937288"/>
          </a:xfrm>
        </p:spPr>
        <p:txBody>
          <a:bodyPr>
            <a:noAutofit/>
          </a:bodyPr>
          <a:lstStyle/>
          <a:p>
            <a:r>
              <a:rPr lang="en-PK" sz="4800" dirty="0">
                <a:ln w="0"/>
                <a:effectLst>
                  <a:outerShdw blurRad="38100" dist="19050" dir="2700000" algn="tl" rotWithShape="0">
                    <a:schemeClr val="dk1">
                      <a:alpha val="40000"/>
                    </a:schemeClr>
                  </a:outerShdw>
                </a:effectLst>
                <a:latin typeface="Garamond" panose="02020404030301010803" pitchFamily="18" charset="0"/>
              </a:rPr>
              <a:t>Questions/Comments</a:t>
            </a:r>
          </a:p>
        </p:txBody>
      </p:sp>
      <p:pic>
        <p:nvPicPr>
          <p:cNvPr id="4" name="Picture 3">
            <a:extLst>
              <a:ext uri="{FF2B5EF4-FFF2-40B4-BE49-F238E27FC236}">
                <a16:creationId xmlns:a16="http://schemas.microsoft.com/office/drawing/2014/main" id="{86C2862D-6EE7-3040-B474-685CD8EE611A}"/>
              </a:ext>
            </a:extLst>
          </p:cNvPr>
          <p:cNvPicPr>
            <a:picLocks noChangeAspect="1"/>
          </p:cNvPicPr>
          <p:nvPr/>
        </p:nvPicPr>
        <p:blipFill>
          <a:blip r:embed="rId2"/>
          <a:stretch>
            <a:fillRect/>
          </a:stretch>
        </p:blipFill>
        <p:spPr>
          <a:xfrm>
            <a:off x="1846235" y="2047929"/>
            <a:ext cx="8377480" cy="5584987"/>
          </a:xfrm>
          <a:prstGeom prst="rect">
            <a:avLst/>
          </a:prstGeom>
        </p:spPr>
      </p:pic>
    </p:spTree>
    <p:extLst>
      <p:ext uri="{BB962C8B-B14F-4D97-AF65-F5344CB8AC3E}">
        <p14:creationId xmlns:p14="http://schemas.microsoft.com/office/powerpoint/2010/main" val="32490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72AD48C-4DA4-7C49-9F5B-D7CC5401A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03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67F03F-9AE3-B24E-90E3-18E81568F8A8}"/>
              </a:ext>
            </a:extLst>
          </p:cNvPr>
          <p:cNvPicPr>
            <a:picLocks noChangeAspect="1"/>
          </p:cNvPicPr>
          <p:nvPr/>
        </p:nvPicPr>
        <p:blipFill rotWithShape="1">
          <a:blip r:embed="rId3"/>
          <a:srcRect l="3873" t="9266" r="4122" b="8248"/>
          <a:stretch/>
        </p:blipFill>
        <p:spPr>
          <a:xfrm>
            <a:off x="0" y="0"/>
            <a:ext cx="12557872" cy="7453047"/>
          </a:xfrm>
          <a:prstGeom prst="rect">
            <a:avLst/>
          </a:prstGeom>
        </p:spPr>
      </p:pic>
      <p:sp>
        <p:nvSpPr>
          <p:cNvPr id="8" name="Bent Up Arrow 7">
            <a:extLst>
              <a:ext uri="{FF2B5EF4-FFF2-40B4-BE49-F238E27FC236}">
                <a16:creationId xmlns:a16="http://schemas.microsoft.com/office/drawing/2014/main" id="{D42968E2-FA6A-F54B-9CFE-AB8459896721}"/>
              </a:ext>
            </a:extLst>
          </p:cNvPr>
          <p:cNvSpPr/>
          <p:nvPr/>
        </p:nvSpPr>
        <p:spPr>
          <a:xfrm>
            <a:off x="8105614" y="3409627"/>
            <a:ext cx="232474" cy="418454"/>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PK">
              <a:ln w="0"/>
              <a:solidFill>
                <a:sysClr val="windowText" lastClr="0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657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C29A-FBB7-4C4C-85E7-641B0BCBBC2D}"/>
              </a:ext>
            </a:extLst>
          </p:cNvPr>
          <p:cNvSpPr>
            <a:spLocks noGrp="1"/>
          </p:cNvSpPr>
          <p:nvPr>
            <p:ph type="title"/>
          </p:nvPr>
        </p:nvSpPr>
        <p:spPr/>
        <p:txBody>
          <a:bodyPr>
            <a:normAutofit/>
          </a:bodyPr>
          <a:lstStyle/>
          <a:p>
            <a:r>
              <a:rPr lang="en-PK" sz="2800" b="1" dirty="0">
                <a:latin typeface="Garamond" panose="02020404030301010803" pitchFamily="18" charset="0"/>
              </a:rPr>
              <a:t>INDICATORS OF ABNORMALITY</a:t>
            </a:r>
          </a:p>
        </p:txBody>
      </p:sp>
      <p:graphicFrame>
        <p:nvGraphicFramePr>
          <p:cNvPr id="4" name="Content Placeholder 3">
            <a:extLst>
              <a:ext uri="{FF2B5EF4-FFF2-40B4-BE49-F238E27FC236}">
                <a16:creationId xmlns:a16="http://schemas.microsoft.com/office/drawing/2014/main" id="{4604E308-4EB1-4E43-8EBE-315C777EE9FF}"/>
              </a:ext>
            </a:extLst>
          </p:cNvPr>
          <p:cNvGraphicFramePr>
            <a:graphicFrameLocks noGrp="1"/>
          </p:cNvGraphicFramePr>
          <p:nvPr>
            <p:ph idx="1"/>
            <p:extLst>
              <p:ext uri="{D42A27DB-BD31-4B8C-83A1-F6EECF244321}">
                <p14:modId xmlns:p14="http://schemas.microsoft.com/office/powerpoint/2010/main" val="2873404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4172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1387-7024-4F4B-91D2-F9BB0895A1B9}"/>
              </a:ext>
            </a:extLst>
          </p:cNvPr>
          <p:cNvSpPr>
            <a:spLocks noGrp="1"/>
          </p:cNvSpPr>
          <p:nvPr>
            <p:ph type="title"/>
          </p:nvPr>
        </p:nvSpPr>
        <p:spPr/>
        <p:txBody>
          <a:bodyPr>
            <a:normAutofit/>
          </a:bodyPr>
          <a:lstStyle/>
          <a:p>
            <a:r>
              <a:rPr lang="en-PK" sz="2800" b="1" dirty="0">
                <a:latin typeface="Garamond" panose="02020404030301010803" pitchFamily="18" charset="0"/>
              </a:rPr>
              <a:t>Abnormal Psychology in Pakistan</a:t>
            </a:r>
          </a:p>
        </p:txBody>
      </p:sp>
      <p:sp>
        <p:nvSpPr>
          <p:cNvPr id="3" name="Content Placeholder 2">
            <a:extLst>
              <a:ext uri="{FF2B5EF4-FFF2-40B4-BE49-F238E27FC236}">
                <a16:creationId xmlns:a16="http://schemas.microsoft.com/office/drawing/2014/main" id="{CDC4160C-0A54-EA47-BE21-3B3A77C468CB}"/>
              </a:ext>
            </a:extLst>
          </p:cNvPr>
          <p:cNvSpPr>
            <a:spLocks noGrp="1"/>
          </p:cNvSpPr>
          <p:nvPr>
            <p:ph idx="1"/>
          </p:nvPr>
        </p:nvSpPr>
        <p:spPr>
          <a:xfrm>
            <a:off x="698715" y="1515659"/>
            <a:ext cx="10515600" cy="4351338"/>
          </a:xfrm>
        </p:spPr>
        <p:txBody>
          <a:bodyPr>
            <a:normAutofit fontScale="92500" lnSpcReduction="10000"/>
          </a:bodyPr>
          <a:lstStyle/>
          <a:p>
            <a:endParaRPr lang="en-GB" sz="2400" dirty="0">
              <a:latin typeface="Garamond" panose="02020404030301010803" pitchFamily="18" charset="0"/>
            </a:endParaRPr>
          </a:p>
          <a:p>
            <a:r>
              <a:rPr lang="en-PK" sz="2400" dirty="0">
                <a:latin typeface="Garamond" panose="02020404030301010803" pitchFamily="18" charset="0"/>
              </a:rPr>
              <a:t>2 hospitals in 1947</a:t>
            </a:r>
          </a:p>
          <a:p>
            <a:r>
              <a:rPr lang="en-PK" sz="2400" dirty="0">
                <a:latin typeface="Garamond" panose="02020404030301010803" pitchFamily="18" charset="0"/>
              </a:rPr>
              <a:t>Perception and awareness: less understanding of the mental health problems </a:t>
            </a:r>
          </a:p>
          <a:p>
            <a:r>
              <a:rPr lang="en-GB" sz="2400" dirty="0">
                <a:latin typeface="Garamond" panose="02020404030301010803" pitchFamily="18" charset="0"/>
              </a:rPr>
              <a:t>T</a:t>
            </a:r>
            <a:r>
              <a:rPr lang="en-PK" sz="2400" dirty="0">
                <a:latin typeface="Garamond" panose="02020404030301010803" pitchFamily="18" charset="0"/>
              </a:rPr>
              <a:t>erms (pagal, mad)</a:t>
            </a:r>
          </a:p>
          <a:p>
            <a:r>
              <a:rPr lang="en-PK" sz="2400" dirty="0">
                <a:latin typeface="Garamond" panose="02020404030301010803" pitchFamily="18" charset="0"/>
              </a:rPr>
              <a:t>Books, knowledge, models and reasearch (all western)</a:t>
            </a:r>
          </a:p>
          <a:p>
            <a:pPr lvl="1"/>
            <a:r>
              <a:rPr lang="en-PK" dirty="0">
                <a:latin typeface="Garamond" panose="02020404030301010803" pitchFamily="18" charset="0"/>
              </a:rPr>
              <a:t>No efficacy or evidence based indignous database at national level</a:t>
            </a:r>
          </a:p>
          <a:p>
            <a:r>
              <a:rPr lang="en-PK" sz="2400" dirty="0">
                <a:latin typeface="Garamond" panose="02020404030301010803" pitchFamily="18" charset="0"/>
              </a:rPr>
              <a:t>Assesment issues as no indigenous rigoursely tested assesmented methods</a:t>
            </a:r>
          </a:p>
          <a:p>
            <a:r>
              <a:rPr lang="en-PK" sz="2400" dirty="0">
                <a:latin typeface="Garamond" panose="02020404030301010803" pitchFamily="18" charset="0"/>
              </a:rPr>
              <a:t>No central governing body for all professional providing help for various professional, subsequently</a:t>
            </a:r>
          </a:p>
          <a:p>
            <a:pPr lvl="1"/>
            <a:r>
              <a:rPr lang="en-PK" sz="2000" dirty="0">
                <a:latin typeface="Garamond" panose="02020404030301010803" pitchFamily="18" charset="0"/>
              </a:rPr>
              <a:t>People with mental disorders more vulnerable</a:t>
            </a:r>
          </a:p>
          <a:p>
            <a:pPr lvl="1"/>
            <a:r>
              <a:rPr lang="en-PK" sz="2000" dirty="0">
                <a:latin typeface="Garamond" panose="02020404030301010803" pitchFamily="18" charset="0"/>
              </a:rPr>
              <a:t>Ethics</a:t>
            </a:r>
          </a:p>
          <a:p>
            <a:pPr lvl="1"/>
            <a:r>
              <a:rPr lang="en-PK" sz="2000" dirty="0">
                <a:latin typeface="Garamond" panose="02020404030301010803" pitchFamily="18" charset="0"/>
              </a:rPr>
              <a:t>Mistrust overall about professional </a:t>
            </a:r>
          </a:p>
          <a:p>
            <a:pPr lvl="1"/>
            <a:endParaRPr lang="en-PK" sz="2000" dirty="0">
              <a:latin typeface="Garamond" panose="02020404030301010803" pitchFamily="18" charset="0"/>
            </a:endParaRPr>
          </a:p>
          <a:p>
            <a:endParaRPr lang="en-PK" sz="2400" dirty="0">
              <a:latin typeface="Garamond" panose="02020404030301010803" pitchFamily="18" charset="0"/>
            </a:endParaRPr>
          </a:p>
          <a:p>
            <a:pPr lvl="1"/>
            <a:endParaRPr lang="en-PK" dirty="0">
              <a:latin typeface="Garamond" panose="02020404030301010803" pitchFamily="18" charset="0"/>
            </a:endParaRPr>
          </a:p>
          <a:p>
            <a:pPr lvl="1"/>
            <a:endParaRPr lang="en-PK" dirty="0">
              <a:latin typeface="Garamond" panose="02020404030301010803" pitchFamily="18" charset="0"/>
            </a:endParaRPr>
          </a:p>
          <a:p>
            <a:pPr lvl="1"/>
            <a:endParaRPr lang="en-PK" dirty="0">
              <a:latin typeface="Garamond" panose="02020404030301010803" pitchFamily="18" charset="0"/>
            </a:endParaRPr>
          </a:p>
          <a:p>
            <a:pPr lvl="1"/>
            <a:endParaRPr lang="en-PK" dirty="0">
              <a:latin typeface="Garamond" panose="02020404030301010803" pitchFamily="18" charset="0"/>
            </a:endParaRPr>
          </a:p>
        </p:txBody>
      </p:sp>
    </p:spTree>
    <p:extLst>
      <p:ext uri="{BB962C8B-B14F-4D97-AF65-F5344CB8AC3E}">
        <p14:creationId xmlns:p14="http://schemas.microsoft.com/office/powerpoint/2010/main" val="142429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AB7B-CFD7-2243-BDEF-65BE95B9FE6E}"/>
              </a:ext>
            </a:extLst>
          </p:cNvPr>
          <p:cNvSpPr>
            <a:spLocks noGrp="1"/>
          </p:cNvSpPr>
          <p:nvPr>
            <p:ph type="title"/>
          </p:nvPr>
        </p:nvSpPr>
        <p:spPr/>
        <p:txBody>
          <a:bodyPr/>
          <a:lstStyle/>
          <a:p>
            <a:br>
              <a:rPr lang="en-PK" dirty="0">
                <a:latin typeface="Garamond" panose="02020404030301010803" pitchFamily="18" charset="0"/>
              </a:rPr>
            </a:br>
            <a:endParaRPr lang="en-PK" dirty="0">
              <a:latin typeface="Garamond" panose="02020404030301010803" pitchFamily="18" charset="0"/>
            </a:endParaRPr>
          </a:p>
        </p:txBody>
      </p:sp>
      <p:sp>
        <p:nvSpPr>
          <p:cNvPr id="3" name="Content Placeholder 2">
            <a:extLst>
              <a:ext uri="{FF2B5EF4-FFF2-40B4-BE49-F238E27FC236}">
                <a16:creationId xmlns:a16="http://schemas.microsoft.com/office/drawing/2014/main" id="{496FCA7C-F1D5-484F-9568-475B0DBF8043}"/>
              </a:ext>
            </a:extLst>
          </p:cNvPr>
          <p:cNvSpPr>
            <a:spLocks noGrp="1"/>
          </p:cNvSpPr>
          <p:nvPr>
            <p:ph idx="1"/>
          </p:nvPr>
        </p:nvSpPr>
        <p:spPr>
          <a:xfrm>
            <a:off x="357753" y="120811"/>
            <a:ext cx="5485108" cy="1444518"/>
          </a:xfrm>
        </p:spPr>
        <p:txBody>
          <a:bodyPr/>
          <a:lstStyle/>
          <a:p>
            <a:pPr marL="0" indent="0">
              <a:buNone/>
            </a:pPr>
            <a:r>
              <a:rPr lang="en-US" dirty="0">
                <a:latin typeface="Garamond" panose="02020404030301010803" pitchFamily="18" charset="0"/>
              </a:rPr>
              <a:t>CAUSES </a:t>
            </a:r>
            <a:r>
              <a:rPr lang="en-PK" dirty="0">
                <a:latin typeface="Garamond" panose="02020404030301010803" pitchFamily="18" charset="0"/>
              </a:rPr>
              <a:t>OF MENTAL DISORDERS</a:t>
            </a:r>
          </a:p>
          <a:p>
            <a:endParaRPr lang="en-PK" dirty="0">
              <a:latin typeface="Garamond" panose="02020404030301010803" pitchFamily="18" charset="0"/>
            </a:endParaRPr>
          </a:p>
        </p:txBody>
      </p:sp>
      <p:graphicFrame>
        <p:nvGraphicFramePr>
          <p:cNvPr id="4" name="Diagram 3">
            <a:extLst>
              <a:ext uri="{FF2B5EF4-FFF2-40B4-BE49-F238E27FC236}">
                <a16:creationId xmlns:a16="http://schemas.microsoft.com/office/drawing/2014/main" id="{6070977D-BDA8-EC43-AC67-AAC2088AFBED}"/>
              </a:ext>
            </a:extLst>
          </p:cNvPr>
          <p:cNvGraphicFramePr/>
          <p:nvPr>
            <p:extLst>
              <p:ext uri="{D42A27DB-BD31-4B8C-83A1-F6EECF244321}">
                <p14:modId xmlns:p14="http://schemas.microsoft.com/office/powerpoint/2010/main" val="355217585"/>
              </p:ext>
            </p:extLst>
          </p:nvPr>
        </p:nvGraphicFramePr>
        <p:xfrm>
          <a:off x="2712205" y="-356460"/>
          <a:ext cx="10476852" cy="7625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3920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2D2B-310B-3F4C-9894-E815053489D2}"/>
              </a:ext>
            </a:extLst>
          </p:cNvPr>
          <p:cNvSpPr>
            <a:spLocks noGrp="1"/>
          </p:cNvSpPr>
          <p:nvPr>
            <p:ph type="title"/>
          </p:nvPr>
        </p:nvSpPr>
        <p:spPr/>
        <p:txBody>
          <a:bodyPr>
            <a:normAutofit/>
          </a:bodyPr>
          <a:lstStyle/>
          <a:p>
            <a:r>
              <a:rPr lang="en-GB" sz="2800" dirty="0">
                <a:latin typeface="Garamond" panose="02020404030301010803" pitchFamily="18" charset="0"/>
              </a:rPr>
              <a:t>Medical or Physical problems</a:t>
            </a:r>
            <a:br>
              <a:rPr lang="en-GB" sz="2800" dirty="0">
                <a:latin typeface="Garamond" panose="02020404030301010803" pitchFamily="18" charset="0"/>
              </a:rPr>
            </a:br>
            <a:endParaRPr lang="en-PK" sz="2800" dirty="0">
              <a:latin typeface="Garamond" panose="02020404030301010803" pitchFamily="18" charset="0"/>
            </a:endParaRPr>
          </a:p>
        </p:txBody>
      </p:sp>
      <p:sp>
        <p:nvSpPr>
          <p:cNvPr id="3" name="Content Placeholder 2">
            <a:extLst>
              <a:ext uri="{FF2B5EF4-FFF2-40B4-BE49-F238E27FC236}">
                <a16:creationId xmlns:a16="http://schemas.microsoft.com/office/drawing/2014/main" id="{E71C0CCF-BBD3-1C49-A48C-9934E6B92F9B}"/>
              </a:ext>
            </a:extLst>
          </p:cNvPr>
          <p:cNvSpPr>
            <a:spLocks noGrp="1"/>
          </p:cNvSpPr>
          <p:nvPr>
            <p:ph idx="1"/>
          </p:nvPr>
        </p:nvSpPr>
        <p:spPr/>
        <p:txBody>
          <a:bodyPr>
            <a:normAutofit/>
          </a:bodyPr>
          <a:lstStyle/>
          <a:p>
            <a:r>
              <a:rPr lang="en-GB" sz="2400" dirty="0">
                <a:latin typeface="Garamond" panose="02020404030301010803" pitchFamily="18" charset="0"/>
              </a:rPr>
              <a:t>It can be true scientifically like genetics explanation or at the neurotransmitters level</a:t>
            </a:r>
          </a:p>
          <a:p>
            <a:r>
              <a:rPr lang="en-GB" sz="2400" dirty="0">
                <a:latin typeface="Garamond" panose="02020404030301010803" pitchFamily="18" charset="0"/>
              </a:rPr>
              <a:t>Acceptance of tendency to somatisation and </a:t>
            </a:r>
            <a:r>
              <a:rPr lang="en-GB" sz="2400" u="sng" dirty="0">
                <a:latin typeface="Garamond" panose="02020404030301010803" pitchFamily="18" charset="0"/>
              </a:rPr>
              <a:t>avoidance of acceptance of psychological and emotional difficulties </a:t>
            </a:r>
          </a:p>
          <a:p>
            <a:r>
              <a:rPr lang="en-PK" sz="2400" dirty="0">
                <a:latin typeface="Garamond" panose="02020404030301010803" pitchFamily="18" charset="0"/>
              </a:rPr>
              <a:t>A person with physical illness vs. mental- care and support varies</a:t>
            </a:r>
          </a:p>
        </p:txBody>
      </p:sp>
    </p:spTree>
    <p:extLst>
      <p:ext uri="{BB962C8B-B14F-4D97-AF65-F5344CB8AC3E}">
        <p14:creationId xmlns:p14="http://schemas.microsoft.com/office/powerpoint/2010/main" val="342426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CEB7-5F77-0147-96AD-4F0FEA0D9DB6}"/>
              </a:ext>
            </a:extLst>
          </p:cNvPr>
          <p:cNvSpPr>
            <a:spLocks noGrp="1"/>
          </p:cNvSpPr>
          <p:nvPr>
            <p:ph type="title"/>
          </p:nvPr>
        </p:nvSpPr>
        <p:spPr>
          <a:xfrm>
            <a:off x="404247" y="210142"/>
            <a:ext cx="10515600" cy="1325563"/>
          </a:xfrm>
        </p:spPr>
        <p:txBody>
          <a:bodyPr>
            <a:normAutofit/>
          </a:bodyPr>
          <a:lstStyle/>
          <a:p>
            <a:r>
              <a:rPr lang="en-GB" sz="3200" b="1" dirty="0">
                <a:latin typeface="Garamond" panose="02020404030301010803" pitchFamily="18" charset="0"/>
              </a:rPr>
              <a:t>SPIRITUAL OR SUPERNATURAL</a:t>
            </a:r>
            <a:br>
              <a:rPr lang="en-GB" sz="3200" b="1" dirty="0">
                <a:latin typeface="Garamond" panose="02020404030301010803" pitchFamily="18" charset="0"/>
              </a:rPr>
            </a:br>
            <a:endParaRPr lang="en-PK" sz="3200" b="1" dirty="0">
              <a:latin typeface="Garamond" panose="02020404030301010803" pitchFamily="18" charset="0"/>
            </a:endParaRPr>
          </a:p>
        </p:txBody>
      </p:sp>
      <p:pic>
        <p:nvPicPr>
          <p:cNvPr id="4" name="Picture 3">
            <a:extLst>
              <a:ext uri="{FF2B5EF4-FFF2-40B4-BE49-F238E27FC236}">
                <a16:creationId xmlns:a16="http://schemas.microsoft.com/office/drawing/2014/main" id="{7ECF3C3D-FB28-194E-9E59-1ED4EDADCB5A}"/>
              </a:ext>
            </a:extLst>
          </p:cNvPr>
          <p:cNvPicPr>
            <a:picLocks noChangeAspect="1"/>
          </p:cNvPicPr>
          <p:nvPr/>
        </p:nvPicPr>
        <p:blipFill>
          <a:blip r:embed="rId2"/>
          <a:stretch>
            <a:fillRect/>
          </a:stretch>
        </p:blipFill>
        <p:spPr>
          <a:xfrm>
            <a:off x="0" y="4635500"/>
            <a:ext cx="3670300" cy="2222500"/>
          </a:xfrm>
          <a:prstGeom prst="rect">
            <a:avLst/>
          </a:prstGeom>
        </p:spPr>
      </p:pic>
      <p:pic>
        <p:nvPicPr>
          <p:cNvPr id="5" name="Picture 4">
            <a:extLst>
              <a:ext uri="{FF2B5EF4-FFF2-40B4-BE49-F238E27FC236}">
                <a16:creationId xmlns:a16="http://schemas.microsoft.com/office/drawing/2014/main" id="{317A99BC-0C70-2945-8F4D-0913B1DBF155}"/>
              </a:ext>
            </a:extLst>
          </p:cNvPr>
          <p:cNvPicPr>
            <a:picLocks noChangeAspect="1"/>
          </p:cNvPicPr>
          <p:nvPr/>
        </p:nvPicPr>
        <p:blipFill>
          <a:blip r:embed="rId3"/>
          <a:stretch>
            <a:fillRect/>
          </a:stretch>
        </p:blipFill>
        <p:spPr>
          <a:xfrm>
            <a:off x="8838645" y="230879"/>
            <a:ext cx="3060700" cy="2654300"/>
          </a:xfrm>
          <a:prstGeom prst="rect">
            <a:avLst/>
          </a:prstGeom>
        </p:spPr>
      </p:pic>
      <p:pic>
        <p:nvPicPr>
          <p:cNvPr id="6" name="Picture 5">
            <a:extLst>
              <a:ext uri="{FF2B5EF4-FFF2-40B4-BE49-F238E27FC236}">
                <a16:creationId xmlns:a16="http://schemas.microsoft.com/office/drawing/2014/main" id="{5BA1CD5E-87DE-F943-8E89-EEB94766EC18}"/>
              </a:ext>
            </a:extLst>
          </p:cNvPr>
          <p:cNvPicPr>
            <a:picLocks noChangeAspect="1"/>
          </p:cNvPicPr>
          <p:nvPr/>
        </p:nvPicPr>
        <p:blipFill rotWithShape="1">
          <a:blip r:embed="rId4"/>
          <a:srcRect l="1967" b="17176"/>
          <a:stretch/>
        </p:blipFill>
        <p:spPr>
          <a:xfrm>
            <a:off x="6147192" y="2936136"/>
            <a:ext cx="3735082" cy="1767130"/>
          </a:xfrm>
          <a:prstGeom prst="rect">
            <a:avLst/>
          </a:prstGeom>
        </p:spPr>
      </p:pic>
      <p:pic>
        <p:nvPicPr>
          <p:cNvPr id="7" name="Picture 6">
            <a:extLst>
              <a:ext uri="{FF2B5EF4-FFF2-40B4-BE49-F238E27FC236}">
                <a16:creationId xmlns:a16="http://schemas.microsoft.com/office/drawing/2014/main" id="{C7B5113A-150F-084C-A768-304FC43FD3C0}"/>
              </a:ext>
            </a:extLst>
          </p:cNvPr>
          <p:cNvPicPr>
            <a:picLocks noChangeAspect="1"/>
          </p:cNvPicPr>
          <p:nvPr/>
        </p:nvPicPr>
        <p:blipFill rotWithShape="1">
          <a:blip r:embed="rId5"/>
          <a:srcRect r="-1053" b="8450"/>
          <a:stretch/>
        </p:blipFill>
        <p:spPr>
          <a:xfrm>
            <a:off x="2926127" y="1253058"/>
            <a:ext cx="2258741" cy="3255537"/>
          </a:xfrm>
          <a:prstGeom prst="rect">
            <a:avLst/>
          </a:prstGeom>
        </p:spPr>
      </p:pic>
      <p:sp>
        <p:nvSpPr>
          <p:cNvPr id="8" name="Rectangle 7">
            <a:extLst>
              <a:ext uri="{FF2B5EF4-FFF2-40B4-BE49-F238E27FC236}">
                <a16:creationId xmlns:a16="http://schemas.microsoft.com/office/drawing/2014/main" id="{ED09CEF2-300C-B640-839A-E7CA8B3ADC18}"/>
              </a:ext>
            </a:extLst>
          </p:cNvPr>
          <p:cNvSpPr/>
          <p:nvPr/>
        </p:nvSpPr>
        <p:spPr>
          <a:xfrm>
            <a:off x="5232438" y="5740736"/>
            <a:ext cx="7910124" cy="830997"/>
          </a:xfrm>
          <a:prstGeom prst="rect">
            <a:avLst/>
          </a:prstGeom>
        </p:spPr>
        <p:txBody>
          <a:bodyPr wrap="square">
            <a:spAutoFit/>
          </a:bodyPr>
          <a:lstStyle/>
          <a:p>
            <a:r>
              <a:rPr lang="en-GB" sz="2400" dirty="0">
                <a:latin typeface="Garamond" panose="02020404030301010803" pitchFamily="18" charset="0"/>
              </a:rPr>
              <a:t>Saya’, ‘Jinn possession’(ghost ) and ‘</a:t>
            </a:r>
            <a:r>
              <a:rPr lang="en-GB" sz="2400" dirty="0" err="1">
                <a:latin typeface="Garamond" panose="02020404030301010803" pitchFamily="18" charset="0"/>
              </a:rPr>
              <a:t>Churail</a:t>
            </a:r>
            <a:r>
              <a:rPr lang="en-GB" sz="2400" dirty="0">
                <a:latin typeface="Garamond" panose="02020404030301010803" pitchFamily="18" charset="0"/>
              </a:rPr>
              <a:t>’(witchcraft )</a:t>
            </a:r>
          </a:p>
          <a:p>
            <a:r>
              <a:rPr lang="en-GB" sz="2400" dirty="0">
                <a:latin typeface="Garamond" panose="02020404030301010803" pitchFamily="18" charset="0"/>
              </a:rPr>
              <a:t> </a:t>
            </a:r>
          </a:p>
        </p:txBody>
      </p:sp>
    </p:spTree>
    <p:extLst>
      <p:ext uri="{BB962C8B-B14F-4D97-AF65-F5344CB8AC3E}">
        <p14:creationId xmlns:p14="http://schemas.microsoft.com/office/powerpoint/2010/main" val="3594396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2FC39321-F187-0A43-B6C3-B9022477D187}"/>
              </a:ext>
            </a:extLst>
          </p:cNvPr>
          <p:cNvPicPr>
            <a:picLocks noChangeAspect="1"/>
          </p:cNvPicPr>
          <p:nvPr/>
        </p:nvPicPr>
        <p:blipFill>
          <a:blip r:embed="rId2"/>
          <a:stretch>
            <a:fillRect/>
          </a:stretch>
        </p:blipFill>
        <p:spPr>
          <a:xfrm>
            <a:off x="1075669" y="3085533"/>
            <a:ext cx="2284424" cy="2958248"/>
          </a:xfrm>
          <a:prstGeom prst="rect">
            <a:avLst/>
          </a:prstGeom>
        </p:spPr>
      </p:pic>
      <p:pic>
        <p:nvPicPr>
          <p:cNvPr id="3" name="Picture 2">
            <a:extLst>
              <a:ext uri="{FF2B5EF4-FFF2-40B4-BE49-F238E27FC236}">
                <a16:creationId xmlns:a16="http://schemas.microsoft.com/office/drawing/2014/main" id="{80847EAB-946E-E941-AC81-A17236BD7FE0}"/>
              </a:ext>
            </a:extLst>
          </p:cNvPr>
          <p:cNvPicPr>
            <a:picLocks noChangeAspect="1"/>
          </p:cNvPicPr>
          <p:nvPr/>
        </p:nvPicPr>
        <p:blipFill>
          <a:blip r:embed="rId3"/>
          <a:stretch>
            <a:fillRect/>
          </a:stretch>
        </p:blipFill>
        <p:spPr>
          <a:xfrm>
            <a:off x="146269" y="377981"/>
            <a:ext cx="3289300" cy="2463800"/>
          </a:xfrm>
          <a:prstGeom prst="rect">
            <a:avLst/>
          </a:prstGeom>
        </p:spPr>
      </p:pic>
      <p:pic>
        <p:nvPicPr>
          <p:cNvPr id="9" name="Picture 8">
            <a:extLst>
              <a:ext uri="{FF2B5EF4-FFF2-40B4-BE49-F238E27FC236}">
                <a16:creationId xmlns:a16="http://schemas.microsoft.com/office/drawing/2014/main" id="{B83AB04D-F518-C744-8D28-C32C3B4EA504}"/>
              </a:ext>
            </a:extLst>
          </p:cNvPr>
          <p:cNvPicPr>
            <a:picLocks noChangeAspect="1"/>
          </p:cNvPicPr>
          <p:nvPr/>
        </p:nvPicPr>
        <p:blipFill rotWithShape="1">
          <a:blip r:embed="rId4"/>
          <a:srcRect l="289" t="16433"/>
          <a:stretch/>
        </p:blipFill>
        <p:spPr>
          <a:xfrm>
            <a:off x="8710047" y="0"/>
            <a:ext cx="3161655" cy="3974681"/>
          </a:xfrm>
          <a:prstGeom prst="rect">
            <a:avLst/>
          </a:prstGeom>
        </p:spPr>
      </p:pic>
      <p:sp>
        <p:nvSpPr>
          <p:cNvPr id="10" name="TextBox 9">
            <a:extLst>
              <a:ext uri="{FF2B5EF4-FFF2-40B4-BE49-F238E27FC236}">
                <a16:creationId xmlns:a16="http://schemas.microsoft.com/office/drawing/2014/main" id="{14653EA3-F2F5-E043-BE77-007D71652112}"/>
              </a:ext>
            </a:extLst>
          </p:cNvPr>
          <p:cNvSpPr txBox="1"/>
          <p:nvPr/>
        </p:nvSpPr>
        <p:spPr>
          <a:xfrm>
            <a:off x="4432515" y="898902"/>
            <a:ext cx="4479010" cy="830997"/>
          </a:xfrm>
          <a:prstGeom prst="rect">
            <a:avLst/>
          </a:prstGeom>
          <a:noFill/>
        </p:spPr>
        <p:txBody>
          <a:bodyPr wrap="square" rtlCol="0">
            <a:spAutoFit/>
          </a:bodyPr>
          <a:lstStyle/>
          <a:p>
            <a:r>
              <a:rPr lang="en-GB" sz="2400" b="1" dirty="0">
                <a:latin typeface="Garamond" panose="02020404030301010803" pitchFamily="18" charset="0"/>
              </a:rPr>
              <a:t>S</a:t>
            </a:r>
            <a:r>
              <a:rPr lang="en-PK" sz="2400" b="1" dirty="0">
                <a:latin typeface="Garamond" panose="02020404030301010803" pitchFamily="18" charset="0"/>
              </a:rPr>
              <a:t>tay on shrines of spriritual deceased people</a:t>
            </a:r>
          </a:p>
        </p:txBody>
      </p:sp>
      <p:pic>
        <p:nvPicPr>
          <p:cNvPr id="11" name="Picture 10">
            <a:extLst>
              <a:ext uri="{FF2B5EF4-FFF2-40B4-BE49-F238E27FC236}">
                <a16:creationId xmlns:a16="http://schemas.microsoft.com/office/drawing/2014/main" id="{BE7F0CD7-91D4-8A47-9A36-FDF7DD1A75D0}"/>
              </a:ext>
            </a:extLst>
          </p:cNvPr>
          <p:cNvPicPr>
            <a:picLocks noChangeAspect="1"/>
          </p:cNvPicPr>
          <p:nvPr/>
        </p:nvPicPr>
        <p:blipFill>
          <a:blip r:embed="rId5"/>
          <a:stretch>
            <a:fillRect/>
          </a:stretch>
        </p:blipFill>
        <p:spPr>
          <a:xfrm>
            <a:off x="7893804" y="4171627"/>
            <a:ext cx="4298196" cy="2686373"/>
          </a:xfrm>
          <a:prstGeom prst="rect">
            <a:avLst/>
          </a:prstGeom>
        </p:spPr>
      </p:pic>
    </p:spTree>
    <p:extLst>
      <p:ext uri="{BB962C8B-B14F-4D97-AF65-F5344CB8AC3E}">
        <p14:creationId xmlns:p14="http://schemas.microsoft.com/office/powerpoint/2010/main" val="109572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2755</TotalTime>
  <Words>1161</Words>
  <Application>Microsoft Office PowerPoint</Application>
  <PresentationFormat>Widescreen</PresentationFormat>
  <Paragraphs>139</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Garamond</vt:lpstr>
      <vt:lpstr>Office Theme</vt:lpstr>
      <vt:lpstr>ABNORMAL PSYCHOLOGY IN THE CONTEXT OF PAKISTAN</vt:lpstr>
      <vt:lpstr>Abnormal Psychology in the context of Pakistan</vt:lpstr>
      <vt:lpstr>PowerPoint Presentation</vt:lpstr>
      <vt:lpstr>INDICATORS OF ABNORMALITY</vt:lpstr>
      <vt:lpstr>Abnormal Psychology in Pakistan</vt:lpstr>
      <vt:lpstr> </vt:lpstr>
      <vt:lpstr>Medical or Physical problems </vt:lpstr>
      <vt:lpstr>SPIRITUAL OR SUPERNATURAL </vt:lpstr>
      <vt:lpstr>PowerPoint Presentation</vt:lpstr>
      <vt:lpstr>Treatment expectation </vt:lpstr>
      <vt:lpstr>Roadblocks for seeking professional help</vt:lpstr>
      <vt:lpstr>Western psychology and indigounous psychology scope for Mental health problems in pakistan</vt:lpstr>
      <vt:lpstr>PowerPoint Presentation</vt:lpstr>
      <vt:lpstr>STRONG BELLIEF IN MEDICATION INSTEAD OF COUNSELING AND THERAPY</vt:lpstr>
      <vt:lpstr>Type of professionals</vt:lpstr>
      <vt:lpstr>COMMUNITY BASED MODELS</vt:lpstr>
      <vt:lpstr>Other healers</vt:lpstr>
      <vt:lpstr>Mental Health Challenges in Pakistan</vt:lpstr>
      <vt:lpstr>MODERN FACILITIES</vt:lpstr>
      <vt:lpstr>Recent efforts</vt:lpstr>
      <vt:lpstr>Aknowledgement</vt:lpstr>
      <vt:lpstr>Questions/Comments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Jamkhandi, Sudhakar</cp:lastModifiedBy>
  <cp:revision>58</cp:revision>
  <dcterms:created xsi:type="dcterms:W3CDTF">2020-10-22T15:06:20Z</dcterms:created>
  <dcterms:modified xsi:type="dcterms:W3CDTF">2020-11-05T19:40:57Z</dcterms:modified>
</cp:coreProperties>
</file>