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322" r:id="rId3"/>
    <p:sldId id="386" r:id="rId4"/>
    <p:sldId id="387" r:id="rId5"/>
    <p:sldId id="391" r:id="rId6"/>
    <p:sldId id="398" r:id="rId7"/>
    <p:sldId id="395" r:id="rId8"/>
    <p:sldId id="403" r:id="rId9"/>
    <p:sldId id="405" r:id="rId10"/>
    <p:sldId id="402" r:id="rId11"/>
    <p:sldId id="399" r:id="rId12"/>
    <p:sldId id="404" r:id="rId13"/>
    <p:sldId id="401" r:id="rId14"/>
    <p:sldId id="390" r:id="rId15"/>
    <p:sldId id="392" r:id="rId16"/>
    <p:sldId id="393" r:id="rId17"/>
    <p:sldId id="394" r:id="rId18"/>
    <p:sldId id="406" r:id="rId19"/>
    <p:sldId id="397" r:id="rId20"/>
    <p:sldId id="396" r:id="rId21"/>
  </p:sldIdLst>
  <p:sldSz cx="9144000" cy="6858000" type="screen4x3"/>
  <p:notesSz cx="7010400" cy="92964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98" userDrawn="1">
          <p15:clr>
            <a:srgbClr val="A4A3A4"/>
          </p15:clr>
        </p15:guide>
        <p15:guide id="2" pos="1746" userDrawn="1">
          <p15:clr>
            <a:srgbClr val="A4A3A4"/>
          </p15:clr>
        </p15:guide>
        <p15:guide id="3" orient="horz" pos="4110" userDrawn="1">
          <p15:clr>
            <a:srgbClr val="A4A3A4"/>
          </p15:clr>
        </p15:guide>
        <p15:guide id="5" pos="3969" userDrawn="1">
          <p15:clr>
            <a:srgbClr val="A4A3A4"/>
          </p15:clr>
        </p15:guide>
        <p15:guide id="6" userDrawn="1">
          <p15:clr>
            <a:srgbClr val="A4A3A4"/>
          </p15:clr>
        </p15:guide>
        <p15:guide id="7" pos="573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nef" initials="m" lastIdx="1" clrIdx="0">
    <p:extLst>
      <p:ext uri="{19B8F6BF-5375-455C-9EA6-DF929625EA0E}">
        <p15:presenceInfo xmlns:p15="http://schemas.microsoft.com/office/powerpoint/2012/main" userId="manef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  <a:srgbClr val="E6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>
      <p:cViewPr varScale="1">
        <p:scale>
          <a:sx n="111" d="100"/>
          <a:sy n="111" d="100"/>
        </p:scale>
        <p:origin x="1512" y="114"/>
      </p:cViewPr>
      <p:guideLst>
        <p:guide orient="horz" pos="1298"/>
        <p:guide pos="1746"/>
        <p:guide orient="horz" pos="4110"/>
        <p:guide pos="3969"/>
        <p:guide/>
        <p:guide pos="573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r">
              <a:defRPr sz="1300"/>
            </a:lvl1pPr>
          </a:lstStyle>
          <a:p>
            <a:fld id="{C79069E6-3212-491A-87F4-D181527ABFE4}" type="datetimeFigureOut">
              <a:rPr lang="fr-FR" smtClean="0"/>
              <a:pPr/>
              <a:t>18/11/2020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2" tIns="46586" rIns="93172" bIns="46586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2" tIns="46586" rIns="93172" bIns="46586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r">
              <a:defRPr sz="1300"/>
            </a:lvl1pPr>
          </a:lstStyle>
          <a:p>
            <a:fld id="{9B9362DB-AABE-4A08-9F12-93E28E82B871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18/11/2020</a:t>
            </a:fld>
            <a:endParaRPr lang="fr-BE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18/11/2020</a:t>
            </a:fld>
            <a:endParaRPr lang="fr-BE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18/11/2020</a:t>
            </a:fld>
            <a:endParaRPr lang="fr-BE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18/11/2020</a:t>
            </a:fld>
            <a:endParaRPr lang="fr-BE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18/11/2020</a:t>
            </a:fld>
            <a:endParaRPr lang="fr-BE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18/11/2020</a:t>
            </a:fld>
            <a:endParaRPr lang="fr-BE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18/11/2020</a:t>
            </a:fld>
            <a:endParaRPr lang="fr-BE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18/11/2020</a:t>
            </a:fld>
            <a:endParaRPr lang="fr-BE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18/11/2020</a:t>
            </a:fld>
            <a:endParaRPr lang="fr-BE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18/11/2020</a:t>
            </a:fld>
            <a:endParaRPr lang="fr-BE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18/11/2020</a:t>
            </a:fld>
            <a:endParaRPr lang="fr-BE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pPr/>
              <a:t>18/11/2020</a:t>
            </a:fld>
            <a:endParaRPr lang="fr-BE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pPr/>
              <a:t>‹#›</a:t>
            </a:fld>
            <a:endParaRPr lang="fr-B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13" Type="http://schemas.openxmlformats.org/officeDocument/2006/relationships/image" Target="../media/image59.jpeg"/><Relationship Id="rId3" Type="http://schemas.openxmlformats.org/officeDocument/2006/relationships/image" Target="../media/image8.png"/><Relationship Id="rId7" Type="http://schemas.openxmlformats.org/officeDocument/2006/relationships/image" Target="../media/image53.jpeg"/><Relationship Id="rId12" Type="http://schemas.openxmlformats.org/officeDocument/2006/relationships/image" Target="../media/image58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11" Type="http://schemas.openxmlformats.org/officeDocument/2006/relationships/image" Target="../media/image57.jpeg"/><Relationship Id="rId5" Type="http://schemas.openxmlformats.org/officeDocument/2006/relationships/image" Target="../media/image7.emf"/><Relationship Id="rId10" Type="http://schemas.openxmlformats.org/officeDocument/2006/relationships/image" Target="../media/image56.jpeg"/><Relationship Id="rId4" Type="http://schemas.openxmlformats.org/officeDocument/2006/relationships/image" Target="../media/image6.png"/><Relationship Id="rId9" Type="http://schemas.openxmlformats.org/officeDocument/2006/relationships/image" Target="../media/image55.jpeg"/><Relationship Id="rId14" Type="http://schemas.openxmlformats.org/officeDocument/2006/relationships/image" Target="../media/image6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13" Type="http://schemas.openxmlformats.org/officeDocument/2006/relationships/image" Target="../media/image68.jpeg"/><Relationship Id="rId3" Type="http://schemas.openxmlformats.org/officeDocument/2006/relationships/image" Target="../media/image8.png"/><Relationship Id="rId7" Type="http://schemas.openxmlformats.org/officeDocument/2006/relationships/image" Target="../media/image62.jpeg"/><Relationship Id="rId12" Type="http://schemas.openxmlformats.org/officeDocument/2006/relationships/image" Target="../media/image67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11" Type="http://schemas.openxmlformats.org/officeDocument/2006/relationships/image" Target="../media/image66.jpeg"/><Relationship Id="rId5" Type="http://schemas.openxmlformats.org/officeDocument/2006/relationships/image" Target="../media/image7.emf"/><Relationship Id="rId15" Type="http://schemas.openxmlformats.org/officeDocument/2006/relationships/image" Target="../media/image70.jpeg"/><Relationship Id="rId10" Type="http://schemas.openxmlformats.org/officeDocument/2006/relationships/image" Target="../media/image65.jpeg"/><Relationship Id="rId4" Type="http://schemas.openxmlformats.org/officeDocument/2006/relationships/image" Target="../media/image6.png"/><Relationship Id="rId9" Type="http://schemas.openxmlformats.org/officeDocument/2006/relationships/image" Target="../media/image64.jpeg"/><Relationship Id="rId14" Type="http://schemas.openxmlformats.org/officeDocument/2006/relationships/image" Target="../media/image6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71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2nyd996xUDQ" TargetMode="External"/><Relationship Id="rId6" Type="http://schemas.openxmlformats.org/officeDocument/2006/relationships/image" Target="../media/image7.emf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13" Type="http://schemas.openxmlformats.org/officeDocument/2006/relationships/image" Target="../media/image79.jpeg"/><Relationship Id="rId3" Type="http://schemas.openxmlformats.org/officeDocument/2006/relationships/image" Target="../media/image8.png"/><Relationship Id="rId7" Type="http://schemas.openxmlformats.org/officeDocument/2006/relationships/image" Target="../media/image73.jpeg"/><Relationship Id="rId12" Type="http://schemas.openxmlformats.org/officeDocument/2006/relationships/image" Target="../media/image78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11" Type="http://schemas.openxmlformats.org/officeDocument/2006/relationships/image" Target="../media/image77.jpeg"/><Relationship Id="rId5" Type="http://schemas.openxmlformats.org/officeDocument/2006/relationships/image" Target="../media/image7.emf"/><Relationship Id="rId15" Type="http://schemas.openxmlformats.org/officeDocument/2006/relationships/image" Target="../media/image81.jpeg"/><Relationship Id="rId10" Type="http://schemas.openxmlformats.org/officeDocument/2006/relationships/image" Target="../media/image76.jpeg"/><Relationship Id="rId4" Type="http://schemas.openxmlformats.org/officeDocument/2006/relationships/image" Target="../media/image6.png"/><Relationship Id="rId9" Type="http://schemas.openxmlformats.org/officeDocument/2006/relationships/image" Target="../media/image75.jpeg"/><Relationship Id="rId14" Type="http://schemas.openxmlformats.org/officeDocument/2006/relationships/image" Target="../media/image80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13" Type="http://schemas.openxmlformats.org/officeDocument/2006/relationships/image" Target="../media/image89.png"/><Relationship Id="rId3" Type="http://schemas.openxmlformats.org/officeDocument/2006/relationships/image" Target="../media/image8.png"/><Relationship Id="rId7" Type="http://schemas.openxmlformats.org/officeDocument/2006/relationships/image" Target="../media/image83.jpeg"/><Relationship Id="rId12" Type="http://schemas.openxmlformats.org/officeDocument/2006/relationships/image" Target="../media/image88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eg"/><Relationship Id="rId11" Type="http://schemas.openxmlformats.org/officeDocument/2006/relationships/image" Target="../media/image87.jpeg"/><Relationship Id="rId5" Type="http://schemas.openxmlformats.org/officeDocument/2006/relationships/image" Target="../media/image7.emf"/><Relationship Id="rId10" Type="http://schemas.openxmlformats.org/officeDocument/2006/relationships/image" Target="../media/image86.jpeg"/><Relationship Id="rId4" Type="http://schemas.openxmlformats.org/officeDocument/2006/relationships/image" Target="../media/image6.png"/><Relationship Id="rId9" Type="http://schemas.openxmlformats.org/officeDocument/2006/relationships/image" Target="../media/image8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8.png"/><Relationship Id="rId7" Type="http://schemas.openxmlformats.org/officeDocument/2006/relationships/image" Target="../media/image91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11" Type="http://schemas.openxmlformats.org/officeDocument/2006/relationships/image" Target="../media/image95.jpeg"/><Relationship Id="rId5" Type="http://schemas.openxmlformats.org/officeDocument/2006/relationships/image" Target="../media/image7.emf"/><Relationship Id="rId10" Type="http://schemas.openxmlformats.org/officeDocument/2006/relationships/image" Target="../media/image94.jpeg"/><Relationship Id="rId4" Type="http://schemas.openxmlformats.org/officeDocument/2006/relationships/image" Target="../media/image6.png"/><Relationship Id="rId9" Type="http://schemas.openxmlformats.org/officeDocument/2006/relationships/image" Target="../media/image9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13" Type="http://schemas.openxmlformats.org/officeDocument/2006/relationships/image" Target="../media/image103.jpeg"/><Relationship Id="rId3" Type="http://schemas.openxmlformats.org/officeDocument/2006/relationships/image" Target="../media/image8.png"/><Relationship Id="rId7" Type="http://schemas.openxmlformats.org/officeDocument/2006/relationships/image" Target="../media/image97.jpeg"/><Relationship Id="rId12" Type="http://schemas.openxmlformats.org/officeDocument/2006/relationships/image" Target="../media/image10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jpeg"/><Relationship Id="rId11" Type="http://schemas.openxmlformats.org/officeDocument/2006/relationships/image" Target="../media/image101.jpeg"/><Relationship Id="rId5" Type="http://schemas.openxmlformats.org/officeDocument/2006/relationships/image" Target="../media/image7.emf"/><Relationship Id="rId15" Type="http://schemas.openxmlformats.org/officeDocument/2006/relationships/image" Target="../media/image105.jpeg"/><Relationship Id="rId10" Type="http://schemas.openxmlformats.org/officeDocument/2006/relationships/image" Target="../media/image100.jpeg"/><Relationship Id="rId4" Type="http://schemas.openxmlformats.org/officeDocument/2006/relationships/image" Target="../media/image6.png"/><Relationship Id="rId9" Type="http://schemas.openxmlformats.org/officeDocument/2006/relationships/image" Target="../media/image99.jpeg"/><Relationship Id="rId14" Type="http://schemas.openxmlformats.org/officeDocument/2006/relationships/image" Target="../media/image10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13.jpeg"/><Relationship Id="rId3" Type="http://schemas.openxmlformats.org/officeDocument/2006/relationships/image" Target="../media/image8.png"/><Relationship Id="rId7" Type="http://schemas.openxmlformats.org/officeDocument/2006/relationships/image" Target="../media/image107.jpeg"/><Relationship Id="rId12" Type="http://schemas.openxmlformats.org/officeDocument/2006/relationships/image" Target="../media/image112.jpeg"/><Relationship Id="rId17" Type="http://schemas.openxmlformats.org/officeDocument/2006/relationships/image" Target="../media/image117.jpeg"/><Relationship Id="rId2" Type="http://schemas.openxmlformats.org/officeDocument/2006/relationships/image" Target="../media/image11.png"/><Relationship Id="rId16" Type="http://schemas.openxmlformats.org/officeDocument/2006/relationships/image" Target="../media/image1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jpeg"/><Relationship Id="rId11" Type="http://schemas.openxmlformats.org/officeDocument/2006/relationships/image" Target="../media/image111.jpeg"/><Relationship Id="rId5" Type="http://schemas.openxmlformats.org/officeDocument/2006/relationships/image" Target="../media/image7.emf"/><Relationship Id="rId15" Type="http://schemas.openxmlformats.org/officeDocument/2006/relationships/image" Target="../media/image115.emf"/><Relationship Id="rId10" Type="http://schemas.openxmlformats.org/officeDocument/2006/relationships/image" Target="../media/image110.jpeg"/><Relationship Id="rId4" Type="http://schemas.openxmlformats.org/officeDocument/2006/relationships/image" Target="../media/image6.png"/><Relationship Id="rId9" Type="http://schemas.openxmlformats.org/officeDocument/2006/relationships/image" Target="../media/image109.jpeg"/><Relationship Id="rId14" Type="http://schemas.openxmlformats.org/officeDocument/2006/relationships/image" Target="../media/image11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7" Type="http://schemas.openxmlformats.org/officeDocument/2006/relationships/image" Target="../media/image7.emf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-4KaxCcePTM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11.png"/><Relationship Id="rId7" Type="http://schemas.openxmlformats.org/officeDocument/2006/relationships/image" Target="../media/image12.jpe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emf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hyperlink" Target="mailto:manef@vt.edu" TargetMode="External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7.emf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8.png"/><Relationship Id="rId7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11" Type="http://schemas.openxmlformats.org/officeDocument/2006/relationships/image" Target="../media/image20.gif"/><Relationship Id="rId5" Type="http://schemas.openxmlformats.org/officeDocument/2006/relationships/image" Target="../media/image7.emf"/><Relationship Id="rId10" Type="http://schemas.openxmlformats.org/officeDocument/2006/relationships/image" Target="../media/image19.jpeg"/><Relationship Id="rId4" Type="http://schemas.openxmlformats.org/officeDocument/2006/relationships/image" Target="../media/image6.png"/><Relationship Id="rId9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jpeg"/><Relationship Id="rId3" Type="http://schemas.openxmlformats.org/officeDocument/2006/relationships/image" Target="../media/image8.png"/><Relationship Id="rId7" Type="http://schemas.openxmlformats.org/officeDocument/2006/relationships/image" Target="../media/image22.jpeg"/><Relationship Id="rId12" Type="http://schemas.openxmlformats.org/officeDocument/2006/relationships/image" Target="../media/image27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7.emf"/><Relationship Id="rId15" Type="http://schemas.openxmlformats.org/officeDocument/2006/relationships/image" Target="../media/image30.jpeg"/><Relationship Id="rId10" Type="http://schemas.openxmlformats.org/officeDocument/2006/relationships/image" Target="../media/image25.jpeg"/><Relationship Id="rId4" Type="http://schemas.openxmlformats.org/officeDocument/2006/relationships/image" Target="../media/image6.png"/><Relationship Id="rId9" Type="http://schemas.openxmlformats.org/officeDocument/2006/relationships/image" Target="../media/image24.jpeg"/><Relationship Id="rId14" Type="http://schemas.openxmlformats.org/officeDocument/2006/relationships/image" Target="../media/image2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8.png"/><Relationship Id="rId7" Type="http://schemas.openxmlformats.org/officeDocument/2006/relationships/image" Target="../media/image3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7.emf"/><Relationship Id="rId10" Type="http://schemas.openxmlformats.org/officeDocument/2006/relationships/image" Target="../media/image35.jpeg"/><Relationship Id="rId4" Type="http://schemas.openxmlformats.org/officeDocument/2006/relationships/image" Target="../media/image6.png"/><Relationship Id="rId9" Type="http://schemas.openxmlformats.org/officeDocument/2006/relationships/image" Target="../media/image3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43.jpeg"/><Relationship Id="rId18" Type="http://schemas.openxmlformats.org/officeDocument/2006/relationships/image" Target="../media/image48.jpeg"/><Relationship Id="rId3" Type="http://schemas.openxmlformats.org/officeDocument/2006/relationships/image" Target="../media/image8.png"/><Relationship Id="rId7" Type="http://schemas.openxmlformats.org/officeDocument/2006/relationships/image" Target="../media/image37.jpeg"/><Relationship Id="rId12" Type="http://schemas.openxmlformats.org/officeDocument/2006/relationships/image" Target="../media/image42.jpeg"/><Relationship Id="rId17" Type="http://schemas.openxmlformats.org/officeDocument/2006/relationships/image" Target="../media/image47.jpeg"/><Relationship Id="rId2" Type="http://schemas.openxmlformats.org/officeDocument/2006/relationships/image" Target="../media/image11.png"/><Relationship Id="rId16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11" Type="http://schemas.openxmlformats.org/officeDocument/2006/relationships/image" Target="../media/image41.jpeg"/><Relationship Id="rId5" Type="http://schemas.openxmlformats.org/officeDocument/2006/relationships/image" Target="../media/image7.emf"/><Relationship Id="rId15" Type="http://schemas.openxmlformats.org/officeDocument/2006/relationships/image" Target="../media/image45.jpeg"/><Relationship Id="rId10" Type="http://schemas.openxmlformats.org/officeDocument/2006/relationships/image" Target="../media/image40.jpeg"/><Relationship Id="rId19" Type="http://schemas.openxmlformats.org/officeDocument/2006/relationships/image" Target="../media/image49.jpeg"/><Relationship Id="rId4" Type="http://schemas.openxmlformats.org/officeDocument/2006/relationships/image" Target="../media/image6.png"/><Relationship Id="rId9" Type="http://schemas.openxmlformats.org/officeDocument/2006/relationships/image" Target="../media/image39.jpeg"/><Relationship Id="rId14" Type="http://schemas.openxmlformats.org/officeDocument/2006/relationships/image" Target="../media/image4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50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4Xe6Bmha1PY" TargetMode="External"/><Relationship Id="rId6" Type="http://schemas.openxmlformats.org/officeDocument/2006/relationships/image" Target="../media/image7.emf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51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SivLQnjBSkw" TargetMode="External"/><Relationship Id="rId6" Type="http://schemas.openxmlformats.org/officeDocument/2006/relationships/image" Target="../media/image7.emf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453336"/>
            <a:ext cx="9144000" cy="4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Rectangle 41"/>
          <p:cNvSpPr/>
          <p:nvPr/>
        </p:nvSpPr>
        <p:spPr>
          <a:xfrm>
            <a:off x="602252" y="2996952"/>
            <a:ext cx="78581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Manef BOUROGAOUI</a:t>
            </a:r>
            <a:endParaRPr lang="fr-FR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2810672" y="6474822"/>
            <a:ext cx="37974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latin typeface="Times New Roman" pitchFamily="18" charset="0"/>
                <a:cs typeface="Times New Roman" pitchFamily="18" charset="0"/>
              </a:rPr>
              <a:t>Arlington,  VA, </a:t>
            </a:r>
            <a:r>
              <a:rPr lang="en-US" altLang="zh-CN" sz="1600" b="1" dirty="0">
                <a:latin typeface="Times New Roman" pitchFamily="18" charset="0"/>
                <a:cs typeface="Times New Roman" pitchFamily="18" charset="0"/>
              </a:rPr>
              <a:t>USA, November 17 - 2020</a:t>
            </a:r>
            <a:endParaRPr lang="fr-FR" sz="16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7" name="Connecteur droit 46"/>
          <p:cNvCxnSpPr/>
          <p:nvPr/>
        </p:nvCxnSpPr>
        <p:spPr>
          <a:xfrm>
            <a:off x="0" y="6453336"/>
            <a:ext cx="91440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52"/>
          <p:cNvCxnSpPr/>
          <p:nvPr/>
        </p:nvCxnSpPr>
        <p:spPr>
          <a:xfrm rot="5400000">
            <a:off x="-3428206" y="3429000"/>
            <a:ext cx="6857206" cy="794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/>
          <p:cNvCxnSpPr/>
          <p:nvPr/>
        </p:nvCxnSpPr>
        <p:spPr>
          <a:xfrm rot="5400000">
            <a:off x="5705348" y="3429024"/>
            <a:ext cx="6857206" cy="794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/>
        </p:nvCxnSpPr>
        <p:spPr>
          <a:xfrm rot="10800000">
            <a:off x="0" y="0"/>
            <a:ext cx="9144000" cy="1588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1907704" y="3447730"/>
            <a:ext cx="51938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Fulbright Visiting Scholar </a:t>
            </a:r>
            <a:endParaRPr lang="fr-FR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9330" name="Picture 2" descr="https://d2v9ipibika81v.cloudfront.net/uploads/sites/57/fbspec-1140x530-1140x530-1140x684.png"/>
          <p:cNvPicPr>
            <a:picLocks noChangeAspect="1" noChangeArrowheads="1"/>
          </p:cNvPicPr>
          <p:nvPr/>
        </p:nvPicPr>
        <p:blipFill>
          <a:blip r:embed="rId3" cstate="print"/>
          <a:srcRect l="4317" t="10791" r="7194" b="24460"/>
          <a:stretch>
            <a:fillRect/>
          </a:stretch>
        </p:blipFill>
        <p:spPr bwMode="auto">
          <a:xfrm>
            <a:off x="3851920" y="90085"/>
            <a:ext cx="2268760" cy="996041"/>
          </a:xfrm>
          <a:prstGeom prst="rect">
            <a:avLst/>
          </a:prstGeom>
          <a:noFill/>
        </p:spPr>
      </p:pic>
      <p:pic>
        <p:nvPicPr>
          <p:cNvPr id="99332" name="Picture 4" descr="https://i.ytimg.com/vi/cIktSF1Xcho/maxresdefault.jpg"/>
          <p:cNvPicPr>
            <a:picLocks noChangeAspect="1" noChangeArrowheads="1"/>
          </p:cNvPicPr>
          <p:nvPr/>
        </p:nvPicPr>
        <p:blipFill>
          <a:blip r:embed="rId4" cstate="print"/>
          <a:srcRect l="4725" t="33599" r="39757" b="32801"/>
          <a:stretch>
            <a:fillRect/>
          </a:stretch>
        </p:blipFill>
        <p:spPr bwMode="auto">
          <a:xfrm>
            <a:off x="6786627" y="696117"/>
            <a:ext cx="2268760" cy="772344"/>
          </a:xfrm>
          <a:prstGeom prst="rect">
            <a:avLst/>
          </a:prstGeom>
          <a:noFill/>
        </p:spPr>
      </p:pic>
      <p:pic>
        <p:nvPicPr>
          <p:cNvPr id="153602" name="Picture 2" descr="https://images.squarespace-cdn.com/content/v1/59e6524ff14aa1c1d12dd812/1517432435441-SK746CBWAD2JWRO7Z104/ke17ZwdGBToddI8pDm48kIgkkrCHfNcvgqu5PqmugmAUqsxRUqqbr1mOJYKfIPR7LoDQ9mXPOjoJoqy81S2I8N_N4V1vUb5AoIIIbLZhVYy7Mythp_T-mtop-vrsUOmeInPi9iDjx9w8K4ZfjXt2dsV7x5t9wkNqGwaRpELUkCbX1zEK-Wld5kBLYT7ACrMopC969RuPXvt2ZwyzUXQf7Q/Bureau-of-Educational-and-Cultural-Affairs.jpg">
            <a:extLst>
              <a:ext uri="{FF2B5EF4-FFF2-40B4-BE49-F238E27FC236}">
                <a16:creationId xmlns:a16="http://schemas.microsoft.com/office/drawing/2014/main" id="{CAE853B3-99E4-4F50-AF6B-6BF0F46140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6" t="12755" r="1732" b="13078"/>
          <a:stretch/>
        </p:blipFill>
        <p:spPr bwMode="auto">
          <a:xfrm>
            <a:off x="73499" y="94786"/>
            <a:ext cx="3594842" cy="1049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institutelogo.jpg">
            <a:extLst>
              <a:ext uri="{FF2B5EF4-FFF2-40B4-BE49-F238E27FC236}">
                <a16:creationId xmlns:a16="http://schemas.microsoft.com/office/drawing/2014/main" id="{479801A5-A8EC-487C-B1A8-119CEDCEAD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145" y="132617"/>
            <a:ext cx="1997075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7938" name="Picture 2" descr="Home">
            <a:extLst>
              <a:ext uri="{FF2B5EF4-FFF2-40B4-BE49-F238E27FC236}">
                <a16:creationId xmlns:a16="http://schemas.microsoft.com/office/drawing/2014/main" id="{895D2FD7-499E-4764-B246-5162879F3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491" y="5516293"/>
            <a:ext cx="2753252" cy="645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84B1F9-EF9D-46F8-BD02-0C882DBACA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54860" y="5519090"/>
            <a:ext cx="2685152" cy="565295"/>
          </a:xfrm>
          <a:prstGeom prst="rect">
            <a:avLst/>
          </a:prstGeom>
        </p:spPr>
      </p:pic>
      <p:pic>
        <p:nvPicPr>
          <p:cNvPr id="167942" name="Picture 6" descr="http://www.ucar.rnu.tn/storage/2019/01/logo-ucar-256x100-256x91.png">
            <a:extLst>
              <a:ext uri="{FF2B5EF4-FFF2-40B4-BE49-F238E27FC236}">
                <a16:creationId xmlns:a16="http://schemas.microsoft.com/office/drawing/2014/main" id="{20E3155E-E8EB-4D6B-929D-34DC778C9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81" y="5445640"/>
            <a:ext cx="2213684" cy="786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30216B2-47D7-460B-A326-A4AA70E62EB9}"/>
              </a:ext>
            </a:extLst>
          </p:cNvPr>
          <p:cNvSpPr/>
          <p:nvPr/>
        </p:nvSpPr>
        <p:spPr>
          <a:xfrm>
            <a:off x="395536" y="2060848"/>
            <a:ext cx="82902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Tunisia Today—Culture, Traditions, and People</a:t>
            </a:r>
          </a:p>
        </p:txBody>
      </p:sp>
      <p:pic>
        <p:nvPicPr>
          <p:cNvPr id="23" name="Picture 4" descr="https://scontent-ort2-2.xx.fbcdn.net/v/t1.0-9/103689918_3906174319452733_174004562561252866_n.jpg?_nc_cat=100&amp;ccb=2&amp;_nc_sid=174925&amp;_nc_ohc=OkRN3FUdY54AX_IZxEl&amp;_nc_ht=scontent-ort2-2.xx&amp;oh=7f86fcfd4f97f078aea86c18ba41a974&amp;oe=5FBB8FA5">
            <a:extLst>
              <a:ext uri="{FF2B5EF4-FFF2-40B4-BE49-F238E27FC236}">
                <a16:creationId xmlns:a16="http://schemas.microsoft.com/office/drawing/2014/main" id="{EEAA3F6B-C390-41D6-B616-32DC4C583A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2"/>
          <a:stretch/>
        </p:blipFill>
        <p:spPr bwMode="auto">
          <a:xfrm>
            <a:off x="4067944" y="4006812"/>
            <a:ext cx="840735" cy="934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/>
          <p:cNvCxnSpPr/>
          <p:nvPr/>
        </p:nvCxnSpPr>
        <p:spPr>
          <a:xfrm>
            <a:off x="0" y="548680"/>
            <a:ext cx="9108000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e 154"/>
          <p:cNvGrpSpPr/>
          <p:nvPr/>
        </p:nvGrpSpPr>
        <p:grpSpPr>
          <a:xfrm>
            <a:off x="-61200" y="548680"/>
            <a:ext cx="784800" cy="3285320"/>
            <a:chOff x="-61200" y="548680"/>
            <a:chExt cx="784800" cy="3285320"/>
          </a:xfrm>
        </p:grpSpPr>
        <p:cxnSp>
          <p:nvCxnSpPr>
            <p:cNvPr id="7" name="Connecteur droit 6"/>
            <p:cNvCxnSpPr/>
            <p:nvPr/>
          </p:nvCxnSpPr>
          <p:spPr>
            <a:xfrm rot="5400000">
              <a:off x="-612576" y="1412776"/>
              <a:ext cx="1728192" cy="0"/>
            </a:xfrm>
            <a:prstGeom prst="line">
              <a:avLst/>
            </a:prstGeom>
            <a:ln w="254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7"/>
            <p:cNvCxnSpPr/>
            <p:nvPr/>
          </p:nvCxnSpPr>
          <p:spPr>
            <a:xfrm rot="5400000">
              <a:off x="-108000" y="2340000"/>
              <a:ext cx="432000" cy="288000"/>
            </a:xfrm>
            <a:prstGeom prst="line">
              <a:avLst/>
            </a:prstGeom>
            <a:ln w="254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8"/>
            <p:cNvCxnSpPr/>
            <p:nvPr/>
          </p:nvCxnSpPr>
          <p:spPr>
            <a:xfrm rot="5400000">
              <a:off x="-493200" y="1520788"/>
              <a:ext cx="1944216" cy="0"/>
            </a:xfrm>
            <a:prstGeom prst="line">
              <a:avLst/>
            </a:prstGeom>
            <a:ln w="508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9"/>
            <p:cNvCxnSpPr/>
            <p:nvPr/>
          </p:nvCxnSpPr>
          <p:spPr>
            <a:xfrm rot="5400000">
              <a:off x="-169200" y="2584800"/>
              <a:ext cx="756000" cy="540000"/>
            </a:xfrm>
            <a:prstGeom prst="line">
              <a:avLst/>
            </a:prstGeom>
            <a:ln w="508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10"/>
            <p:cNvCxnSpPr/>
            <p:nvPr/>
          </p:nvCxnSpPr>
          <p:spPr>
            <a:xfrm rot="16200000" flipH="1">
              <a:off x="-433303" y="1700568"/>
              <a:ext cx="2304256" cy="480"/>
            </a:xfrm>
            <a:prstGeom prst="line">
              <a:avLst/>
            </a:prstGeom>
            <a:ln w="635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11"/>
            <p:cNvCxnSpPr/>
            <p:nvPr/>
          </p:nvCxnSpPr>
          <p:spPr>
            <a:xfrm rot="5400000">
              <a:off x="-158400" y="2952000"/>
              <a:ext cx="1008000" cy="756000"/>
            </a:xfrm>
            <a:prstGeom prst="line">
              <a:avLst/>
            </a:prstGeom>
            <a:ln w="635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8" name="Connecteur droit 77"/>
          <p:cNvCxnSpPr/>
          <p:nvPr/>
        </p:nvCxnSpPr>
        <p:spPr>
          <a:xfrm>
            <a:off x="0" y="6340316"/>
            <a:ext cx="9144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8962" name="Picture 2" descr="5 UK Students, Alums Awarded Fulbrights, Including 1 in Debate | UKNow">
            <a:extLst>
              <a:ext uri="{FF2B5EF4-FFF2-40B4-BE49-F238E27FC236}">
                <a16:creationId xmlns:a16="http://schemas.microsoft.com/office/drawing/2014/main" id="{1E2F2414-BE7F-4EF2-B396-033097F963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08" b="25077"/>
          <a:stretch/>
        </p:blipFill>
        <p:spPr bwMode="auto">
          <a:xfrm>
            <a:off x="162094" y="6435918"/>
            <a:ext cx="1698241" cy="409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http://www.ucar.rnu.tn/storage/2019/01/logo-ucar-256x100-256x91.png">
            <a:extLst>
              <a:ext uri="{FF2B5EF4-FFF2-40B4-BE49-F238E27FC236}">
                <a16:creationId xmlns:a16="http://schemas.microsoft.com/office/drawing/2014/main" id="{43A23143-0ADE-4AE2-893F-A7D2CC3CA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6414853"/>
            <a:ext cx="1152128" cy="409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Home">
            <a:extLst>
              <a:ext uri="{FF2B5EF4-FFF2-40B4-BE49-F238E27FC236}">
                <a16:creationId xmlns:a16="http://schemas.microsoft.com/office/drawing/2014/main" id="{1F859D42-FAA7-45BF-9609-AB9EDA4C8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6419750"/>
            <a:ext cx="1512509" cy="354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270D25D-5537-407C-9511-EE521FE45F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5976" y="6458183"/>
            <a:ext cx="1512509" cy="318423"/>
          </a:xfrm>
          <a:prstGeom prst="rect">
            <a:avLst/>
          </a:prstGeom>
        </p:spPr>
      </p:pic>
      <p:cxnSp>
        <p:nvCxnSpPr>
          <p:cNvPr id="31" name="Connecteur droit 4">
            <a:extLst>
              <a:ext uri="{FF2B5EF4-FFF2-40B4-BE49-F238E27FC236}">
                <a16:creationId xmlns:a16="http://schemas.microsoft.com/office/drawing/2014/main" id="{04D6FAA7-BE60-4704-A722-DD2544404077}"/>
              </a:ext>
            </a:extLst>
          </p:cNvPr>
          <p:cNvCxnSpPr/>
          <p:nvPr/>
        </p:nvCxnSpPr>
        <p:spPr>
          <a:xfrm>
            <a:off x="0" y="548680"/>
            <a:ext cx="9108000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ZoneTexte 33">
            <a:extLst>
              <a:ext uri="{FF2B5EF4-FFF2-40B4-BE49-F238E27FC236}">
                <a16:creationId xmlns:a16="http://schemas.microsoft.com/office/drawing/2014/main" id="{2864A7AD-1465-40EB-B12C-0CE49C210D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640" y="33602"/>
            <a:ext cx="64087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Tunisia’s People: Woman</a:t>
            </a:r>
          </a:p>
        </p:txBody>
      </p:sp>
      <p:pic>
        <p:nvPicPr>
          <p:cNvPr id="19" name="Picture 16" descr="Tunisie: 82 pc des Tunisiens pensent que la femme est respectée (Sondage)">
            <a:extLst>
              <a:ext uri="{FF2B5EF4-FFF2-40B4-BE49-F238E27FC236}">
                <a16:creationId xmlns:a16="http://schemas.microsoft.com/office/drawing/2014/main" id="{079BA550-9564-4C34-A4C6-E01D9AFD8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536563"/>
            <a:ext cx="1713271" cy="2340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8" descr="Samia Elfekih: first Tunisian woman to set foot in Antarctica - CSIROscope">
            <a:extLst>
              <a:ext uri="{FF2B5EF4-FFF2-40B4-BE49-F238E27FC236}">
                <a16:creationId xmlns:a16="http://schemas.microsoft.com/office/drawing/2014/main" id="{FA2E44D1-4C00-420E-8175-2B18696F2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064" y="2643989"/>
            <a:ext cx="2868936" cy="161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Breaking the cycle of poverty in Tunisia">
            <a:extLst>
              <a:ext uri="{FF2B5EF4-FFF2-40B4-BE49-F238E27FC236}">
                <a16:creationId xmlns:a16="http://schemas.microsoft.com/office/drawing/2014/main" id="{B8823564-3A38-418B-A343-A25EC4D49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392" y="853237"/>
            <a:ext cx="3246252" cy="1533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2" descr="Ons Jabeur Tennis News: Makes History at Australian Open - Bloomberg">
            <a:extLst>
              <a:ext uri="{FF2B5EF4-FFF2-40B4-BE49-F238E27FC236}">
                <a16:creationId xmlns:a16="http://schemas.microsoft.com/office/drawing/2014/main" id="{2BD757E3-2792-4D8A-A91F-ECECA151E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746" y="4581645"/>
            <a:ext cx="2592186" cy="172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8" descr="Tunisia-First lady Ichraf Chebil shines in blue - Tunisia News">
            <a:extLst>
              <a:ext uri="{FF2B5EF4-FFF2-40B4-BE49-F238E27FC236}">
                <a16:creationId xmlns:a16="http://schemas.microsoft.com/office/drawing/2014/main" id="{C2EB048C-455D-4995-83DC-CCFC227E3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9209" y="2636912"/>
            <a:ext cx="2428748" cy="162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National Women's Day 2021 in Tunisia - Dates">
            <a:extLst>
              <a:ext uri="{FF2B5EF4-FFF2-40B4-BE49-F238E27FC236}">
                <a16:creationId xmlns:a16="http://schemas.microsoft.com/office/drawing/2014/main" id="{5306C75A-FF25-4152-96B5-FF4AC6CD8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5" y="839764"/>
            <a:ext cx="3330351" cy="2221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abiba Ghribi - Wikipedia">
            <a:extLst>
              <a:ext uri="{FF2B5EF4-FFF2-40B4-BE49-F238E27FC236}">
                <a16:creationId xmlns:a16="http://schemas.microsoft.com/office/drawing/2014/main" id="{5E63CE37-8C0A-443B-A272-D0EA36A96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192" y="4581646"/>
            <a:ext cx="2462000" cy="1727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8AF4AE94-BE08-4F7C-8B1E-81129072D55A}"/>
              </a:ext>
            </a:extLst>
          </p:cNvPr>
          <p:cNvSpPr/>
          <p:nvPr/>
        </p:nvSpPr>
        <p:spPr>
          <a:xfrm>
            <a:off x="5171557" y="587993"/>
            <a:ext cx="201085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Agriculture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6764A45-5EEB-46B0-A418-8DD9A9B77019}"/>
              </a:ext>
            </a:extLst>
          </p:cNvPr>
          <p:cNvSpPr/>
          <p:nvPr/>
        </p:nvSpPr>
        <p:spPr>
          <a:xfrm>
            <a:off x="3976382" y="2383583"/>
            <a:ext cx="201085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Politics</a:t>
            </a:r>
          </a:p>
        </p:txBody>
      </p:sp>
      <p:pic>
        <p:nvPicPr>
          <p:cNvPr id="14" name="Picture 10" descr="Women in rural Tunisia mix hot sauce with business - Saudi Gazette">
            <a:extLst>
              <a:ext uri="{FF2B5EF4-FFF2-40B4-BE49-F238E27FC236}">
                <a16:creationId xmlns:a16="http://schemas.microsoft.com/office/drawing/2014/main" id="{D8350468-1142-47C0-925A-BE67532A5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913" y="844359"/>
            <a:ext cx="2305591" cy="1533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Pin on Female Force">
            <a:extLst>
              <a:ext uri="{FF2B5EF4-FFF2-40B4-BE49-F238E27FC236}">
                <a16:creationId xmlns:a16="http://schemas.microsoft.com/office/drawing/2014/main" id="{F66625AB-0ABA-4D31-8BF8-64A04A058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9" y="3533655"/>
            <a:ext cx="1764360" cy="2352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E702A4B5-3EA4-4D02-B5A2-BA0622403F2A}"/>
              </a:ext>
            </a:extLst>
          </p:cNvPr>
          <p:cNvSpPr/>
          <p:nvPr/>
        </p:nvSpPr>
        <p:spPr>
          <a:xfrm>
            <a:off x="7013863" y="2413583"/>
            <a:ext cx="15968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Scientific Research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F589D470-8700-4021-A77F-46C899639E9B}"/>
              </a:ext>
            </a:extLst>
          </p:cNvPr>
          <p:cNvSpPr/>
          <p:nvPr/>
        </p:nvSpPr>
        <p:spPr>
          <a:xfrm>
            <a:off x="5233637" y="4347544"/>
            <a:ext cx="201085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Sports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68AB7FBE-D675-4029-89F9-605A34E7AA95}"/>
              </a:ext>
            </a:extLst>
          </p:cNvPr>
          <p:cNvSpPr/>
          <p:nvPr/>
        </p:nvSpPr>
        <p:spPr>
          <a:xfrm>
            <a:off x="743340" y="3302462"/>
            <a:ext cx="201085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National Security</a:t>
            </a:r>
          </a:p>
        </p:txBody>
      </p:sp>
      <p:sp>
        <p:nvSpPr>
          <p:cNvPr id="32" name="Espace réservé du numéro de diapositive 12">
            <a:extLst>
              <a:ext uri="{FF2B5EF4-FFF2-40B4-BE49-F238E27FC236}">
                <a16:creationId xmlns:a16="http://schemas.microsoft.com/office/drawing/2014/main" id="{68D3DA9A-B369-4D00-A8DD-C1A7D3D4C33C}"/>
              </a:ext>
            </a:extLst>
          </p:cNvPr>
          <p:cNvSpPr txBox="1">
            <a:spLocks/>
          </p:cNvSpPr>
          <p:nvPr/>
        </p:nvSpPr>
        <p:spPr>
          <a:xfrm>
            <a:off x="8514184" y="6435334"/>
            <a:ext cx="679376" cy="328464"/>
          </a:xfrm>
          <a:prstGeom prst="rect">
            <a:avLst/>
          </a:prstGeom>
        </p:spPr>
        <p:txBody>
          <a:bodyPr vert="horz"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noProof="0" dirty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/17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8D24DF8-4803-4D5F-B649-FA44777DEC65}"/>
              </a:ext>
            </a:extLst>
          </p:cNvPr>
          <p:cNvSpPr/>
          <p:nvPr/>
        </p:nvSpPr>
        <p:spPr>
          <a:xfrm>
            <a:off x="35496" y="5877272"/>
            <a:ext cx="34193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202122"/>
                </a:solidFill>
                <a:highlight>
                  <a:srgbClr val="FF00FF"/>
                </a:highlight>
                <a:latin typeface="Times New Roman" panose="02020603050405020304" pitchFamily="18" charset="0"/>
              </a:rPr>
              <a:t>Young women represent 59.5% </a:t>
            </a:r>
            <a:r>
              <a:rPr lang="en-US" sz="1400" b="1" dirty="0">
                <a:solidFill>
                  <a:srgbClr val="202122"/>
                </a:solidFill>
                <a:highlight>
                  <a:srgbClr val="FF00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of students enrolled in higher education</a:t>
            </a:r>
            <a:endParaRPr lang="en-US" sz="1400" b="1" dirty="0">
              <a:highlight>
                <a:srgbClr val="FF00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4264214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/>
          <p:cNvCxnSpPr/>
          <p:nvPr/>
        </p:nvCxnSpPr>
        <p:spPr>
          <a:xfrm>
            <a:off x="0" y="548680"/>
            <a:ext cx="9108000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e 154"/>
          <p:cNvGrpSpPr/>
          <p:nvPr/>
        </p:nvGrpSpPr>
        <p:grpSpPr>
          <a:xfrm>
            <a:off x="-61200" y="548680"/>
            <a:ext cx="784800" cy="3285320"/>
            <a:chOff x="-61200" y="548680"/>
            <a:chExt cx="784800" cy="3285320"/>
          </a:xfrm>
        </p:grpSpPr>
        <p:cxnSp>
          <p:nvCxnSpPr>
            <p:cNvPr id="7" name="Connecteur droit 6"/>
            <p:cNvCxnSpPr/>
            <p:nvPr/>
          </p:nvCxnSpPr>
          <p:spPr>
            <a:xfrm rot="5400000">
              <a:off x="-612576" y="1412776"/>
              <a:ext cx="1728192" cy="0"/>
            </a:xfrm>
            <a:prstGeom prst="line">
              <a:avLst/>
            </a:prstGeom>
            <a:ln w="254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7"/>
            <p:cNvCxnSpPr/>
            <p:nvPr/>
          </p:nvCxnSpPr>
          <p:spPr>
            <a:xfrm rot="5400000">
              <a:off x="-108000" y="2340000"/>
              <a:ext cx="432000" cy="288000"/>
            </a:xfrm>
            <a:prstGeom prst="line">
              <a:avLst/>
            </a:prstGeom>
            <a:ln w="254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8"/>
            <p:cNvCxnSpPr/>
            <p:nvPr/>
          </p:nvCxnSpPr>
          <p:spPr>
            <a:xfrm rot="5400000">
              <a:off x="-493200" y="1520788"/>
              <a:ext cx="1944216" cy="0"/>
            </a:xfrm>
            <a:prstGeom prst="line">
              <a:avLst/>
            </a:prstGeom>
            <a:ln w="508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9"/>
            <p:cNvCxnSpPr/>
            <p:nvPr/>
          </p:nvCxnSpPr>
          <p:spPr>
            <a:xfrm rot="5400000">
              <a:off x="-169200" y="2584800"/>
              <a:ext cx="756000" cy="540000"/>
            </a:xfrm>
            <a:prstGeom prst="line">
              <a:avLst/>
            </a:prstGeom>
            <a:ln w="508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10"/>
            <p:cNvCxnSpPr/>
            <p:nvPr/>
          </p:nvCxnSpPr>
          <p:spPr>
            <a:xfrm rot="16200000" flipH="1">
              <a:off x="-433303" y="1700568"/>
              <a:ext cx="2304256" cy="480"/>
            </a:xfrm>
            <a:prstGeom prst="line">
              <a:avLst/>
            </a:prstGeom>
            <a:ln w="635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11"/>
            <p:cNvCxnSpPr/>
            <p:nvPr/>
          </p:nvCxnSpPr>
          <p:spPr>
            <a:xfrm rot="5400000">
              <a:off x="-158400" y="2952000"/>
              <a:ext cx="1008000" cy="756000"/>
            </a:xfrm>
            <a:prstGeom prst="line">
              <a:avLst/>
            </a:prstGeom>
            <a:ln w="635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8" name="Connecteur droit 77"/>
          <p:cNvCxnSpPr/>
          <p:nvPr/>
        </p:nvCxnSpPr>
        <p:spPr>
          <a:xfrm>
            <a:off x="0" y="6340316"/>
            <a:ext cx="9144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8962" name="Picture 2" descr="5 UK Students, Alums Awarded Fulbrights, Including 1 in Debate | UKNow">
            <a:extLst>
              <a:ext uri="{FF2B5EF4-FFF2-40B4-BE49-F238E27FC236}">
                <a16:creationId xmlns:a16="http://schemas.microsoft.com/office/drawing/2014/main" id="{1E2F2414-BE7F-4EF2-B396-033097F963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08" b="25077"/>
          <a:stretch/>
        </p:blipFill>
        <p:spPr bwMode="auto">
          <a:xfrm>
            <a:off x="162094" y="6435918"/>
            <a:ext cx="1698241" cy="409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http://www.ucar.rnu.tn/storage/2019/01/logo-ucar-256x100-256x91.png">
            <a:extLst>
              <a:ext uri="{FF2B5EF4-FFF2-40B4-BE49-F238E27FC236}">
                <a16:creationId xmlns:a16="http://schemas.microsoft.com/office/drawing/2014/main" id="{43A23143-0ADE-4AE2-893F-A7D2CC3CA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6414853"/>
            <a:ext cx="1152128" cy="409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Home">
            <a:extLst>
              <a:ext uri="{FF2B5EF4-FFF2-40B4-BE49-F238E27FC236}">
                <a16:creationId xmlns:a16="http://schemas.microsoft.com/office/drawing/2014/main" id="{1F859D42-FAA7-45BF-9609-AB9EDA4C8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6419750"/>
            <a:ext cx="1512509" cy="354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270D25D-5537-407C-9511-EE521FE45F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5976" y="6458183"/>
            <a:ext cx="1512509" cy="318423"/>
          </a:xfrm>
          <a:prstGeom prst="rect">
            <a:avLst/>
          </a:prstGeom>
        </p:spPr>
      </p:pic>
      <p:cxnSp>
        <p:nvCxnSpPr>
          <p:cNvPr id="31" name="Connecteur droit 4">
            <a:extLst>
              <a:ext uri="{FF2B5EF4-FFF2-40B4-BE49-F238E27FC236}">
                <a16:creationId xmlns:a16="http://schemas.microsoft.com/office/drawing/2014/main" id="{04D6FAA7-BE60-4704-A722-DD2544404077}"/>
              </a:ext>
            </a:extLst>
          </p:cNvPr>
          <p:cNvCxnSpPr/>
          <p:nvPr/>
        </p:nvCxnSpPr>
        <p:spPr>
          <a:xfrm>
            <a:off x="0" y="548680"/>
            <a:ext cx="9108000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ZoneTexte 33">
            <a:extLst>
              <a:ext uri="{FF2B5EF4-FFF2-40B4-BE49-F238E27FC236}">
                <a16:creationId xmlns:a16="http://schemas.microsoft.com/office/drawing/2014/main" id="{2864A7AD-1465-40EB-B12C-0CE49C210D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640" y="33602"/>
            <a:ext cx="64087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Tunisia’s People: Weddings</a:t>
            </a:r>
          </a:p>
        </p:txBody>
      </p:sp>
      <p:pic>
        <p:nvPicPr>
          <p:cNvPr id="1026" name="Picture 2" descr="Thread by @Sarrazine_TN on Thread Reader App – Thread Reader App">
            <a:extLst>
              <a:ext uri="{FF2B5EF4-FFF2-40B4-BE49-F238E27FC236}">
                <a16:creationId xmlns:a16="http://schemas.microsoft.com/office/drawing/2014/main" id="{8FD961C6-1DA1-46C8-ADAD-124C926BD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97" y="1169269"/>
            <a:ext cx="2605155" cy="195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CA7723E9-9150-47C4-BF5D-68B85CFB997B}"/>
              </a:ext>
            </a:extLst>
          </p:cNvPr>
          <p:cNvSpPr/>
          <p:nvPr/>
        </p:nvSpPr>
        <p:spPr>
          <a:xfrm>
            <a:off x="140124" y="919753"/>
            <a:ext cx="24876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st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Day: Bride’s Trousseau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36F34E9-6644-4B62-B741-2A46DB1590C1}"/>
              </a:ext>
            </a:extLst>
          </p:cNvPr>
          <p:cNvSpPr/>
          <p:nvPr/>
        </p:nvSpPr>
        <p:spPr>
          <a:xfrm>
            <a:off x="3146350" y="560832"/>
            <a:ext cx="24192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highlight>
                  <a:srgbClr val="FF00FF"/>
                </a:highlight>
                <a:latin typeface="Times New Roman" pitchFamily="18" charset="0"/>
                <a:cs typeface="Times New Roman" pitchFamily="18" charset="0"/>
              </a:rPr>
              <a:t>7 days and 7 nights to get married</a:t>
            </a:r>
          </a:p>
        </p:txBody>
      </p:sp>
      <p:pic>
        <p:nvPicPr>
          <p:cNvPr id="1028" name="Picture 4" descr="hammam #throw @tunisian__hammam #wedding #fashionstyle #tunisianstyle  #Tunisianjebba #hammam #throw @tunisian__hammam #wedding #f… | Hammam,  Tunisian, Wedding">
            <a:extLst>
              <a:ext uri="{FF2B5EF4-FFF2-40B4-BE49-F238E27FC236}">
                <a16:creationId xmlns:a16="http://schemas.microsoft.com/office/drawing/2014/main" id="{CA79BB57-1D47-4502-84A8-71D795234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564" y="1168713"/>
            <a:ext cx="1562180" cy="1954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ublic Hammam Etiquette in Morocco -">
            <a:extLst>
              <a:ext uri="{FF2B5EF4-FFF2-40B4-BE49-F238E27FC236}">
                <a16:creationId xmlns:a16="http://schemas.microsoft.com/office/drawing/2014/main" id="{7B3BF2DB-74A6-44DF-8A68-64CE05639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526" y="1160770"/>
            <a:ext cx="3077968" cy="196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248B87D9-15C3-4FAD-AF60-A9D5B38382B5}"/>
              </a:ext>
            </a:extLst>
          </p:cNvPr>
          <p:cNvSpPr/>
          <p:nvPr/>
        </p:nvSpPr>
        <p:spPr>
          <a:xfrm>
            <a:off x="3955450" y="919753"/>
            <a:ext cx="306482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nd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Day: ‘Hammam’ or Spa and ‘Henna’</a:t>
            </a:r>
          </a:p>
        </p:txBody>
      </p:sp>
      <p:pic>
        <p:nvPicPr>
          <p:cNvPr id="1034" name="Picture 10" descr="Photos of Tunisia: Henna hand patterns">
            <a:extLst>
              <a:ext uri="{FF2B5EF4-FFF2-40B4-BE49-F238E27FC236}">
                <a16:creationId xmlns:a16="http://schemas.microsoft.com/office/drawing/2014/main" id="{36D542EB-C3D0-4B63-AAA4-0DA807A0B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740" y="1161943"/>
            <a:ext cx="1522047" cy="1961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B216EDF8-B34F-445F-9472-DF5D08458CD6}"/>
              </a:ext>
            </a:extLst>
          </p:cNvPr>
          <p:cNvSpPr/>
          <p:nvPr/>
        </p:nvSpPr>
        <p:spPr>
          <a:xfrm>
            <a:off x="33855" y="3095594"/>
            <a:ext cx="188756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rd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Day: ‘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Keswa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’</a:t>
            </a:r>
          </a:p>
        </p:txBody>
      </p:sp>
      <p:pic>
        <p:nvPicPr>
          <p:cNvPr id="1036" name="Picture 12" descr="The World's Best Photos of casamento and tunisia - Flickr Hive Mind">
            <a:extLst>
              <a:ext uri="{FF2B5EF4-FFF2-40B4-BE49-F238E27FC236}">
                <a16:creationId xmlns:a16="http://schemas.microsoft.com/office/drawing/2014/main" id="{89E62F16-47B8-4842-A7E2-9F0B0EAB1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6" y="3354936"/>
            <a:ext cx="2329063" cy="1551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C4D2071C-9CC0-4CAC-8D3F-3E0743C7F834}"/>
              </a:ext>
            </a:extLst>
          </p:cNvPr>
          <p:cNvSpPr/>
          <p:nvPr/>
        </p:nvSpPr>
        <p:spPr>
          <a:xfrm>
            <a:off x="21188" y="4904672"/>
            <a:ext cx="29666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Day: Prenuptial Agreement Signature</a:t>
            </a:r>
          </a:p>
        </p:txBody>
      </p:sp>
      <p:pic>
        <p:nvPicPr>
          <p:cNvPr id="1038" name="Picture 14" descr="بلدية غمراسن عقود الزواج بحضور الزوجين والشاهدين..فقط !(صورة)‎ – الجرأة  نيوز – aljoraanews">
            <a:extLst>
              <a:ext uri="{FF2B5EF4-FFF2-40B4-BE49-F238E27FC236}">
                <a16:creationId xmlns:a16="http://schemas.microsoft.com/office/drawing/2014/main" id="{1FE145EC-2E6C-47B1-B706-75DA79E46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97" y="5144788"/>
            <a:ext cx="2329063" cy="1164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F5A3B6B3-476A-4F01-90CD-D828122EA535}"/>
              </a:ext>
            </a:extLst>
          </p:cNvPr>
          <p:cNvSpPr/>
          <p:nvPr/>
        </p:nvSpPr>
        <p:spPr>
          <a:xfrm>
            <a:off x="3676952" y="3095594"/>
            <a:ext cx="12355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Day: ‘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Outia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’</a:t>
            </a:r>
          </a:p>
        </p:txBody>
      </p:sp>
      <p:pic>
        <p:nvPicPr>
          <p:cNvPr id="1048" name="Picture 24" descr="The traditions of weddings in Tunisia">
            <a:extLst>
              <a:ext uri="{FF2B5EF4-FFF2-40B4-BE49-F238E27FC236}">
                <a16:creationId xmlns:a16="http://schemas.microsoft.com/office/drawing/2014/main" id="{5B787C70-6AD5-4344-A3DC-21FBEFF49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109" y="3371878"/>
            <a:ext cx="1976971" cy="1312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Pin on My wedding">
            <a:extLst>
              <a:ext uri="{FF2B5EF4-FFF2-40B4-BE49-F238E27FC236}">
                <a16:creationId xmlns:a16="http://schemas.microsoft.com/office/drawing/2014/main" id="{39EEE43E-C767-46F6-B110-A812BF98C4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7" t="22721" r="11141" b="8316"/>
          <a:stretch/>
        </p:blipFill>
        <p:spPr bwMode="auto">
          <a:xfrm>
            <a:off x="4843134" y="3372534"/>
            <a:ext cx="922050" cy="130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33B9C864-22E9-4B1D-89D9-3DABE0FFE80C}"/>
              </a:ext>
            </a:extLst>
          </p:cNvPr>
          <p:cNvSpPr/>
          <p:nvPr/>
        </p:nvSpPr>
        <p:spPr>
          <a:xfrm>
            <a:off x="3408362" y="4736331"/>
            <a:ext cx="184156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Day: Groom ‘Henna’</a:t>
            </a:r>
          </a:p>
        </p:txBody>
      </p:sp>
      <p:pic>
        <p:nvPicPr>
          <p:cNvPr id="1052" name="Picture 28" descr="Traditional Tunisian Wedding Photography in Sousse, Tunisia - LukasG">
            <a:extLst>
              <a:ext uri="{FF2B5EF4-FFF2-40B4-BE49-F238E27FC236}">
                <a16:creationId xmlns:a16="http://schemas.microsoft.com/office/drawing/2014/main" id="{1CFE2306-CCE6-47E9-9A7C-5A3FD2992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457" y="4992048"/>
            <a:ext cx="1962819" cy="1308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El Khima : Salle de mariage couverte - Berge Du Lac 1 - La Marsa - Tunis">
            <a:extLst>
              <a:ext uri="{FF2B5EF4-FFF2-40B4-BE49-F238E27FC236}">
                <a16:creationId xmlns:a16="http://schemas.microsoft.com/office/drawing/2014/main" id="{7C9C21B7-8A64-43F6-AF19-2A4A11AB8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351" y="3669029"/>
            <a:ext cx="3113145" cy="2334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1CDFFC2F-0750-48FF-AE55-1B8218FCBC0C}"/>
              </a:ext>
            </a:extLst>
          </p:cNvPr>
          <p:cNvSpPr/>
          <p:nvPr/>
        </p:nvSpPr>
        <p:spPr>
          <a:xfrm>
            <a:off x="6618866" y="3429000"/>
            <a:ext cx="1841566" cy="4055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Day: Wedding</a:t>
            </a:r>
          </a:p>
        </p:txBody>
      </p:sp>
      <p:sp>
        <p:nvSpPr>
          <p:cNvPr id="37" name="Espace réservé du numéro de diapositive 12">
            <a:extLst>
              <a:ext uri="{FF2B5EF4-FFF2-40B4-BE49-F238E27FC236}">
                <a16:creationId xmlns:a16="http://schemas.microsoft.com/office/drawing/2014/main" id="{904014FE-F26F-455B-A787-A2436EAE369E}"/>
              </a:ext>
            </a:extLst>
          </p:cNvPr>
          <p:cNvSpPr txBox="1">
            <a:spLocks/>
          </p:cNvSpPr>
          <p:nvPr/>
        </p:nvSpPr>
        <p:spPr>
          <a:xfrm>
            <a:off x="8514184" y="6435334"/>
            <a:ext cx="679376" cy="328464"/>
          </a:xfrm>
          <a:prstGeom prst="rect">
            <a:avLst/>
          </a:prstGeom>
        </p:spPr>
        <p:txBody>
          <a:bodyPr vert="horz"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noProof="0" dirty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/17</a:t>
            </a:r>
          </a:p>
        </p:txBody>
      </p:sp>
    </p:spTree>
    <p:extLst>
      <p:ext uri="{BB962C8B-B14F-4D97-AF65-F5344CB8AC3E}">
        <p14:creationId xmlns:p14="http://schemas.microsoft.com/office/powerpoint/2010/main" val="6302900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/>
          <p:cNvCxnSpPr/>
          <p:nvPr/>
        </p:nvCxnSpPr>
        <p:spPr>
          <a:xfrm>
            <a:off x="0" y="548680"/>
            <a:ext cx="9108000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e 154"/>
          <p:cNvGrpSpPr/>
          <p:nvPr/>
        </p:nvGrpSpPr>
        <p:grpSpPr>
          <a:xfrm>
            <a:off x="-61200" y="548680"/>
            <a:ext cx="784800" cy="3285320"/>
            <a:chOff x="-61200" y="548680"/>
            <a:chExt cx="784800" cy="3285320"/>
          </a:xfrm>
        </p:grpSpPr>
        <p:cxnSp>
          <p:nvCxnSpPr>
            <p:cNvPr id="7" name="Connecteur droit 6"/>
            <p:cNvCxnSpPr/>
            <p:nvPr/>
          </p:nvCxnSpPr>
          <p:spPr>
            <a:xfrm rot="5400000">
              <a:off x="-612576" y="1412776"/>
              <a:ext cx="1728192" cy="0"/>
            </a:xfrm>
            <a:prstGeom prst="line">
              <a:avLst/>
            </a:prstGeom>
            <a:ln w="254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7"/>
            <p:cNvCxnSpPr/>
            <p:nvPr/>
          </p:nvCxnSpPr>
          <p:spPr>
            <a:xfrm rot="5400000">
              <a:off x="-108000" y="2340000"/>
              <a:ext cx="432000" cy="288000"/>
            </a:xfrm>
            <a:prstGeom prst="line">
              <a:avLst/>
            </a:prstGeom>
            <a:ln w="254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8"/>
            <p:cNvCxnSpPr/>
            <p:nvPr/>
          </p:nvCxnSpPr>
          <p:spPr>
            <a:xfrm rot="5400000">
              <a:off x="-493200" y="1520788"/>
              <a:ext cx="1944216" cy="0"/>
            </a:xfrm>
            <a:prstGeom prst="line">
              <a:avLst/>
            </a:prstGeom>
            <a:ln w="508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9"/>
            <p:cNvCxnSpPr/>
            <p:nvPr/>
          </p:nvCxnSpPr>
          <p:spPr>
            <a:xfrm rot="5400000">
              <a:off x="-169200" y="2584800"/>
              <a:ext cx="756000" cy="540000"/>
            </a:xfrm>
            <a:prstGeom prst="line">
              <a:avLst/>
            </a:prstGeom>
            <a:ln w="508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10"/>
            <p:cNvCxnSpPr/>
            <p:nvPr/>
          </p:nvCxnSpPr>
          <p:spPr>
            <a:xfrm rot="16200000" flipH="1">
              <a:off x="-433303" y="1700568"/>
              <a:ext cx="2304256" cy="480"/>
            </a:xfrm>
            <a:prstGeom prst="line">
              <a:avLst/>
            </a:prstGeom>
            <a:ln w="635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11"/>
            <p:cNvCxnSpPr/>
            <p:nvPr/>
          </p:nvCxnSpPr>
          <p:spPr>
            <a:xfrm rot="5400000">
              <a:off x="-158400" y="2952000"/>
              <a:ext cx="1008000" cy="756000"/>
            </a:xfrm>
            <a:prstGeom prst="line">
              <a:avLst/>
            </a:prstGeom>
            <a:ln w="635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8962" name="Picture 2" descr="5 UK Students, Alums Awarded Fulbrights, Including 1 in Debate | UKNow">
            <a:extLst>
              <a:ext uri="{FF2B5EF4-FFF2-40B4-BE49-F238E27FC236}">
                <a16:creationId xmlns:a16="http://schemas.microsoft.com/office/drawing/2014/main" id="{1E2F2414-BE7F-4EF2-B396-033097F963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08" b="25077"/>
          <a:stretch/>
        </p:blipFill>
        <p:spPr bwMode="auto">
          <a:xfrm>
            <a:off x="162094" y="6435918"/>
            <a:ext cx="1698241" cy="409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http://www.ucar.rnu.tn/storage/2019/01/logo-ucar-256x100-256x91.png">
            <a:extLst>
              <a:ext uri="{FF2B5EF4-FFF2-40B4-BE49-F238E27FC236}">
                <a16:creationId xmlns:a16="http://schemas.microsoft.com/office/drawing/2014/main" id="{43A23143-0ADE-4AE2-893F-A7D2CC3CA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6414853"/>
            <a:ext cx="1152128" cy="409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Home">
            <a:extLst>
              <a:ext uri="{FF2B5EF4-FFF2-40B4-BE49-F238E27FC236}">
                <a16:creationId xmlns:a16="http://schemas.microsoft.com/office/drawing/2014/main" id="{1F859D42-FAA7-45BF-9609-AB9EDA4C8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6419750"/>
            <a:ext cx="1512509" cy="354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270D25D-5537-407C-9511-EE521FE45F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5976" y="6458183"/>
            <a:ext cx="1512509" cy="318423"/>
          </a:xfrm>
          <a:prstGeom prst="rect">
            <a:avLst/>
          </a:prstGeom>
        </p:spPr>
      </p:pic>
      <p:cxnSp>
        <p:nvCxnSpPr>
          <p:cNvPr id="31" name="Connecteur droit 4">
            <a:extLst>
              <a:ext uri="{FF2B5EF4-FFF2-40B4-BE49-F238E27FC236}">
                <a16:creationId xmlns:a16="http://schemas.microsoft.com/office/drawing/2014/main" id="{04D6FAA7-BE60-4704-A722-DD2544404077}"/>
              </a:ext>
            </a:extLst>
          </p:cNvPr>
          <p:cNvCxnSpPr/>
          <p:nvPr/>
        </p:nvCxnSpPr>
        <p:spPr>
          <a:xfrm>
            <a:off x="0" y="548680"/>
            <a:ext cx="9108000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ZoneTexte 33">
            <a:extLst>
              <a:ext uri="{FF2B5EF4-FFF2-40B4-BE49-F238E27FC236}">
                <a16:creationId xmlns:a16="http://schemas.microsoft.com/office/drawing/2014/main" id="{2864A7AD-1465-40EB-B12C-0CE49C210D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640" y="33602"/>
            <a:ext cx="64087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Tunisia’s People: Weddings</a:t>
            </a:r>
          </a:p>
        </p:txBody>
      </p:sp>
      <p:pic>
        <p:nvPicPr>
          <p:cNvPr id="3" name="Online Media 2" title="A Wedding in Tunis">
            <a:hlinkClick r:id="" action="ppaction://media"/>
            <a:extLst>
              <a:ext uri="{FF2B5EF4-FFF2-40B4-BE49-F238E27FC236}">
                <a16:creationId xmlns:a16="http://schemas.microsoft.com/office/drawing/2014/main" id="{DD737756-69B9-4400-93E7-0AF08083BBE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17252" y="583184"/>
            <a:ext cx="9108000" cy="5490360"/>
          </a:xfrm>
          <a:prstGeom prst="rect">
            <a:avLst/>
          </a:prstGeom>
        </p:spPr>
      </p:pic>
      <p:cxnSp>
        <p:nvCxnSpPr>
          <p:cNvPr id="37" name="Connecteur droit 77">
            <a:extLst>
              <a:ext uri="{FF2B5EF4-FFF2-40B4-BE49-F238E27FC236}">
                <a16:creationId xmlns:a16="http://schemas.microsoft.com/office/drawing/2014/main" id="{04C103FA-EFE6-494D-8E84-E754363494F9}"/>
              </a:ext>
            </a:extLst>
          </p:cNvPr>
          <p:cNvCxnSpPr/>
          <p:nvPr/>
        </p:nvCxnSpPr>
        <p:spPr>
          <a:xfrm>
            <a:off x="0" y="6340316"/>
            <a:ext cx="9144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7B34C87E-CBAF-4DE2-A998-C872298E3095}"/>
              </a:ext>
            </a:extLst>
          </p:cNvPr>
          <p:cNvSpPr/>
          <p:nvPr/>
        </p:nvSpPr>
        <p:spPr>
          <a:xfrm>
            <a:off x="2204115" y="6073548"/>
            <a:ext cx="473427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0070C0"/>
                </a:solidFill>
              </a:rPr>
              <a:t>https://www.youtube.com/watch?v=2nyd996xUDQ</a:t>
            </a:r>
          </a:p>
        </p:txBody>
      </p:sp>
      <p:sp>
        <p:nvSpPr>
          <p:cNvPr id="20" name="Espace réservé du numéro de diapositive 12">
            <a:extLst>
              <a:ext uri="{FF2B5EF4-FFF2-40B4-BE49-F238E27FC236}">
                <a16:creationId xmlns:a16="http://schemas.microsoft.com/office/drawing/2014/main" id="{1F7ECAB5-6E77-4EBB-BB24-FF60B0908DE9}"/>
              </a:ext>
            </a:extLst>
          </p:cNvPr>
          <p:cNvSpPr txBox="1">
            <a:spLocks/>
          </p:cNvSpPr>
          <p:nvPr/>
        </p:nvSpPr>
        <p:spPr>
          <a:xfrm>
            <a:off x="8514184" y="6435334"/>
            <a:ext cx="679376" cy="328464"/>
          </a:xfrm>
          <a:prstGeom prst="rect">
            <a:avLst/>
          </a:prstGeom>
        </p:spPr>
        <p:txBody>
          <a:bodyPr vert="horz"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noProof="0" dirty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11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/17</a:t>
            </a:r>
          </a:p>
        </p:txBody>
      </p:sp>
    </p:spTree>
    <p:extLst>
      <p:ext uri="{BB962C8B-B14F-4D97-AF65-F5344CB8AC3E}">
        <p14:creationId xmlns:p14="http://schemas.microsoft.com/office/powerpoint/2010/main" val="13283498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/>
          <p:cNvCxnSpPr/>
          <p:nvPr/>
        </p:nvCxnSpPr>
        <p:spPr>
          <a:xfrm>
            <a:off x="0" y="548680"/>
            <a:ext cx="9108000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e 154"/>
          <p:cNvGrpSpPr/>
          <p:nvPr/>
        </p:nvGrpSpPr>
        <p:grpSpPr>
          <a:xfrm>
            <a:off x="-61200" y="548680"/>
            <a:ext cx="784800" cy="3285320"/>
            <a:chOff x="-61200" y="548680"/>
            <a:chExt cx="784800" cy="3285320"/>
          </a:xfrm>
        </p:grpSpPr>
        <p:cxnSp>
          <p:nvCxnSpPr>
            <p:cNvPr id="7" name="Connecteur droit 6"/>
            <p:cNvCxnSpPr/>
            <p:nvPr/>
          </p:nvCxnSpPr>
          <p:spPr>
            <a:xfrm rot="5400000">
              <a:off x="-612576" y="1412776"/>
              <a:ext cx="1728192" cy="0"/>
            </a:xfrm>
            <a:prstGeom prst="line">
              <a:avLst/>
            </a:prstGeom>
            <a:ln w="254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7"/>
            <p:cNvCxnSpPr/>
            <p:nvPr/>
          </p:nvCxnSpPr>
          <p:spPr>
            <a:xfrm rot="5400000">
              <a:off x="-108000" y="2340000"/>
              <a:ext cx="432000" cy="288000"/>
            </a:xfrm>
            <a:prstGeom prst="line">
              <a:avLst/>
            </a:prstGeom>
            <a:ln w="254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8"/>
            <p:cNvCxnSpPr/>
            <p:nvPr/>
          </p:nvCxnSpPr>
          <p:spPr>
            <a:xfrm rot="5400000">
              <a:off x="-493200" y="1520788"/>
              <a:ext cx="1944216" cy="0"/>
            </a:xfrm>
            <a:prstGeom prst="line">
              <a:avLst/>
            </a:prstGeom>
            <a:ln w="508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9"/>
            <p:cNvCxnSpPr/>
            <p:nvPr/>
          </p:nvCxnSpPr>
          <p:spPr>
            <a:xfrm rot="5400000">
              <a:off x="-169200" y="2584800"/>
              <a:ext cx="756000" cy="540000"/>
            </a:xfrm>
            <a:prstGeom prst="line">
              <a:avLst/>
            </a:prstGeom>
            <a:ln w="508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10"/>
            <p:cNvCxnSpPr/>
            <p:nvPr/>
          </p:nvCxnSpPr>
          <p:spPr>
            <a:xfrm rot="16200000" flipH="1">
              <a:off x="-433303" y="1700568"/>
              <a:ext cx="2304256" cy="480"/>
            </a:xfrm>
            <a:prstGeom prst="line">
              <a:avLst/>
            </a:prstGeom>
            <a:ln w="635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11"/>
            <p:cNvCxnSpPr/>
            <p:nvPr/>
          </p:nvCxnSpPr>
          <p:spPr>
            <a:xfrm rot="5400000">
              <a:off x="-158400" y="2952000"/>
              <a:ext cx="1008000" cy="756000"/>
            </a:xfrm>
            <a:prstGeom prst="line">
              <a:avLst/>
            </a:prstGeom>
            <a:ln w="635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8" name="Connecteur droit 77"/>
          <p:cNvCxnSpPr/>
          <p:nvPr/>
        </p:nvCxnSpPr>
        <p:spPr>
          <a:xfrm>
            <a:off x="0" y="6340316"/>
            <a:ext cx="9144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8962" name="Picture 2" descr="5 UK Students, Alums Awarded Fulbrights, Including 1 in Debate | UKNow">
            <a:extLst>
              <a:ext uri="{FF2B5EF4-FFF2-40B4-BE49-F238E27FC236}">
                <a16:creationId xmlns:a16="http://schemas.microsoft.com/office/drawing/2014/main" id="{1E2F2414-BE7F-4EF2-B396-033097F963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08" b="25077"/>
          <a:stretch/>
        </p:blipFill>
        <p:spPr bwMode="auto">
          <a:xfrm>
            <a:off x="162094" y="6435918"/>
            <a:ext cx="1698241" cy="409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http://www.ucar.rnu.tn/storage/2019/01/logo-ucar-256x100-256x91.png">
            <a:extLst>
              <a:ext uri="{FF2B5EF4-FFF2-40B4-BE49-F238E27FC236}">
                <a16:creationId xmlns:a16="http://schemas.microsoft.com/office/drawing/2014/main" id="{43A23143-0ADE-4AE2-893F-A7D2CC3CA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6414853"/>
            <a:ext cx="1152128" cy="409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Home">
            <a:extLst>
              <a:ext uri="{FF2B5EF4-FFF2-40B4-BE49-F238E27FC236}">
                <a16:creationId xmlns:a16="http://schemas.microsoft.com/office/drawing/2014/main" id="{1F859D42-FAA7-45BF-9609-AB9EDA4C8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6419750"/>
            <a:ext cx="1512509" cy="354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270D25D-5537-407C-9511-EE521FE45F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5976" y="6458183"/>
            <a:ext cx="1512509" cy="318423"/>
          </a:xfrm>
          <a:prstGeom prst="rect">
            <a:avLst/>
          </a:prstGeom>
        </p:spPr>
      </p:pic>
      <p:cxnSp>
        <p:nvCxnSpPr>
          <p:cNvPr id="31" name="Connecteur droit 4">
            <a:extLst>
              <a:ext uri="{FF2B5EF4-FFF2-40B4-BE49-F238E27FC236}">
                <a16:creationId xmlns:a16="http://schemas.microsoft.com/office/drawing/2014/main" id="{04D6FAA7-BE60-4704-A722-DD2544404077}"/>
              </a:ext>
            </a:extLst>
          </p:cNvPr>
          <p:cNvCxnSpPr/>
          <p:nvPr/>
        </p:nvCxnSpPr>
        <p:spPr>
          <a:xfrm>
            <a:off x="0" y="548680"/>
            <a:ext cx="9108000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ZoneTexte 33">
            <a:extLst>
              <a:ext uri="{FF2B5EF4-FFF2-40B4-BE49-F238E27FC236}">
                <a16:creationId xmlns:a16="http://schemas.microsoft.com/office/drawing/2014/main" id="{2864A7AD-1465-40EB-B12C-0CE49C210D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640" y="33602"/>
            <a:ext cx="64087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Tunisia’s People: Celebrations</a:t>
            </a:r>
          </a:p>
        </p:txBody>
      </p:sp>
      <p:pic>
        <p:nvPicPr>
          <p:cNvPr id="2050" name="Picture 2" descr="Tunisie : Vendredi 24 avril 2020, premier jour du mois de ramadan -  Kapitalis">
            <a:extLst>
              <a:ext uri="{FF2B5EF4-FFF2-40B4-BE49-F238E27FC236}">
                <a16:creationId xmlns:a16="http://schemas.microsoft.com/office/drawing/2014/main" id="{32B9C35B-4D99-4081-A296-846AADA7A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7" y="793345"/>
            <a:ext cx="2393008" cy="14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arawih - Prayers Performed By Sunni Muslims At Night In The Islamic Month  Of Ramadan - FindMessages.com">
            <a:extLst>
              <a:ext uri="{FF2B5EF4-FFF2-40B4-BE49-F238E27FC236}">
                <a16:creationId xmlns:a16="http://schemas.microsoft.com/office/drawing/2014/main" id="{0DD4592D-6EDE-4A82-87CE-5A5A2B1EC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276872"/>
            <a:ext cx="2387329" cy="159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The Eid, a festive holiday for Tunisians | Roua Khlifi | AW">
            <a:extLst>
              <a:ext uri="{FF2B5EF4-FFF2-40B4-BE49-F238E27FC236}">
                <a16:creationId xmlns:a16="http://schemas.microsoft.com/office/drawing/2014/main" id="{9E5F36F3-4D75-4F87-B46F-061FF0F17B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7342" y="2455226"/>
            <a:ext cx="1968153" cy="1405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B95797E-9765-497B-AC7A-D1F7E5893252}"/>
              </a:ext>
            </a:extLst>
          </p:cNvPr>
          <p:cNvSpPr/>
          <p:nvPr/>
        </p:nvSpPr>
        <p:spPr>
          <a:xfrm>
            <a:off x="1194765" y="529885"/>
            <a:ext cx="244113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The Holy Month ‘Ramadan’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F15D6B9-272B-4B78-9885-8757F6AE9244}"/>
              </a:ext>
            </a:extLst>
          </p:cNvPr>
          <p:cNvSpPr/>
          <p:nvPr/>
        </p:nvSpPr>
        <p:spPr>
          <a:xfrm>
            <a:off x="5082443" y="575617"/>
            <a:ext cx="127533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‘Aid el-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Fitr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’</a:t>
            </a:r>
          </a:p>
        </p:txBody>
      </p:sp>
      <p:pic>
        <p:nvPicPr>
          <p:cNvPr id="2058" name="Picture 10" descr="Chez Darna">
            <a:extLst>
              <a:ext uri="{FF2B5EF4-FFF2-40B4-BE49-F238E27FC236}">
                <a16:creationId xmlns:a16="http://schemas.microsoft.com/office/drawing/2014/main" id="{20D6D5BD-AA70-4130-B514-9BBD044EA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9" y="798141"/>
            <a:ext cx="1971726" cy="1639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Group of kids celebrate birthday party together | Royalty free photo -  207141">
            <a:extLst>
              <a:ext uri="{FF2B5EF4-FFF2-40B4-BE49-F238E27FC236}">
                <a16:creationId xmlns:a16="http://schemas.microsoft.com/office/drawing/2014/main" id="{878FB642-21F3-4FE6-ABB1-C2E22E4F4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977" y="812000"/>
            <a:ext cx="2168271" cy="1759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15 Things We Dread About Egyptian Family Gatherings - Scoop Empire">
            <a:extLst>
              <a:ext uri="{FF2B5EF4-FFF2-40B4-BE49-F238E27FC236}">
                <a16:creationId xmlns:a16="http://schemas.microsoft.com/office/drawing/2014/main" id="{9A91422C-A545-4E4C-A0B4-9E9075356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736" y="2631003"/>
            <a:ext cx="2183512" cy="1230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60388CD3-1497-48A0-B7EB-78F99C0FD5C6}"/>
              </a:ext>
            </a:extLst>
          </p:cNvPr>
          <p:cNvSpPr/>
          <p:nvPr/>
        </p:nvSpPr>
        <p:spPr>
          <a:xfrm>
            <a:off x="3781818" y="3962536"/>
            <a:ext cx="127533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‘Aid al-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Adha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’</a:t>
            </a:r>
          </a:p>
        </p:txBody>
      </p:sp>
      <p:pic>
        <p:nvPicPr>
          <p:cNvPr id="2066" name="Picture 18" descr="Morocco to Celebrate Eid Al Adha on August 12">
            <a:extLst>
              <a:ext uri="{FF2B5EF4-FFF2-40B4-BE49-F238E27FC236}">
                <a16:creationId xmlns:a16="http://schemas.microsoft.com/office/drawing/2014/main" id="{8A569900-71D7-48CF-93EF-CAE3B7E28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212598"/>
            <a:ext cx="4053662" cy="2096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Saudis foil attack on Grand Mosque in Mecca | Loop Samoa">
            <a:extLst>
              <a:ext uri="{FF2B5EF4-FFF2-40B4-BE49-F238E27FC236}">
                <a16:creationId xmlns:a16="http://schemas.microsoft.com/office/drawing/2014/main" id="{D41800A9-B3B3-4B8F-BDA2-1472CCD33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212598"/>
            <a:ext cx="3750803" cy="2096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Le Zgougou (pin d'alep) : boycott ou pas ? (Vidéo) | La Presse de Tunisie">
            <a:extLst>
              <a:ext uri="{FF2B5EF4-FFF2-40B4-BE49-F238E27FC236}">
                <a16:creationId xmlns:a16="http://schemas.microsoft.com/office/drawing/2014/main" id="{F741F43A-2354-4321-A0C2-5AE0BF1C3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6156" y="799548"/>
            <a:ext cx="2183513" cy="126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Assida 3rbi au Ckakchouka, la recette">
            <a:extLst>
              <a:ext uri="{FF2B5EF4-FFF2-40B4-BE49-F238E27FC236}">
                <a16:creationId xmlns:a16="http://schemas.microsoft.com/office/drawing/2014/main" id="{2C4A9F6A-CC58-4C7B-B1F1-04BF66B16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6156" y="2132856"/>
            <a:ext cx="2181622" cy="128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0DD0DFA1-5F1A-4F12-92F4-9B5C0D75EAE9}"/>
              </a:ext>
            </a:extLst>
          </p:cNvPr>
          <p:cNvSpPr/>
          <p:nvPr/>
        </p:nvSpPr>
        <p:spPr>
          <a:xfrm>
            <a:off x="7487890" y="576965"/>
            <a:ext cx="1020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‘Al Mawlid’</a:t>
            </a:r>
          </a:p>
        </p:txBody>
      </p:sp>
      <p:sp>
        <p:nvSpPr>
          <p:cNvPr id="34" name="Espace réservé du numéro de diapositive 12">
            <a:extLst>
              <a:ext uri="{FF2B5EF4-FFF2-40B4-BE49-F238E27FC236}">
                <a16:creationId xmlns:a16="http://schemas.microsoft.com/office/drawing/2014/main" id="{56670910-BDC2-48EE-B798-2AED1C529392}"/>
              </a:ext>
            </a:extLst>
          </p:cNvPr>
          <p:cNvSpPr txBox="1">
            <a:spLocks/>
          </p:cNvSpPr>
          <p:nvPr/>
        </p:nvSpPr>
        <p:spPr>
          <a:xfrm>
            <a:off x="8514184" y="6435334"/>
            <a:ext cx="679376" cy="328464"/>
          </a:xfrm>
          <a:prstGeom prst="rect">
            <a:avLst/>
          </a:prstGeom>
        </p:spPr>
        <p:txBody>
          <a:bodyPr vert="horz"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noProof="0" dirty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/17</a:t>
            </a:r>
          </a:p>
        </p:txBody>
      </p:sp>
    </p:spTree>
    <p:extLst>
      <p:ext uri="{BB962C8B-B14F-4D97-AF65-F5344CB8AC3E}">
        <p14:creationId xmlns:p14="http://schemas.microsoft.com/office/powerpoint/2010/main" val="23055547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/>
          <p:cNvCxnSpPr/>
          <p:nvPr/>
        </p:nvCxnSpPr>
        <p:spPr>
          <a:xfrm>
            <a:off x="0" y="548680"/>
            <a:ext cx="9108000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e 154"/>
          <p:cNvGrpSpPr/>
          <p:nvPr/>
        </p:nvGrpSpPr>
        <p:grpSpPr>
          <a:xfrm>
            <a:off x="-61200" y="548680"/>
            <a:ext cx="784800" cy="3285320"/>
            <a:chOff x="-61200" y="548680"/>
            <a:chExt cx="784800" cy="3285320"/>
          </a:xfrm>
        </p:grpSpPr>
        <p:cxnSp>
          <p:nvCxnSpPr>
            <p:cNvPr id="7" name="Connecteur droit 6"/>
            <p:cNvCxnSpPr/>
            <p:nvPr/>
          </p:nvCxnSpPr>
          <p:spPr>
            <a:xfrm rot="5400000">
              <a:off x="-612576" y="1412776"/>
              <a:ext cx="1728192" cy="0"/>
            </a:xfrm>
            <a:prstGeom prst="line">
              <a:avLst/>
            </a:prstGeom>
            <a:ln w="254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7"/>
            <p:cNvCxnSpPr/>
            <p:nvPr/>
          </p:nvCxnSpPr>
          <p:spPr>
            <a:xfrm rot="5400000">
              <a:off x="-108000" y="2340000"/>
              <a:ext cx="432000" cy="288000"/>
            </a:xfrm>
            <a:prstGeom prst="line">
              <a:avLst/>
            </a:prstGeom>
            <a:ln w="254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8"/>
            <p:cNvCxnSpPr/>
            <p:nvPr/>
          </p:nvCxnSpPr>
          <p:spPr>
            <a:xfrm rot="5400000">
              <a:off x="-493200" y="1520788"/>
              <a:ext cx="1944216" cy="0"/>
            </a:xfrm>
            <a:prstGeom prst="line">
              <a:avLst/>
            </a:prstGeom>
            <a:ln w="508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9"/>
            <p:cNvCxnSpPr/>
            <p:nvPr/>
          </p:nvCxnSpPr>
          <p:spPr>
            <a:xfrm rot="5400000">
              <a:off x="-169200" y="2584800"/>
              <a:ext cx="756000" cy="540000"/>
            </a:xfrm>
            <a:prstGeom prst="line">
              <a:avLst/>
            </a:prstGeom>
            <a:ln w="508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10"/>
            <p:cNvCxnSpPr/>
            <p:nvPr/>
          </p:nvCxnSpPr>
          <p:spPr>
            <a:xfrm rot="16200000" flipH="1">
              <a:off x="-433303" y="1700568"/>
              <a:ext cx="2304256" cy="480"/>
            </a:xfrm>
            <a:prstGeom prst="line">
              <a:avLst/>
            </a:prstGeom>
            <a:ln w="635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11"/>
            <p:cNvCxnSpPr/>
            <p:nvPr/>
          </p:nvCxnSpPr>
          <p:spPr>
            <a:xfrm rot="5400000">
              <a:off x="-158400" y="2952000"/>
              <a:ext cx="1008000" cy="756000"/>
            </a:xfrm>
            <a:prstGeom prst="line">
              <a:avLst/>
            </a:prstGeom>
            <a:ln w="635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8" name="Connecteur droit 77"/>
          <p:cNvCxnSpPr/>
          <p:nvPr/>
        </p:nvCxnSpPr>
        <p:spPr>
          <a:xfrm>
            <a:off x="0" y="6340316"/>
            <a:ext cx="9144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8962" name="Picture 2" descr="5 UK Students, Alums Awarded Fulbrights, Including 1 in Debate | UKNow">
            <a:extLst>
              <a:ext uri="{FF2B5EF4-FFF2-40B4-BE49-F238E27FC236}">
                <a16:creationId xmlns:a16="http://schemas.microsoft.com/office/drawing/2014/main" id="{1E2F2414-BE7F-4EF2-B396-033097F963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08" b="25077"/>
          <a:stretch/>
        </p:blipFill>
        <p:spPr bwMode="auto">
          <a:xfrm>
            <a:off x="162094" y="6435918"/>
            <a:ext cx="1698241" cy="409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http://www.ucar.rnu.tn/storage/2019/01/logo-ucar-256x100-256x91.png">
            <a:extLst>
              <a:ext uri="{FF2B5EF4-FFF2-40B4-BE49-F238E27FC236}">
                <a16:creationId xmlns:a16="http://schemas.microsoft.com/office/drawing/2014/main" id="{43A23143-0ADE-4AE2-893F-A7D2CC3CA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6414853"/>
            <a:ext cx="1152128" cy="409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Home">
            <a:extLst>
              <a:ext uri="{FF2B5EF4-FFF2-40B4-BE49-F238E27FC236}">
                <a16:creationId xmlns:a16="http://schemas.microsoft.com/office/drawing/2014/main" id="{1F859D42-FAA7-45BF-9609-AB9EDA4C8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6419750"/>
            <a:ext cx="1512509" cy="354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270D25D-5537-407C-9511-EE521FE45F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5976" y="6458183"/>
            <a:ext cx="1512509" cy="318423"/>
          </a:xfrm>
          <a:prstGeom prst="rect">
            <a:avLst/>
          </a:prstGeom>
        </p:spPr>
      </p:pic>
      <p:cxnSp>
        <p:nvCxnSpPr>
          <p:cNvPr id="31" name="Connecteur droit 4">
            <a:extLst>
              <a:ext uri="{FF2B5EF4-FFF2-40B4-BE49-F238E27FC236}">
                <a16:creationId xmlns:a16="http://schemas.microsoft.com/office/drawing/2014/main" id="{04D6FAA7-BE60-4704-A722-DD2544404077}"/>
              </a:ext>
            </a:extLst>
          </p:cNvPr>
          <p:cNvCxnSpPr/>
          <p:nvPr/>
        </p:nvCxnSpPr>
        <p:spPr>
          <a:xfrm>
            <a:off x="0" y="548680"/>
            <a:ext cx="9108000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ZoneTexte 33">
            <a:extLst>
              <a:ext uri="{FF2B5EF4-FFF2-40B4-BE49-F238E27FC236}">
                <a16:creationId xmlns:a16="http://schemas.microsoft.com/office/drawing/2014/main" id="{2864A7AD-1465-40EB-B12C-0CE49C210D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640" y="33602"/>
            <a:ext cx="64087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Traditional Foods, Gastronomy</a:t>
            </a:r>
          </a:p>
        </p:txBody>
      </p:sp>
      <p:pic>
        <p:nvPicPr>
          <p:cNvPr id="207874" name="Picture 2" descr="Brik à l'oeuf. Fried Tunisian pastries. Tunisia Food Stock Photo - Alamy">
            <a:extLst>
              <a:ext uri="{FF2B5EF4-FFF2-40B4-BE49-F238E27FC236}">
                <a16:creationId xmlns:a16="http://schemas.microsoft.com/office/drawing/2014/main" id="{9B351516-9471-4F65-A3F9-864FEDB3C6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74"/>
          <a:stretch/>
        </p:blipFill>
        <p:spPr bwMode="auto">
          <a:xfrm>
            <a:off x="78989" y="2941833"/>
            <a:ext cx="2252601" cy="329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11BCB088-C20E-40C7-987B-4043D5D7C061}"/>
              </a:ext>
            </a:extLst>
          </p:cNvPr>
          <p:cNvSpPr/>
          <p:nvPr/>
        </p:nvSpPr>
        <p:spPr>
          <a:xfrm>
            <a:off x="3080817" y="4451073"/>
            <a:ext cx="11766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Fricassé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7876" name="Picture 4" descr="Diari Tunisie | Leader du Couscous Tunisien">
            <a:extLst>
              <a:ext uri="{FF2B5EF4-FFF2-40B4-BE49-F238E27FC236}">
                <a16:creationId xmlns:a16="http://schemas.microsoft.com/office/drawing/2014/main" id="{94C56D91-3C33-48CC-9BCC-B28D0AA13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911589"/>
            <a:ext cx="3880011" cy="3325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80" name="Picture 8" descr="Lablabi tunisien | Recette | Nourriture tunisienne, Recettes de cuisine,  Recettes internationales">
            <a:extLst>
              <a:ext uri="{FF2B5EF4-FFF2-40B4-BE49-F238E27FC236}">
                <a16:creationId xmlns:a16="http://schemas.microsoft.com/office/drawing/2014/main" id="{62CDF811-E5CE-411C-A114-C2E60C241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0407" y="2852936"/>
            <a:ext cx="2421633" cy="161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82" name="Picture 10" descr="Tunisian Fricassee (Fricassé)- This is How I roll :) - afooda">
            <a:extLst>
              <a:ext uri="{FF2B5EF4-FFF2-40B4-BE49-F238E27FC236}">
                <a16:creationId xmlns:a16="http://schemas.microsoft.com/office/drawing/2014/main" id="{ADD97A94-98EE-4470-994B-8FEE8E789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0407" y="4693626"/>
            <a:ext cx="2421632" cy="1615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84" name="Picture 12" descr="Harissa - Traditional Tunisian Chili Paste Recipe | 196 flavors">
            <a:extLst>
              <a:ext uri="{FF2B5EF4-FFF2-40B4-BE49-F238E27FC236}">
                <a16:creationId xmlns:a16="http://schemas.microsoft.com/office/drawing/2014/main" id="{8E5CF99C-A94F-4BDA-9B73-BFF32BB37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933" y="873341"/>
            <a:ext cx="1691563" cy="169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 descr="Image associée">
            <a:extLst>
              <a:ext uri="{FF2B5EF4-FFF2-40B4-BE49-F238E27FC236}">
                <a16:creationId xmlns:a16="http://schemas.microsoft.com/office/drawing/2014/main" id="{10301B68-30A0-4FCD-82F1-910C52517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453" y="879208"/>
            <a:ext cx="2978843" cy="1676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DF804A6-8B5D-41AF-A677-6D3C56649153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322371" y="863821"/>
            <a:ext cx="1745573" cy="169198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0235883-0967-42EC-8B78-82D95B144C63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3026" y="872923"/>
            <a:ext cx="2255975" cy="1691981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530E7AD5-3110-457D-AF3C-151662CC3DA7}"/>
              </a:ext>
            </a:extLst>
          </p:cNvPr>
          <p:cNvSpPr/>
          <p:nvPr/>
        </p:nvSpPr>
        <p:spPr>
          <a:xfrm>
            <a:off x="659060" y="2719953"/>
            <a:ext cx="11766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Brik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2D83955-F886-47CD-A907-4B21A397E2A1}"/>
              </a:ext>
            </a:extLst>
          </p:cNvPr>
          <p:cNvSpPr/>
          <p:nvPr/>
        </p:nvSpPr>
        <p:spPr>
          <a:xfrm>
            <a:off x="3080817" y="2629552"/>
            <a:ext cx="11766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Lablabi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62BCCBB-B849-4278-9DC3-2B8E52BEBA15}"/>
              </a:ext>
            </a:extLst>
          </p:cNvPr>
          <p:cNvSpPr/>
          <p:nvPr/>
        </p:nvSpPr>
        <p:spPr>
          <a:xfrm>
            <a:off x="6705473" y="2671496"/>
            <a:ext cx="11766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Couscous 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E28DA09-E5AB-422E-97E3-84393634F1C8}"/>
              </a:ext>
            </a:extLst>
          </p:cNvPr>
          <p:cNvSpPr/>
          <p:nvPr/>
        </p:nvSpPr>
        <p:spPr>
          <a:xfrm>
            <a:off x="7696758" y="618367"/>
            <a:ext cx="11766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Harissa 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7F4E8BD-381B-45DB-8241-E4790D124148}"/>
              </a:ext>
            </a:extLst>
          </p:cNvPr>
          <p:cNvSpPr/>
          <p:nvPr/>
        </p:nvSpPr>
        <p:spPr>
          <a:xfrm>
            <a:off x="5186680" y="626654"/>
            <a:ext cx="11766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Olive Oil 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83D8538-8709-41F0-9C92-F6C7279A2CDF}"/>
              </a:ext>
            </a:extLst>
          </p:cNvPr>
          <p:cNvSpPr/>
          <p:nvPr/>
        </p:nvSpPr>
        <p:spPr>
          <a:xfrm>
            <a:off x="1717368" y="595924"/>
            <a:ext cx="11766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Dates </a:t>
            </a:r>
          </a:p>
        </p:txBody>
      </p:sp>
      <p:sp>
        <p:nvSpPr>
          <p:cNvPr id="34" name="Espace réservé du numéro de diapositive 12">
            <a:extLst>
              <a:ext uri="{FF2B5EF4-FFF2-40B4-BE49-F238E27FC236}">
                <a16:creationId xmlns:a16="http://schemas.microsoft.com/office/drawing/2014/main" id="{F9A9CA91-CDD9-47F5-B27F-4DD406C933A3}"/>
              </a:ext>
            </a:extLst>
          </p:cNvPr>
          <p:cNvSpPr txBox="1">
            <a:spLocks/>
          </p:cNvSpPr>
          <p:nvPr/>
        </p:nvSpPr>
        <p:spPr>
          <a:xfrm>
            <a:off x="8514184" y="6435334"/>
            <a:ext cx="679376" cy="328464"/>
          </a:xfrm>
          <a:prstGeom prst="rect">
            <a:avLst/>
          </a:prstGeom>
        </p:spPr>
        <p:txBody>
          <a:bodyPr vert="horz"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noProof="0" dirty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13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/17</a:t>
            </a:r>
          </a:p>
        </p:txBody>
      </p:sp>
    </p:spTree>
    <p:extLst>
      <p:ext uri="{BB962C8B-B14F-4D97-AF65-F5344CB8AC3E}">
        <p14:creationId xmlns:p14="http://schemas.microsoft.com/office/powerpoint/2010/main" val="32260796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/>
          <p:cNvCxnSpPr/>
          <p:nvPr/>
        </p:nvCxnSpPr>
        <p:spPr>
          <a:xfrm>
            <a:off x="0" y="548680"/>
            <a:ext cx="9108000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necteur droit 77"/>
          <p:cNvCxnSpPr/>
          <p:nvPr/>
        </p:nvCxnSpPr>
        <p:spPr>
          <a:xfrm>
            <a:off x="0" y="6340316"/>
            <a:ext cx="9144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8962" name="Picture 2" descr="5 UK Students, Alums Awarded Fulbrights, Including 1 in Debate | UKNow">
            <a:extLst>
              <a:ext uri="{FF2B5EF4-FFF2-40B4-BE49-F238E27FC236}">
                <a16:creationId xmlns:a16="http://schemas.microsoft.com/office/drawing/2014/main" id="{1E2F2414-BE7F-4EF2-B396-033097F963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08" b="25077"/>
          <a:stretch/>
        </p:blipFill>
        <p:spPr bwMode="auto">
          <a:xfrm>
            <a:off x="162094" y="6435918"/>
            <a:ext cx="1698241" cy="409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http://www.ucar.rnu.tn/storage/2019/01/logo-ucar-256x100-256x91.png">
            <a:extLst>
              <a:ext uri="{FF2B5EF4-FFF2-40B4-BE49-F238E27FC236}">
                <a16:creationId xmlns:a16="http://schemas.microsoft.com/office/drawing/2014/main" id="{43A23143-0ADE-4AE2-893F-A7D2CC3CA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6414853"/>
            <a:ext cx="1152128" cy="409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Home">
            <a:extLst>
              <a:ext uri="{FF2B5EF4-FFF2-40B4-BE49-F238E27FC236}">
                <a16:creationId xmlns:a16="http://schemas.microsoft.com/office/drawing/2014/main" id="{1F859D42-FAA7-45BF-9609-AB9EDA4C8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6419750"/>
            <a:ext cx="1512509" cy="354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270D25D-5537-407C-9511-EE521FE45F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5976" y="6458183"/>
            <a:ext cx="1512509" cy="318423"/>
          </a:xfrm>
          <a:prstGeom prst="rect">
            <a:avLst/>
          </a:prstGeom>
        </p:spPr>
      </p:pic>
      <p:cxnSp>
        <p:nvCxnSpPr>
          <p:cNvPr id="31" name="Connecteur droit 4">
            <a:extLst>
              <a:ext uri="{FF2B5EF4-FFF2-40B4-BE49-F238E27FC236}">
                <a16:creationId xmlns:a16="http://schemas.microsoft.com/office/drawing/2014/main" id="{04D6FAA7-BE60-4704-A722-DD2544404077}"/>
              </a:ext>
            </a:extLst>
          </p:cNvPr>
          <p:cNvCxnSpPr/>
          <p:nvPr/>
        </p:nvCxnSpPr>
        <p:spPr>
          <a:xfrm>
            <a:off x="0" y="548680"/>
            <a:ext cx="9108000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9F730BBA-54D4-4F5F-A676-DFF8A08B8959}"/>
              </a:ext>
            </a:extLst>
          </p:cNvPr>
          <p:cNvSpPr/>
          <p:nvPr/>
        </p:nvSpPr>
        <p:spPr>
          <a:xfrm>
            <a:off x="1191879" y="3440033"/>
            <a:ext cx="15079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Sidi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Bou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Said, Tunis</a:t>
            </a:r>
          </a:p>
        </p:txBody>
      </p:sp>
      <p:pic>
        <p:nvPicPr>
          <p:cNvPr id="5130" name="Picture 10" descr="Douz">
            <a:extLst>
              <a:ext uri="{FF2B5EF4-FFF2-40B4-BE49-F238E27FC236}">
                <a16:creationId xmlns:a16="http://schemas.microsoft.com/office/drawing/2014/main" id="{18F3A2C4-8B60-4E6C-A397-CCDC82241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096808"/>
            <a:ext cx="2348603" cy="2135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9B94A66-8662-4454-A017-E59CE00E4EC3}"/>
              </a:ext>
            </a:extLst>
          </p:cNvPr>
          <p:cNvSpPr/>
          <p:nvPr/>
        </p:nvSpPr>
        <p:spPr>
          <a:xfrm>
            <a:off x="7355769" y="854468"/>
            <a:ext cx="10326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Douz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Kebili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32" name="Picture 12" descr="Chebika Tunisia">
            <a:extLst>
              <a:ext uri="{FF2B5EF4-FFF2-40B4-BE49-F238E27FC236}">
                <a16:creationId xmlns:a16="http://schemas.microsoft.com/office/drawing/2014/main" id="{787793F7-92D0-43CD-A9F9-ACAD16BC7A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596" y="1102002"/>
            <a:ext cx="3183628" cy="21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DD73635-1C23-4BB8-A9C9-E3C4DDA5D185}"/>
              </a:ext>
            </a:extLst>
          </p:cNvPr>
          <p:cNvSpPr/>
          <p:nvPr/>
        </p:nvSpPr>
        <p:spPr>
          <a:xfrm>
            <a:off x="4381451" y="851451"/>
            <a:ext cx="127066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Chebika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Tozeur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34" name="Picture 14" descr="Sidi Bou Said - places to go in Tunisia ">
            <a:extLst>
              <a:ext uri="{FF2B5EF4-FFF2-40B4-BE49-F238E27FC236}">
                <a16:creationId xmlns:a16="http://schemas.microsoft.com/office/drawing/2014/main" id="{C5B1572C-93A3-4D20-ADDF-FCEF96C78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34" y="3689981"/>
            <a:ext cx="4057509" cy="224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Medina meanders: exploring the old walled city in the heart of Tunis -  Lonely Planet">
            <a:extLst>
              <a:ext uri="{FF2B5EF4-FFF2-40B4-BE49-F238E27FC236}">
                <a16:creationId xmlns:a16="http://schemas.microsoft.com/office/drawing/2014/main" id="{DA48FDCE-1B08-439C-8FF6-87AD40E946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0" y="1089533"/>
            <a:ext cx="3202106" cy="2135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ED5CF6F2-A6FD-4B7E-8152-FEC9771C1F64}"/>
              </a:ext>
            </a:extLst>
          </p:cNvPr>
          <p:cNvSpPr/>
          <p:nvPr/>
        </p:nvSpPr>
        <p:spPr>
          <a:xfrm>
            <a:off x="664254" y="851058"/>
            <a:ext cx="167549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Medina, Tunis</a:t>
            </a:r>
          </a:p>
        </p:txBody>
      </p:sp>
      <p:pic>
        <p:nvPicPr>
          <p:cNvPr id="5140" name="Picture 20" descr="The Sahara, Egypt | Incredible Pics | Egypt, Deserts of the world, Desert  life">
            <a:extLst>
              <a:ext uri="{FF2B5EF4-FFF2-40B4-BE49-F238E27FC236}">
                <a16:creationId xmlns:a16="http://schemas.microsoft.com/office/drawing/2014/main" id="{05FDF376-B735-4DFA-A19C-DF0462734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236" y="3645024"/>
            <a:ext cx="1291195" cy="229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2" name="Picture 22" descr="Sahara Desert Safari with Overnight Camping from Hammamet | Matmata, Tunisia  Activities - Lonely Planet">
            <a:extLst>
              <a:ext uri="{FF2B5EF4-FFF2-40B4-BE49-F238E27FC236}">
                <a16:creationId xmlns:a16="http://schemas.microsoft.com/office/drawing/2014/main" id="{4C742C73-6428-4B36-9DB7-586B8B768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643040"/>
            <a:ext cx="3430559" cy="228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3DB23879-B2B3-4ED3-8B29-486B6468D5A7}"/>
              </a:ext>
            </a:extLst>
          </p:cNvPr>
          <p:cNvSpPr/>
          <p:nvPr/>
        </p:nvSpPr>
        <p:spPr>
          <a:xfrm>
            <a:off x="5364088" y="3368025"/>
            <a:ext cx="21942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‘The Sahara’ or desert,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Tozeur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ZoneTexte 33">
            <a:extLst>
              <a:ext uri="{FF2B5EF4-FFF2-40B4-BE49-F238E27FC236}">
                <a16:creationId xmlns:a16="http://schemas.microsoft.com/office/drawing/2014/main" id="{78D509BF-8A00-4993-B133-FDB5AED126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080" y="-27384"/>
            <a:ext cx="781236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Attractions</a:t>
            </a:r>
          </a:p>
        </p:txBody>
      </p:sp>
      <p:sp>
        <p:nvSpPr>
          <p:cNvPr id="22" name="Espace réservé du numéro de diapositive 12">
            <a:extLst>
              <a:ext uri="{FF2B5EF4-FFF2-40B4-BE49-F238E27FC236}">
                <a16:creationId xmlns:a16="http://schemas.microsoft.com/office/drawing/2014/main" id="{1FBC9A52-A6CE-4CA0-92AC-DFCEAB5C9E6A}"/>
              </a:ext>
            </a:extLst>
          </p:cNvPr>
          <p:cNvSpPr txBox="1">
            <a:spLocks/>
          </p:cNvSpPr>
          <p:nvPr/>
        </p:nvSpPr>
        <p:spPr>
          <a:xfrm>
            <a:off x="8514184" y="6435334"/>
            <a:ext cx="679376" cy="328464"/>
          </a:xfrm>
          <a:prstGeom prst="rect">
            <a:avLst/>
          </a:prstGeom>
        </p:spPr>
        <p:txBody>
          <a:bodyPr vert="horz"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noProof="0" dirty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14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/17</a:t>
            </a:r>
          </a:p>
        </p:txBody>
      </p:sp>
    </p:spTree>
    <p:extLst>
      <p:ext uri="{BB962C8B-B14F-4D97-AF65-F5344CB8AC3E}">
        <p14:creationId xmlns:p14="http://schemas.microsoft.com/office/powerpoint/2010/main" val="5958230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/>
          <p:cNvCxnSpPr/>
          <p:nvPr/>
        </p:nvCxnSpPr>
        <p:spPr>
          <a:xfrm>
            <a:off x="0" y="548680"/>
            <a:ext cx="9108000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necteur droit 77"/>
          <p:cNvCxnSpPr/>
          <p:nvPr/>
        </p:nvCxnSpPr>
        <p:spPr>
          <a:xfrm>
            <a:off x="0" y="6340316"/>
            <a:ext cx="9144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8962" name="Picture 2" descr="5 UK Students, Alums Awarded Fulbrights, Including 1 in Debate | UKNow">
            <a:extLst>
              <a:ext uri="{FF2B5EF4-FFF2-40B4-BE49-F238E27FC236}">
                <a16:creationId xmlns:a16="http://schemas.microsoft.com/office/drawing/2014/main" id="{1E2F2414-BE7F-4EF2-B396-033097F963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08" b="25077"/>
          <a:stretch/>
        </p:blipFill>
        <p:spPr bwMode="auto">
          <a:xfrm>
            <a:off x="162094" y="6435918"/>
            <a:ext cx="1698241" cy="409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http://www.ucar.rnu.tn/storage/2019/01/logo-ucar-256x100-256x91.png">
            <a:extLst>
              <a:ext uri="{FF2B5EF4-FFF2-40B4-BE49-F238E27FC236}">
                <a16:creationId xmlns:a16="http://schemas.microsoft.com/office/drawing/2014/main" id="{43A23143-0ADE-4AE2-893F-A7D2CC3CA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6414853"/>
            <a:ext cx="1152128" cy="409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Home">
            <a:extLst>
              <a:ext uri="{FF2B5EF4-FFF2-40B4-BE49-F238E27FC236}">
                <a16:creationId xmlns:a16="http://schemas.microsoft.com/office/drawing/2014/main" id="{1F859D42-FAA7-45BF-9609-AB9EDA4C8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6419750"/>
            <a:ext cx="1512509" cy="354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270D25D-5537-407C-9511-EE521FE45F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5976" y="6458183"/>
            <a:ext cx="1512509" cy="318423"/>
          </a:xfrm>
          <a:prstGeom prst="rect">
            <a:avLst/>
          </a:prstGeom>
        </p:spPr>
      </p:pic>
      <p:cxnSp>
        <p:nvCxnSpPr>
          <p:cNvPr id="31" name="Connecteur droit 4">
            <a:extLst>
              <a:ext uri="{FF2B5EF4-FFF2-40B4-BE49-F238E27FC236}">
                <a16:creationId xmlns:a16="http://schemas.microsoft.com/office/drawing/2014/main" id="{04D6FAA7-BE60-4704-A722-DD2544404077}"/>
              </a:ext>
            </a:extLst>
          </p:cNvPr>
          <p:cNvCxnSpPr/>
          <p:nvPr/>
        </p:nvCxnSpPr>
        <p:spPr>
          <a:xfrm>
            <a:off x="0" y="548680"/>
            <a:ext cx="9108000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6" descr="Chott el Djerid">
            <a:extLst>
              <a:ext uri="{FF2B5EF4-FFF2-40B4-BE49-F238E27FC236}">
                <a16:creationId xmlns:a16="http://schemas.microsoft.com/office/drawing/2014/main" id="{97FCE695-CE77-4932-956B-171A26976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7" y="2817659"/>
            <a:ext cx="2135959" cy="1410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77C5673F-B20B-46A5-BE2F-2554AFCF245C}"/>
              </a:ext>
            </a:extLst>
          </p:cNvPr>
          <p:cNvSpPr/>
          <p:nvPr/>
        </p:nvSpPr>
        <p:spPr>
          <a:xfrm>
            <a:off x="1353256" y="2578922"/>
            <a:ext cx="17082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Chott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el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Djerid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Tozeur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Picture 4" descr="Kairouan">
            <a:extLst>
              <a:ext uri="{FF2B5EF4-FFF2-40B4-BE49-F238E27FC236}">
                <a16:creationId xmlns:a16="http://schemas.microsoft.com/office/drawing/2014/main" id="{29AD804A-80BD-4674-BEDD-FCE56D7F5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636" y="890965"/>
            <a:ext cx="2495882" cy="1665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08874B4E-CC18-4499-9C5B-46312A089F00}"/>
              </a:ext>
            </a:extLst>
          </p:cNvPr>
          <p:cNvSpPr/>
          <p:nvPr/>
        </p:nvSpPr>
        <p:spPr>
          <a:xfrm>
            <a:off x="4398335" y="663721"/>
            <a:ext cx="8150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Kairouan</a:t>
            </a:r>
          </a:p>
        </p:txBody>
      </p:sp>
      <p:pic>
        <p:nvPicPr>
          <p:cNvPr id="6150" name="Picture 6" descr="Chott el Djerid - the largest salt lake in Tunisia">
            <a:extLst>
              <a:ext uri="{FF2B5EF4-FFF2-40B4-BE49-F238E27FC236}">
                <a16:creationId xmlns:a16="http://schemas.microsoft.com/office/drawing/2014/main" id="{0CA1ADD5-BB98-4204-98D8-7F55C97C0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545" y="2828295"/>
            <a:ext cx="2098431" cy="1399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ZoneTexte 33">
            <a:extLst>
              <a:ext uri="{FF2B5EF4-FFF2-40B4-BE49-F238E27FC236}">
                <a16:creationId xmlns:a16="http://schemas.microsoft.com/office/drawing/2014/main" id="{85EE85DA-15CD-4B9C-9C28-C76479EC8B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080" y="-27384"/>
            <a:ext cx="781236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Attractions</a:t>
            </a:r>
          </a:p>
        </p:txBody>
      </p:sp>
      <p:pic>
        <p:nvPicPr>
          <p:cNvPr id="6152" name="Picture 8" descr="Railways in Tunisia">
            <a:extLst>
              <a:ext uri="{FF2B5EF4-FFF2-40B4-BE49-F238E27FC236}">
                <a16:creationId xmlns:a16="http://schemas.microsoft.com/office/drawing/2014/main" id="{AF17372C-CADC-43B8-A33E-830C91F3D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82" y="841051"/>
            <a:ext cx="2602361" cy="1725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3118CDC2-FB7D-4DBC-9BAE-E0AF14465876}"/>
              </a:ext>
            </a:extLst>
          </p:cNvPr>
          <p:cNvSpPr/>
          <p:nvPr/>
        </p:nvSpPr>
        <p:spPr>
          <a:xfrm>
            <a:off x="251520" y="594627"/>
            <a:ext cx="279526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‘Red Lizard’ Train,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Seldja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Gafsa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54" name="Picture 10" descr="Kelibia Beach, Tunisia | Tourist office, Tunis, Tunisia">
            <a:extLst>
              <a:ext uri="{FF2B5EF4-FFF2-40B4-BE49-F238E27FC236}">
                <a16:creationId xmlns:a16="http://schemas.microsoft.com/office/drawing/2014/main" id="{4385A88B-ED1A-4336-B105-F3142A131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799" y="908720"/>
            <a:ext cx="2197031" cy="1647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3EC83490-3FD1-4C23-90C6-8E1CD2B6CC22}"/>
              </a:ext>
            </a:extLst>
          </p:cNvPr>
          <p:cNvSpPr/>
          <p:nvPr/>
        </p:nvSpPr>
        <p:spPr>
          <a:xfrm>
            <a:off x="6650160" y="2780928"/>
            <a:ext cx="26023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Rocky Cliff Beaches, El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Haouaria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670F5F3-DF5F-4C94-BA78-D50883ACD553}"/>
              </a:ext>
            </a:extLst>
          </p:cNvPr>
          <p:cNvSpPr/>
          <p:nvPr/>
        </p:nvSpPr>
        <p:spPr>
          <a:xfrm>
            <a:off x="7236296" y="672877"/>
            <a:ext cx="157447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Beaches,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Kelibia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6158" name="Picture 14" descr="Ain Draham | Tunisia, Africa travel, Tourism">
            <a:extLst>
              <a:ext uri="{FF2B5EF4-FFF2-40B4-BE49-F238E27FC236}">
                <a16:creationId xmlns:a16="http://schemas.microsoft.com/office/drawing/2014/main" id="{B7A6BF62-8F28-465E-8C09-D5C5B1A5E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435330"/>
            <a:ext cx="2592263" cy="1873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DFAF0B7A-B8EA-4801-8955-D6A1396CD00B}"/>
              </a:ext>
            </a:extLst>
          </p:cNvPr>
          <p:cNvSpPr/>
          <p:nvPr/>
        </p:nvSpPr>
        <p:spPr>
          <a:xfrm>
            <a:off x="78012" y="4217397"/>
            <a:ext cx="279526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Forests and Mountains, Ain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Draham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62" name="Picture 18" descr="i-love-tunisia | Tunisia, African countries, Outdoor">
            <a:extLst>
              <a:ext uri="{FF2B5EF4-FFF2-40B4-BE49-F238E27FC236}">
                <a16:creationId xmlns:a16="http://schemas.microsoft.com/office/drawing/2014/main" id="{7EF61772-F4FF-4A7B-AF96-6A3DE278B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455" y="3099761"/>
            <a:ext cx="2222049" cy="1481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4" name="Picture 20" descr="The Traveling Tourism: Hawaria">
            <a:extLst>
              <a:ext uri="{FF2B5EF4-FFF2-40B4-BE49-F238E27FC236}">
                <a16:creationId xmlns:a16="http://schemas.microsoft.com/office/drawing/2014/main" id="{6AC5DE2C-4A13-4CAD-BB1C-DB3BDBE03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243" y="4638874"/>
            <a:ext cx="2227261" cy="1670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8" name="Picture 24" descr="The Canyons and Oases of Tunisia, Tunisia | TourismTunisia.com">
            <a:extLst>
              <a:ext uri="{FF2B5EF4-FFF2-40B4-BE49-F238E27FC236}">
                <a16:creationId xmlns:a16="http://schemas.microsoft.com/office/drawing/2014/main" id="{AA1AD982-5A06-428D-9FC3-6655831E1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744" y="2821845"/>
            <a:ext cx="2098431" cy="140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0" name="Picture 26" descr="Discover Southern Tunisia by 4x4: oases, dunes and desert cities |  travelboulevard">
            <a:extLst>
              <a:ext uri="{FF2B5EF4-FFF2-40B4-BE49-F238E27FC236}">
                <a16:creationId xmlns:a16="http://schemas.microsoft.com/office/drawing/2014/main" id="{C70AF45A-64F2-4158-8AC9-38D9CC164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964" y="4443919"/>
            <a:ext cx="3316268" cy="186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92AE90DC-81DA-4143-9B29-A7C2F1A33ADA}"/>
              </a:ext>
            </a:extLst>
          </p:cNvPr>
          <p:cNvSpPr/>
          <p:nvPr/>
        </p:nvSpPr>
        <p:spPr>
          <a:xfrm>
            <a:off x="4572000" y="4185991"/>
            <a:ext cx="20320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Canyon and Oasis,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Temerza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Espace réservé du numéro de diapositive 12">
            <a:extLst>
              <a:ext uri="{FF2B5EF4-FFF2-40B4-BE49-F238E27FC236}">
                <a16:creationId xmlns:a16="http://schemas.microsoft.com/office/drawing/2014/main" id="{B9DCE6D9-AF7D-431A-A87D-806A1D3D0F63}"/>
              </a:ext>
            </a:extLst>
          </p:cNvPr>
          <p:cNvSpPr txBox="1">
            <a:spLocks/>
          </p:cNvSpPr>
          <p:nvPr/>
        </p:nvSpPr>
        <p:spPr>
          <a:xfrm>
            <a:off x="8514184" y="6435334"/>
            <a:ext cx="679376" cy="328464"/>
          </a:xfrm>
          <a:prstGeom prst="rect">
            <a:avLst/>
          </a:prstGeom>
        </p:spPr>
        <p:txBody>
          <a:bodyPr vert="horz"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noProof="0" dirty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15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/17</a:t>
            </a:r>
          </a:p>
        </p:txBody>
      </p:sp>
    </p:spTree>
    <p:extLst>
      <p:ext uri="{BB962C8B-B14F-4D97-AF65-F5344CB8AC3E}">
        <p14:creationId xmlns:p14="http://schemas.microsoft.com/office/powerpoint/2010/main" val="537236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/>
          <p:cNvCxnSpPr/>
          <p:nvPr/>
        </p:nvCxnSpPr>
        <p:spPr>
          <a:xfrm>
            <a:off x="0" y="548680"/>
            <a:ext cx="9108000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necteur droit 77"/>
          <p:cNvCxnSpPr/>
          <p:nvPr/>
        </p:nvCxnSpPr>
        <p:spPr>
          <a:xfrm>
            <a:off x="0" y="6340316"/>
            <a:ext cx="9144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8962" name="Picture 2" descr="5 UK Students, Alums Awarded Fulbrights, Including 1 in Debate | UKNow">
            <a:extLst>
              <a:ext uri="{FF2B5EF4-FFF2-40B4-BE49-F238E27FC236}">
                <a16:creationId xmlns:a16="http://schemas.microsoft.com/office/drawing/2014/main" id="{1E2F2414-BE7F-4EF2-B396-033097F963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08" b="25077"/>
          <a:stretch/>
        </p:blipFill>
        <p:spPr bwMode="auto">
          <a:xfrm>
            <a:off x="162094" y="6435918"/>
            <a:ext cx="1698241" cy="409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http://www.ucar.rnu.tn/storage/2019/01/logo-ucar-256x100-256x91.png">
            <a:extLst>
              <a:ext uri="{FF2B5EF4-FFF2-40B4-BE49-F238E27FC236}">
                <a16:creationId xmlns:a16="http://schemas.microsoft.com/office/drawing/2014/main" id="{43A23143-0ADE-4AE2-893F-A7D2CC3CA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6414853"/>
            <a:ext cx="1152128" cy="409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Home">
            <a:extLst>
              <a:ext uri="{FF2B5EF4-FFF2-40B4-BE49-F238E27FC236}">
                <a16:creationId xmlns:a16="http://schemas.microsoft.com/office/drawing/2014/main" id="{1F859D42-FAA7-45BF-9609-AB9EDA4C8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6419750"/>
            <a:ext cx="1512509" cy="354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270D25D-5537-407C-9511-EE521FE45F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5976" y="6458183"/>
            <a:ext cx="1512509" cy="318423"/>
          </a:xfrm>
          <a:prstGeom prst="rect">
            <a:avLst/>
          </a:prstGeom>
        </p:spPr>
      </p:pic>
      <p:sp>
        <p:nvSpPr>
          <p:cNvPr id="19" name="ZoneTexte 33">
            <a:extLst>
              <a:ext uri="{FF2B5EF4-FFF2-40B4-BE49-F238E27FC236}">
                <a16:creationId xmlns:a16="http://schemas.microsoft.com/office/drawing/2014/main" id="{AE2AACC5-B3E5-45FE-A89B-94EAD29231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640" y="44624"/>
            <a:ext cx="64087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Tunisian Revolution </a:t>
            </a:r>
          </a:p>
        </p:txBody>
      </p:sp>
      <p:pic>
        <p:nvPicPr>
          <p:cNvPr id="1026" name="Picture 2" descr="An uprising in Tunisia - Photos - The Big Picture - Boston.com">
            <a:extLst>
              <a:ext uri="{FF2B5EF4-FFF2-40B4-BE49-F238E27FC236}">
                <a16:creationId xmlns:a16="http://schemas.microsoft.com/office/drawing/2014/main" id="{A79E7A73-E4CB-4ED3-B200-8B01985B3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086" y="589096"/>
            <a:ext cx="2227991" cy="1483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unisian Revolution | | Al Jazeera">
            <a:extLst>
              <a:ext uri="{FF2B5EF4-FFF2-40B4-BE49-F238E27FC236}">
                <a16:creationId xmlns:a16="http://schemas.microsoft.com/office/drawing/2014/main" id="{2CB42AA8-E39A-430C-A8A1-08838E6C9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2" y="2018064"/>
            <a:ext cx="2227990" cy="1554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Questioning the Tunisian Revolution, its Motives and Outcome | openDemocracy">
            <a:extLst>
              <a:ext uri="{FF2B5EF4-FFF2-40B4-BE49-F238E27FC236}">
                <a16:creationId xmlns:a16="http://schemas.microsoft.com/office/drawing/2014/main" id="{F87CF7E9-E060-4F4C-BF6A-2279759A7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203" y="584984"/>
            <a:ext cx="2314805" cy="1461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he Jasmine Revolution | com318theoryinpractice">
            <a:extLst>
              <a:ext uri="{FF2B5EF4-FFF2-40B4-BE49-F238E27FC236}">
                <a16:creationId xmlns:a16="http://schemas.microsoft.com/office/drawing/2014/main" id="{120B71C2-C49A-4A58-8248-6408892F16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903"/>
          <a:stretch/>
        </p:blipFill>
        <p:spPr bwMode="auto">
          <a:xfrm>
            <a:off x="41471" y="329615"/>
            <a:ext cx="2442297" cy="1587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Tunisia's presidential election to put young democracy to the test |  Tunisia | The Guardian">
            <a:extLst>
              <a:ext uri="{FF2B5EF4-FFF2-40B4-BE49-F238E27FC236}">
                <a16:creationId xmlns:a16="http://schemas.microsoft.com/office/drawing/2014/main" id="{C8ED367A-B50B-4013-BC46-64B576E0C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011" y="584985"/>
            <a:ext cx="1916477" cy="143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jasmine - Tunisia | Fragrant flowers, Jasmine flower, Fragrant plant">
            <a:extLst>
              <a:ext uri="{FF2B5EF4-FFF2-40B4-BE49-F238E27FC236}">
                <a16:creationId xmlns:a16="http://schemas.microsoft.com/office/drawing/2014/main" id="{8778524A-79EF-48C2-A19B-D5004DEC97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91880" y="2557224"/>
            <a:ext cx="1191041" cy="1588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Jasmin de tunis machmoum updated their... - Jasmin de tunis machmoum |  Facebook">
            <a:extLst>
              <a:ext uri="{FF2B5EF4-FFF2-40B4-BE49-F238E27FC236}">
                <a16:creationId xmlns:a16="http://schemas.microsoft.com/office/drawing/2014/main" id="{01A06E86-438B-473B-89BF-77EA5887FE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562160"/>
            <a:ext cx="1584176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A Necklace of Jasmine, to Welcome Spring | A Tal Order">
            <a:extLst>
              <a:ext uri="{FF2B5EF4-FFF2-40B4-BE49-F238E27FC236}">
                <a16:creationId xmlns:a16="http://schemas.microsoft.com/office/drawing/2014/main" id="{F05E1B86-3BA5-4D3A-8CD0-ED566EF15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12538" y="2559176"/>
            <a:ext cx="1057216" cy="1584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1" name="Connecteur droit 4">
            <a:extLst>
              <a:ext uri="{FF2B5EF4-FFF2-40B4-BE49-F238E27FC236}">
                <a16:creationId xmlns:a16="http://schemas.microsoft.com/office/drawing/2014/main" id="{04D6FAA7-BE60-4704-A722-DD2544404077}"/>
              </a:ext>
            </a:extLst>
          </p:cNvPr>
          <p:cNvCxnSpPr/>
          <p:nvPr/>
        </p:nvCxnSpPr>
        <p:spPr>
          <a:xfrm>
            <a:off x="0" y="548680"/>
            <a:ext cx="9108000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15A1538D-C24A-41DD-8C7E-7A20700CF5B4}"/>
              </a:ext>
            </a:extLst>
          </p:cNvPr>
          <p:cNvSpPr/>
          <p:nvPr/>
        </p:nvSpPr>
        <p:spPr>
          <a:xfrm>
            <a:off x="4211960" y="2132856"/>
            <a:ext cx="23762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highlight>
                  <a:srgbClr val="FF00FF"/>
                </a:highlight>
                <a:latin typeface="Times New Roman" pitchFamily="18" charset="0"/>
                <a:cs typeface="Times New Roman" pitchFamily="18" charset="0"/>
              </a:rPr>
              <a:t>Jasmine Revolution</a:t>
            </a:r>
          </a:p>
        </p:txBody>
      </p:sp>
      <p:pic>
        <p:nvPicPr>
          <p:cNvPr id="1052" name="Picture 28" descr="Split vote complicates government formation after Tunisia election | The  Star">
            <a:extLst>
              <a:ext uri="{FF2B5EF4-FFF2-40B4-BE49-F238E27FC236}">
                <a16:creationId xmlns:a16="http://schemas.microsoft.com/office/drawing/2014/main" id="{1845D623-B7A2-43CA-8011-DF3393F11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464" y="4523586"/>
            <a:ext cx="2622504" cy="1749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543FEA-4113-4BDF-996D-3A8C4325EC79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4827" r="15341"/>
          <a:stretch/>
        </p:blipFill>
        <p:spPr>
          <a:xfrm>
            <a:off x="4459462" y="4644737"/>
            <a:ext cx="1480690" cy="1592575"/>
          </a:xfrm>
          <a:prstGeom prst="rect">
            <a:avLst/>
          </a:prstGeom>
        </p:spPr>
      </p:pic>
      <p:pic>
        <p:nvPicPr>
          <p:cNvPr id="1058" name="Picture 34" descr="Tunisian Democracy Group Wins Nobel Peace Prize | World News | Sky News">
            <a:extLst>
              <a:ext uri="{FF2B5EF4-FFF2-40B4-BE49-F238E27FC236}">
                <a16:creationId xmlns:a16="http://schemas.microsoft.com/office/drawing/2014/main" id="{FAAA2ABC-468F-40DA-89FC-36FB6B8288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7" r="9124"/>
          <a:stretch/>
        </p:blipFill>
        <p:spPr bwMode="auto">
          <a:xfrm>
            <a:off x="6084168" y="4256773"/>
            <a:ext cx="2952328" cy="2052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election Archives - Page 2 of 2 - Sada El balad">
            <a:extLst>
              <a:ext uri="{FF2B5EF4-FFF2-40B4-BE49-F238E27FC236}">
                <a16:creationId xmlns:a16="http://schemas.microsoft.com/office/drawing/2014/main" id="{809195CF-EF0F-4510-99D3-13C26AE34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2" y="3768438"/>
            <a:ext cx="2045711" cy="1461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4265D390-39FF-43AD-A3E8-5DCFDA6509F1}"/>
              </a:ext>
            </a:extLst>
          </p:cNvPr>
          <p:cNvSpPr/>
          <p:nvPr/>
        </p:nvSpPr>
        <p:spPr>
          <a:xfrm>
            <a:off x="4482740" y="4347852"/>
            <a:ext cx="14401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highlight>
                  <a:srgbClr val="FF00FF"/>
                </a:highlight>
                <a:latin typeface="Times New Roman" pitchFamily="18" charset="0"/>
                <a:cs typeface="Times New Roman" pitchFamily="18" charset="0"/>
              </a:rPr>
              <a:t>Nobel Prize</a:t>
            </a:r>
          </a:p>
        </p:txBody>
      </p:sp>
      <p:sp>
        <p:nvSpPr>
          <p:cNvPr id="25" name="Espace réservé du numéro de diapositive 12">
            <a:extLst>
              <a:ext uri="{FF2B5EF4-FFF2-40B4-BE49-F238E27FC236}">
                <a16:creationId xmlns:a16="http://schemas.microsoft.com/office/drawing/2014/main" id="{C06BEE06-E993-47D7-A87B-752EB39119D2}"/>
              </a:ext>
            </a:extLst>
          </p:cNvPr>
          <p:cNvSpPr txBox="1">
            <a:spLocks/>
          </p:cNvSpPr>
          <p:nvPr/>
        </p:nvSpPr>
        <p:spPr>
          <a:xfrm>
            <a:off x="8514184" y="6435334"/>
            <a:ext cx="679376" cy="328464"/>
          </a:xfrm>
          <a:prstGeom prst="rect">
            <a:avLst/>
          </a:prstGeom>
        </p:spPr>
        <p:txBody>
          <a:bodyPr vert="horz"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noProof="0" dirty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16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/17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3709404-8D2D-4ECF-8353-043B39E11F3C}"/>
              </a:ext>
            </a:extLst>
          </p:cNvPr>
          <p:cNvSpPr/>
          <p:nvPr/>
        </p:nvSpPr>
        <p:spPr>
          <a:xfrm>
            <a:off x="7534030" y="3028890"/>
            <a:ext cx="15744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Arab Spring</a:t>
            </a:r>
          </a:p>
        </p:txBody>
      </p:sp>
    </p:spTree>
    <p:extLst>
      <p:ext uri="{BB962C8B-B14F-4D97-AF65-F5344CB8AC3E}">
        <p14:creationId xmlns:p14="http://schemas.microsoft.com/office/powerpoint/2010/main" val="16713167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Tounes Wijhetouna">
            <a:hlinkClick r:id="" action="ppaction://media"/>
            <a:extLst>
              <a:ext uri="{FF2B5EF4-FFF2-40B4-BE49-F238E27FC236}">
                <a16:creationId xmlns:a16="http://schemas.microsoft.com/office/drawing/2014/main" id="{6562E479-400C-4DCC-940A-49DC105BDD6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5496" y="44624"/>
            <a:ext cx="9073579" cy="5976660"/>
          </a:xfrm>
          <a:prstGeom prst="rect">
            <a:avLst/>
          </a:prstGeom>
        </p:spPr>
      </p:pic>
      <p:cxnSp>
        <p:nvCxnSpPr>
          <p:cNvPr id="9" name="Connecteur droit 77">
            <a:extLst>
              <a:ext uri="{FF2B5EF4-FFF2-40B4-BE49-F238E27FC236}">
                <a16:creationId xmlns:a16="http://schemas.microsoft.com/office/drawing/2014/main" id="{ECE67325-6234-4776-A780-5C3E57F479E4}"/>
              </a:ext>
            </a:extLst>
          </p:cNvPr>
          <p:cNvCxnSpPr/>
          <p:nvPr/>
        </p:nvCxnSpPr>
        <p:spPr>
          <a:xfrm>
            <a:off x="0" y="6340316"/>
            <a:ext cx="9144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5 UK Students, Alums Awarded Fulbrights, Including 1 in Debate | UKNow">
            <a:extLst>
              <a:ext uri="{FF2B5EF4-FFF2-40B4-BE49-F238E27FC236}">
                <a16:creationId xmlns:a16="http://schemas.microsoft.com/office/drawing/2014/main" id="{D5F33E71-BD7B-431B-9DD5-42D70F1DC9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08" b="25077"/>
          <a:stretch/>
        </p:blipFill>
        <p:spPr bwMode="auto">
          <a:xfrm>
            <a:off x="162094" y="6435918"/>
            <a:ext cx="1698241" cy="409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://www.ucar.rnu.tn/storage/2019/01/logo-ucar-256x100-256x91.png">
            <a:extLst>
              <a:ext uri="{FF2B5EF4-FFF2-40B4-BE49-F238E27FC236}">
                <a16:creationId xmlns:a16="http://schemas.microsoft.com/office/drawing/2014/main" id="{12B37396-1606-46F8-BA51-0D7AB2A58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6414853"/>
            <a:ext cx="1152128" cy="409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ome">
            <a:extLst>
              <a:ext uri="{FF2B5EF4-FFF2-40B4-BE49-F238E27FC236}">
                <a16:creationId xmlns:a16="http://schemas.microsoft.com/office/drawing/2014/main" id="{2CC55F64-9779-47C3-B435-0EA34FA0F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6419750"/>
            <a:ext cx="1512509" cy="354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650401E-1D3A-4BA3-8F14-3BFA45AE73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55976" y="6458183"/>
            <a:ext cx="1512509" cy="31842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64B13E5-FDD1-4ADB-B3A7-1E9DA3A63580}"/>
              </a:ext>
            </a:extLst>
          </p:cNvPr>
          <p:cNvSpPr/>
          <p:nvPr/>
        </p:nvSpPr>
        <p:spPr>
          <a:xfrm>
            <a:off x="2489213" y="6073551"/>
            <a:ext cx="402700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0070C0"/>
                </a:solidFill>
              </a:rPr>
              <a:t>https://www.youtube.com/watch?v=-4KaxCcePTM</a:t>
            </a:r>
          </a:p>
        </p:txBody>
      </p:sp>
      <p:sp>
        <p:nvSpPr>
          <p:cNvPr id="15" name="Espace réservé du numéro de diapositive 12">
            <a:extLst>
              <a:ext uri="{FF2B5EF4-FFF2-40B4-BE49-F238E27FC236}">
                <a16:creationId xmlns:a16="http://schemas.microsoft.com/office/drawing/2014/main" id="{6A230D33-3D6C-4285-92AE-350F049B540C}"/>
              </a:ext>
            </a:extLst>
          </p:cNvPr>
          <p:cNvSpPr txBox="1">
            <a:spLocks/>
          </p:cNvSpPr>
          <p:nvPr/>
        </p:nvSpPr>
        <p:spPr>
          <a:xfrm>
            <a:off x="8514184" y="6435334"/>
            <a:ext cx="679376" cy="328464"/>
          </a:xfrm>
          <a:prstGeom prst="rect">
            <a:avLst/>
          </a:prstGeom>
        </p:spPr>
        <p:txBody>
          <a:bodyPr vert="horz"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noProof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17</a:t>
            </a:r>
            <a:r>
              <a:rPr kumimoji="0" lang="fr-FR" sz="1200" b="1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/17</a:t>
            </a: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25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5336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6" name="Picture 8" descr="Camera clipart camera frame, Camera camera frame Transparent FREE for  download on WebStockReview 2020">
            <a:extLst>
              <a:ext uri="{FF2B5EF4-FFF2-40B4-BE49-F238E27FC236}">
                <a16:creationId xmlns:a16="http://schemas.microsoft.com/office/drawing/2014/main" id="{F860929C-556B-4CC8-B93C-4FE8C2A18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525344"/>
            <a:ext cx="332656" cy="332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Tunisian mint tea — Our Tunisian Table">
            <a:extLst>
              <a:ext uri="{FF2B5EF4-FFF2-40B4-BE49-F238E27FC236}">
                <a16:creationId xmlns:a16="http://schemas.microsoft.com/office/drawing/2014/main" id="{50A53BF9-9EA9-4622-8130-1B20F00C1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9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Tunesische Leckerbissen - Beyond Borders Band - neue CD 'It Just Happens'">
            <a:extLst>
              <a:ext uri="{FF2B5EF4-FFF2-40B4-BE49-F238E27FC236}">
                <a16:creationId xmlns:a16="http://schemas.microsoft.com/office/drawing/2014/main" id="{ED14C7D1-0941-43B5-88ED-C192234E8D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377278"/>
            <a:ext cx="3277714" cy="2453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Welcome to Tunisia | Tunisia, Country, Painting">
            <a:extLst>
              <a:ext uri="{FF2B5EF4-FFF2-40B4-BE49-F238E27FC236}">
                <a16:creationId xmlns:a16="http://schemas.microsoft.com/office/drawing/2014/main" id="{26157BA3-9B47-4624-831D-47177C2407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54"/>
          <a:stretch/>
        </p:blipFill>
        <p:spPr bwMode="auto">
          <a:xfrm>
            <a:off x="0" y="5278655"/>
            <a:ext cx="3995936" cy="1606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78816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/>
          <p:cNvCxnSpPr/>
          <p:nvPr/>
        </p:nvCxnSpPr>
        <p:spPr>
          <a:xfrm>
            <a:off x="0" y="548680"/>
            <a:ext cx="9108000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e 154"/>
          <p:cNvGrpSpPr/>
          <p:nvPr/>
        </p:nvGrpSpPr>
        <p:grpSpPr>
          <a:xfrm>
            <a:off x="-61200" y="548680"/>
            <a:ext cx="784800" cy="3285320"/>
            <a:chOff x="-61200" y="548680"/>
            <a:chExt cx="784800" cy="3285320"/>
          </a:xfrm>
        </p:grpSpPr>
        <p:cxnSp>
          <p:nvCxnSpPr>
            <p:cNvPr id="7" name="Connecteur droit 6"/>
            <p:cNvCxnSpPr/>
            <p:nvPr/>
          </p:nvCxnSpPr>
          <p:spPr>
            <a:xfrm rot="5400000">
              <a:off x="-612576" y="1412776"/>
              <a:ext cx="1728192" cy="0"/>
            </a:xfrm>
            <a:prstGeom prst="line">
              <a:avLst/>
            </a:prstGeom>
            <a:ln w="254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7"/>
            <p:cNvCxnSpPr/>
            <p:nvPr/>
          </p:nvCxnSpPr>
          <p:spPr>
            <a:xfrm rot="5400000">
              <a:off x="-108000" y="2340000"/>
              <a:ext cx="432000" cy="288000"/>
            </a:xfrm>
            <a:prstGeom prst="line">
              <a:avLst/>
            </a:prstGeom>
            <a:ln w="254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8"/>
            <p:cNvCxnSpPr/>
            <p:nvPr/>
          </p:nvCxnSpPr>
          <p:spPr>
            <a:xfrm rot="5400000">
              <a:off x="-493200" y="1520788"/>
              <a:ext cx="1944216" cy="0"/>
            </a:xfrm>
            <a:prstGeom prst="line">
              <a:avLst/>
            </a:prstGeom>
            <a:ln w="508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9"/>
            <p:cNvCxnSpPr/>
            <p:nvPr/>
          </p:nvCxnSpPr>
          <p:spPr>
            <a:xfrm rot="5400000">
              <a:off x="-169200" y="2584800"/>
              <a:ext cx="756000" cy="540000"/>
            </a:xfrm>
            <a:prstGeom prst="line">
              <a:avLst/>
            </a:prstGeom>
            <a:ln w="508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10"/>
            <p:cNvCxnSpPr/>
            <p:nvPr/>
          </p:nvCxnSpPr>
          <p:spPr>
            <a:xfrm rot="16200000" flipH="1">
              <a:off x="-433303" y="1700568"/>
              <a:ext cx="2304256" cy="480"/>
            </a:xfrm>
            <a:prstGeom prst="line">
              <a:avLst/>
            </a:prstGeom>
            <a:ln w="635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11"/>
            <p:cNvCxnSpPr/>
            <p:nvPr/>
          </p:nvCxnSpPr>
          <p:spPr>
            <a:xfrm rot="5400000">
              <a:off x="-158400" y="2952000"/>
              <a:ext cx="1008000" cy="756000"/>
            </a:xfrm>
            <a:prstGeom prst="line">
              <a:avLst/>
            </a:prstGeom>
            <a:ln w="635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8" name="Connecteur droit 77"/>
          <p:cNvCxnSpPr/>
          <p:nvPr/>
        </p:nvCxnSpPr>
        <p:spPr>
          <a:xfrm>
            <a:off x="0" y="6340316"/>
            <a:ext cx="9144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Espace réservé du numéro de diapositive 12"/>
          <p:cNvSpPr txBox="1">
            <a:spLocks/>
          </p:cNvSpPr>
          <p:nvPr/>
        </p:nvSpPr>
        <p:spPr>
          <a:xfrm>
            <a:off x="8514184" y="6435334"/>
            <a:ext cx="679376" cy="328464"/>
          </a:xfrm>
          <a:prstGeom prst="rect">
            <a:avLst/>
          </a:prstGeom>
        </p:spPr>
        <p:txBody>
          <a:bodyPr vert="horz"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noProof="0" dirty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/17</a:t>
            </a:r>
          </a:p>
        </p:txBody>
      </p:sp>
      <p:pic>
        <p:nvPicPr>
          <p:cNvPr id="152586" name="Picture 10" descr="https://www.worldatlas.com/img/areamap/984f580468e4640d0cfb8696d5a2519f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836712"/>
            <a:ext cx="5289539" cy="5150953"/>
          </a:xfrm>
          <a:prstGeom prst="rect">
            <a:avLst/>
          </a:prstGeom>
          <a:noFill/>
        </p:spPr>
      </p:pic>
      <p:pic>
        <p:nvPicPr>
          <p:cNvPr id="168962" name="Picture 2" descr="5 UK Students, Alums Awarded Fulbrights, Including 1 in Debate | UKNow">
            <a:extLst>
              <a:ext uri="{FF2B5EF4-FFF2-40B4-BE49-F238E27FC236}">
                <a16:creationId xmlns:a16="http://schemas.microsoft.com/office/drawing/2014/main" id="{1E2F2414-BE7F-4EF2-B396-033097F963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08" b="25077"/>
          <a:stretch/>
        </p:blipFill>
        <p:spPr bwMode="auto">
          <a:xfrm>
            <a:off x="162094" y="6435918"/>
            <a:ext cx="1698241" cy="409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http://www.ucar.rnu.tn/storage/2019/01/logo-ucar-256x100-256x91.png">
            <a:extLst>
              <a:ext uri="{FF2B5EF4-FFF2-40B4-BE49-F238E27FC236}">
                <a16:creationId xmlns:a16="http://schemas.microsoft.com/office/drawing/2014/main" id="{43A23143-0ADE-4AE2-893F-A7D2CC3CA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6414853"/>
            <a:ext cx="1152128" cy="409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Home">
            <a:extLst>
              <a:ext uri="{FF2B5EF4-FFF2-40B4-BE49-F238E27FC236}">
                <a16:creationId xmlns:a16="http://schemas.microsoft.com/office/drawing/2014/main" id="{1F859D42-FAA7-45BF-9609-AB9EDA4C8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6419750"/>
            <a:ext cx="1512509" cy="354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270D25D-5537-407C-9511-EE521FE45F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5976" y="6458183"/>
            <a:ext cx="1512509" cy="318423"/>
          </a:xfrm>
          <a:prstGeom prst="rect">
            <a:avLst/>
          </a:prstGeom>
        </p:spPr>
      </p:pic>
      <p:cxnSp>
        <p:nvCxnSpPr>
          <p:cNvPr id="31" name="Connecteur droit 4">
            <a:extLst>
              <a:ext uri="{FF2B5EF4-FFF2-40B4-BE49-F238E27FC236}">
                <a16:creationId xmlns:a16="http://schemas.microsoft.com/office/drawing/2014/main" id="{04D6FAA7-BE60-4704-A722-DD2544404077}"/>
              </a:ext>
            </a:extLst>
          </p:cNvPr>
          <p:cNvCxnSpPr/>
          <p:nvPr/>
        </p:nvCxnSpPr>
        <p:spPr>
          <a:xfrm>
            <a:off x="0" y="548680"/>
            <a:ext cx="9108000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ZoneTexte 33">
            <a:extLst>
              <a:ext uri="{FF2B5EF4-FFF2-40B4-BE49-F238E27FC236}">
                <a16:creationId xmlns:a16="http://schemas.microsoft.com/office/drawing/2014/main" id="{2864A7AD-1465-40EB-B12C-0CE49C210D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640" y="44624"/>
            <a:ext cx="64087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Country Geographic Position  </a:t>
            </a:r>
          </a:p>
        </p:txBody>
      </p:sp>
      <p:pic>
        <p:nvPicPr>
          <p:cNvPr id="29" name="Picture 6" descr="http://www.soap-plant.com/wp-content/uploads/2015/01/tunisia.jpg">
            <a:extLst>
              <a:ext uri="{FF2B5EF4-FFF2-40B4-BE49-F238E27FC236}">
                <a16:creationId xmlns:a16="http://schemas.microsoft.com/office/drawing/2014/main" id="{AB449A32-74EF-49A7-B2C4-64AEEE037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80179" y="2456892"/>
            <a:ext cx="2568285" cy="3852428"/>
          </a:xfrm>
          <a:prstGeom prst="rect">
            <a:avLst/>
          </a:prstGeom>
          <a:noFill/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B002B6CA-8444-4CE0-BEC6-16A86D105C8C}"/>
              </a:ext>
            </a:extLst>
          </p:cNvPr>
          <p:cNvSpPr/>
          <p:nvPr/>
        </p:nvSpPr>
        <p:spPr>
          <a:xfrm>
            <a:off x="6900259" y="2132856"/>
            <a:ext cx="12961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Tunisia</a:t>
            </a:r>
          </a:p>
        </p:txBody>
      </p:sp>
      <p:cxnSp>
        <p:nvCxnSpPr>
          <p:cNvPr id="38" name="Connecteur droit avec flèche 33">
            <a:extLst>
              <a:ext uri="{FF2B5EF4-FFF2-40B4-BE49-F238E27FC236}">
                <a16:creationId xmlns:a16="http://schemas.microsoft.com/office/drawing/2014/main" id="{704433D3-B39C-48EE-93BB-F76081A57F06}"/>
              </a:ext>
            </a:extLst>
          </p:cNvPr>
          <p:cNvCxnSpPr/>
          <p:nvPr/>
        </p:nvCxnSpPr>
        <p:spPr>
          <a:xfrm flipH="1" flipV="1">
            <a:off x="7573041" y="2893412"/>
            <a:ext cx="479346" cy="247556"/>
          </a:xfrm>
          <a:prstGeom prst="straightConnector1">
            <a:avLst/>
          </a:prstGeom>
          <a:ln w="2540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10CEABBA-DA86-46DE-9B83-EA5C3AECA4D5}"/>
              </a:ext>
            </a:extLst>
          </p:cNvPr>
          <p:cNvSpPr/>
          <p:nvPr/>
        </p:nvSpPr>
        <p:spPr>
          <a:xfrm>
            <a:off x="7943867" y="3121223"/>
            <a:ext cx="75659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Tunis</a:t>
            </a:r>
          </a:p>
        </p:txBody>
      </p:sp>
      <p:pic>
        <p:nvPicPr>
          <p:cNvPr id="41" name="Picture 6" descr="Tunisia Flag Animation - Stock Motion Graphics | Motion Array">
            <a:extLst>
              <a:ext uri="{FF2B5EF4-FFF2-40B4-BE49-F238E27FC236}">
                <a16:creationId xmlns:a16="http://schemas.microsoft.com/office/drawing/2014/main" id="{A3D3EA87-C3E0-455B-A027-7DB7440B5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642744"/>
            <a:ext cx="2711486" cy="1525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453336"/>
            <a:ext cx="9144000" cy="4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Rectangle 41"/>
          <p:cNvSpPr/>
          <p:nvPr/>
        </p:nvSpPr>
        <p:spPr>
          <a:xfrm>
            <a:off x="602252" y="2996952"/>
            <a:ext cx="78581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Manef BOUROGAOUI</a:t>
            </a:r>
            <a:endParaRPr lang="fr-FR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2810672" y="6474822"/>
            <a:ext cx="37974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latin typeface="Times New Roman" pitchFamily="18" charset="0"/>
                <a:cs typeface="Times New Roman" pitchFamily="18" charset="0"/>
              </a:rPr>
              <a:t>Arlington,  VA, </a:t>
            </a:r>
            <a:r>
              <a:rPr lang="en-US" altLang="zh-CN" sz="1600" b="1" dirty="0">
                <a:latin typeface="Times New Roman" pitchFamily="18" charset="0"/>
                <a:cs typeface="Times New Roman" pitchFamily="18" charset="0"/>
              </a:rPr>
              <a:t>USA, November 17 - 2020</a:t>
            </a:r>
            <a:endParaRPr lang="fr-FR" sz="16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7" name="Connecteur droit 46"/>
          <p:cNvCxnSpPr/>
          <p:nvPr/>
        </p:nvCxnSpPr>
        <p:spPr>
          <a:xfrm>
            <a:off x="0" y="6453336"/>
            <a:ext cx="91440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52"/>
          <p:cNvCxnSpPr/>
          <p:nvPr/>
        </p:nvCxnSpPr>
        <p:spPr>
          <a:xfrm rot="5400000">
            <a:off x="-3428206" y="3429000"/>
            <a:ext cx="6857206" cy="794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/>
          <p:cNvCxnSpPr/>
          <p:nvPr/>
        </p:nvCxnSpPr>
        <p:spPr>
          <a:xfrm rot="5400000">
            <a:off x="5705348" y="3429024"/>
            <a:ext cx="6857206" cy="794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/>
        </p:nvCxnSpPr>
        <p:spPr>
          <a:xfrm rot="10800000">
            <a:off x="0" y="0"/>
            <a:ext cx="9144000" cy="1588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1907704" y="3447730"/>
            <a:ext cx="51938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Fulbright Visiting Scholar </a:t>
            </a:r>
            <a:endParaRPr lang="fr-FR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9330" name="Picture 2" descr="https://d2v9ipibika81v.cloudfront.net/uploads/sites/57/fbspec-1140x530-1140x530-1140x684.png"/>
          <p:cNvPicPr>
            <a:picLocks noChangeAspect="1" noChangeArrowheads="1"/>
          </p:cNvPicPr>
          <p:nvPr/>
        </p:nvPicPr>
        <p:blipFill>
          <a:blip r:embed="rId3" cstate="print"/>
          <a:srcRect l="4317" t="10791" r="7194" b="24460"/>
          <a:stretch>
            <a:fillRect/>
          </a:stretch>
        </p:blipFill>
        <p:spPr bwMode="auto">
          <a:xfrm>
            <a:off x="3851920" y="90085"/>
            <a:ext cx="2268760" cy="996041"/>
          </a:xfrm>
          <a:prstGeom prst="rect">
            <a:avLst/>
          </a:prstGeom>
          <a:noFill/>
        </p:spPr>
      </p:pic>
      <p:pic>
        <p:nvPicPr>
          <p:cNvPr id="99332" name="Picture 4" descr="https://i.ytimg.com/vi/cIktSF1Xcho/maxresdefault.jpg"/>
          <p:cNvPicPr>
            <a:picLocks noChangeAspect="1" noChangeArrowheads="1"/>
          </p:cNvPicPr>
          <p:nvPr/>
        </p:nvPicPr>
        <p:blipFill>
          <a:blip r:embed="rId4" cstate="print"/>
          <a:srcRect l="4725" t="33599" r="39757" b="32801"/>
          <a:stretch>
            <a:fillRect/>
          </a:stretch>
        </p:blipFill>
        <p:spPr bwMode="auto">
          <a:xfrm>
            <a:off x="6786627" y="696117"/>
            <a:ext cx="2268760" cy="772344"/>
          </a:xfrm>
          <a:prstGeom prst="rect">
            <a:avLst/>
          </a:prstGeom>
          <a:noFill/>
        </p:spPr>
      </p:pic>
      <p:pic>
        <p:nvPicPr>
          <p:cNvPr id="153602" name="Picture 2" descr="https://images.squarespace-cdn.com/content/v1/59e6524ff14aa1c1d12dd812/1517432435441-SK746CBWAD2JWRO7Z104/ke17ZwdGBToddI8pDm48kIgkkrCHfNcvgqu5PqmugmAUqsxRUqqbr1mOJYKfIPR7LoDQ9mXPOjoJoqy81S2I8N_N4V1vUb5AoIIIbLZhVYy7Mythp_T-mtop-vrsUOmeInPi9iDjx9w8K4ZfjXt2dsV7x5t9wkNqGwaRpELUkCbX1zEK-Wld5kBLYT7ACrMopC969RuPXvt2ZwyzUXQf7Q/Bureau-of-Educational-and-Cultural-Affairs.jpg">
            <a:extLst>
              <a:ext uri="{FF2B5EF4-FFF2-40B4-BE49-F238E27FC236}">
                <a16:creationId xmlns:a16="http://schemas.microsoft.com/office/drawing/2014/main" id="{CAE853B3-99E4-4F50-AF6B-6BF0F46140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6" t="12755" r="1732" b="13078"/>
          <a:stretch/>
        </p:blipFill>
        <p:spPr bwMode="auto">
          <a:xfrm>
            <a:off x="73499" y="94786"/>
            <a:ext cx="3594842" cy="1049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institutelogo.jpg">
            <a:extLst>
              <a:ext uri="{FF2B5EF4-FFF2-40B4-BE49-F238E27FC236}">
                <a16:creationId xmlns:a16="http://schemas.microsoft.com/office/drawing/2014/main" id="{479801A5-A8EC-487C-B1A8-119CEDCEAD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145" y="132617"/>
            <a:ext cx="1997075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7938" name="Picture 2" descr="Home">
            <a:extLst>
              <a:ext uri="{FF2B5EF4-FFF2-40B4-BE49-F238E27FC236}">
                <a16:creationId xmlns:a16="http://schemas.microsoft.com/office/drawing/2014/main" id="{895D2FD7-499E-4764-B246-5162879F3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491" y="5516293"/>
            <a:ext cx="2753252" cy="645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84B1F9-EF9D-46F8-BD02-0C882DBACA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54860" y="5519090"/>
            <a:ext cx="2685152" cy="565295"/>
          </a:xfrm>
          <a:prstGeom prst="rect">
            <a:avLst/>
          </a:prstGeom>
        </p:spPr>
      </p:pic>
      <p:pic>
        <p:nvPicPr>
          <p:cNvPr id="167942" name="Picture 6" descr="http://www.ucar.rnu.tn/storage/2019/01/logo-ucar-256x100-256x91.png">
            <a:extLst>
              <a:ext uri="{FF2B5EF4-FFF2-40B4-BE49-F238E27FC236}">
                <a16:creationId xmlns:a16="http://schemas.microsoft.com/office/drawing/2014/main" id="{20E3155E-E8EB-4D6B-929D-34DC778C9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81" y="5445640"/>
            <a:ext cx="2213684" cy="786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30216B2-47D7-460B-A326-A4AA70E62EB9}"/>
              </a:ext>
            </a:extLst>
          </p:cNvPr>
          <p:cNvSpPr/>
          <p:nvPr/>
        </p:nvSpPr>
        <p:spPr>
          <a:xfrm>
            <a:off x="395536" y="2060848"/>
            <a:ext cx="82902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Tunisia Today—Culture, Traditions, and People</a:t>
            </a:r>
          </a:p>
        </p:txBody>
      </p:sp>
      <p:pic>
        <p:nvPicPr>
          <p:cNvPr id="23" name="Picture 4" descr="https://scontent-ort2-2.xx.fbcdn.net/v/t1.0-9/103689918_3906174319452733_174004562561252866_n.jpg?_nc_cat=100&amp;ccb=2&amp;_nc_sid=174925&amp;_nc_ohc=OkRN3FUdY54AX_IZxEl&amp;_nc_ht=scontent-ort2-2.xx&amp;oh=7f86fcfd4f97f078aea86c18ba41a974&amp;oe=5FBB8FA5">
            <a:extLst>
              <a:ext uri="{FF2B5EF4-FFF2-40B4-BE49-F238E27FC236}">
                <a16:creationId xmlns:a16="http://schemas.microsoft.com/office/drawing/2014/main" id="{EEAA3F6B-C390-41D6-B616-32DC4C583A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2"/>
          <a:stretch/>
        </p:blipFill>
        <p:spPr bwMode="auto">
          <a:xfrm>
            <a:off x="4139952" y="4006812"/>
            <a:ext cx="840735" cy="934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1922A4F-E9AD-4780-B255-9FEF75CA22C2}"/>
              </a:ext>
            </a:extLst>
          </p:cNvPr>
          <p:cNvSpPr/>
          <p:nvPr/>
        </p:nvSpPr>
        <p:spPr>
          <a:xfrm>
            <a:off x="5474051" y="4176588"/>
            <a:ext cx="22829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Email: 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manef@vt.edu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Phone: +21654947445</a:t>
            </a:r>
          </a:p>
        </p:txBody>
      </p:sp>
    </p:spTree>
    <p:extLst>
      <p:ext uri="{BB962C8B-B14F-4D97-AF65-F5344CB8AC3E}">
        <p14:creationId xmlns:p14="http://schemas.microsoft.com/office/powerpoint/2010/main" val="9627754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/>
          <p:cNvCxnSpPr/>
          <p:nvPr/>
        </p:nvCxnSpPr>
        <p:spPr>
          <a:xfrm>
            <a:off x="0" y="548680"/>
            <a:ext cx="9108000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e 154"/>
          <p:cNvGrpSpPr/>
          <p:nvPr/>
        </p:nvGrpSpPr>
        <p:grpSpPr>
          <a:xfrm>
            <a:off x="-61200" y="548680"/>
            <a:ext cx="784800" cy="3285320"/>
            <a:chOff x="-61200" y="548680"/>
            <a:chExt cx="784800" cy="3285320"/>
          </a:xfrm>
        </p:grpSpPr>
        <p:cxnSp>
          <p:nvCxnSpPr>
            <p:cNvPr id="7" name="Connecteur droit 6"/>
            <p:cNvCxnSpPr/>
            <p:nvPr/>
          </p:nvCxnSpPr>
          <p:spPr>
            <a:xfrm rot="5400000">
              <a:off x="-612576" y="1412776"/>
              <a:ext cx="1728192" cy="0"/>
            </a:xfrm>
            <a:prstGeom prst="line">
              <a:avLst/>
            </a:prstGeom>
            <a:ln w="254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7"/>
            <p:cNvCxnSpPr/>
            <p:nvPr/>
          </p:nvCxnSpPr>
          <p:spPr>
            <a:xfrm rot="5400000">
              <a:off x="-108000" y="2340000"/>
              <a:ext cx="432000" cy="288000"/>
            </a:xfrm>
            <a:prstGeom prst="line">
              <a:avLst/>
            </a:prstGeom>
            <a:ln w="254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8"/>
            <p:cNvCxnSpPr/>
            <p:nvPr/>
          </p:nvCxnSpPr>
          <p:spPr>
            <a:xfrm rot="5400000">
              <a:off x="-493200" y="1520788"/>
              <a:ext cx="1944216" cy="0"/>
            </a:xfrm>
            <a:prstGeom prst="line">
              <a:avLst/>
            </a:prstGeom>
            <a:ln w="508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9"/>
            <p:cNvCxnSpPr/>
            <p:nvPr/>
          </p:nvCxnSpPr>
          <p:spPr>
            <a:xfrm rot="5400000">
              <a:off x="-169200" y="2584800"/>
              <a:ext cx="756000" cy="540000"/>
            </a:xfrm>
            <a:prstGeom prst="line">
              <a:avLst/>
            </a:prstGeom>
            <a:ln w="508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10"/>
            <p:cNvCxnSpPr/>
            <p:nvPr/>
          </p:nvCxnSpPr>
          <p:spPr>
            <a:xfrm rot="16200000" flipH="1">
              <a:off x="-433303" y="1700568"/>
              <a:ext cx="2304256" cy="480"/>
            </a:xfrm>
            <a:prstGeom prst="line">
              <a:avLst/>
            </a:prstGeom>
            <a:ln w="635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11"/>
            <p:cNvCxnSpPr/>
            <p:nvPr/>
          </p:nvCxnSpPr>
          <p:spPr>
            <a:xfrm rot="5400000">
              <a:off x="-158400" y="2952000"/>
              <a:ext cx="1008000" cy="756000"/>
            </a:xfrm>
            <a:prstGeom prst="line">
              <a:avLst/>
            </a:prstGeom>
            <a:ln w="635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8" name="Connecteur droit 77"/>
          <p:cNvCxnSpPr/>
          <p:nvPr/>
        </p:nvCxnSpPr>
        <p:spPr>
          <a:xfrm>
            <a:off x="0" y="6340316"/>
            <a:ext cx="9144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8962" name="Picture 2" descr="5 UK Students, Alums Awarded Fulbrights, Including 1 in Debate | UKNow">
            <a:extLst>
              <a:ext uri="{FF2B5EF4-FFF2-40B4-BE49-F238E27FC236}">
                <a16:creationId xmlns:a16="http://schemas.microsoft.com/office/drawing/2014/main" id="{1E2F2414-BE7F-4EF2-B396-033097F963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08" b="25077"/>
          <a:stretch/>
        </p:blipFill>
        <p:spPr bwMode="auto">
          <a:xfrm>
            <a:off x="162094" y="6435918"/>
            <a:ext cx="1698241" cy="409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http://www.ucar.rnu.tn/storage/2019/01/logo-ucar-256x100-256x91.png">
            <a:extLst>
              <a:ext uri="{FF2B5EF4-FFF2-40B4-BE49-F238E27FC236}">
                <a16:creationId xmlns:a16="http://schemas.microsoft.com/office/drawing/2014/main" id="{43A23143-0ADE-4AE2-893F-A7D2CC3CA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6414853"/>
            <a:ext cx="1152128" cy="409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Home">
            <a:extLst>
              <a:ext uri="{FF2B5EF4-FFF2-40B4-BE49-F238E27FC236}">
                <a16:creationId xmlns:a16="http://schemas.microsoft.com/office/drawing/2014/main" id="{1F859D42-FAA7-45BF-9609-AB9EDA4C8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6419750"/>
            <a:ext cx="1512509" cy="354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270D25D-5537-407C-9511-EE521FE45F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5976" y="6458183"/>
            <a:ext cx="1512509" cy="318423"/>
          </a:xfrm>
          <a:prstGeom prst="rect">
            <a:avLst/>
          </a:prstGeom>
        </p:spPr>
      </p:pic>
      <p:cxnSp>
        <p:nvCxnSpPr>
          <p:cNvPr id="31" name="Connecteur droit 4">
            <a:extLst>
              <a:ext uri="{FF2B5EF4-FFF2-40B4-BE49-F238E27FC236}">
                <a16:creationId xmlns:a16="http://schemas.microsoft.com/office/drawing/2014/main" id="{04D6FAA7-BE60-4704-A722-DD2544404077}"/>
              </a:ext>
            </a:extLst>
          </p:cNvPr>
          <p:cNvCxnSpPr/>
          <p:nvPr/>
        </p:nvCxnSpPr>
        <p:spPr>
          <a:xfrm>
            <a:off x="0" y="548680"/>
            <a:ext cx="9108000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ZoneTexte 33">
            <a:extLst>
              <a:ext uri="{FF2B5EF4-FFF2-40B4-BE49-F238E27FC236}">
                <a16:creationId xmlns:a16="http://schemas.microsoft.com/office/drawing/2014/main" id="{2864A7AD-1465-40EB-B12C-0CE49C210D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640" y="44624"/>
            <a:ext cx="64087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Information</a:t>
            </a:r>
          </a:p>
        </p:txBody>
      </p:sp>
      <p:pic>
        <p:nvPicPr>
          <p:cNvPr id="26" name="Picture 6" descr="Tunisia Flag Animation - Stock Motion Graphics | Motion Array">
            <a:extLst>
              <a:ext uri="{FF2B5EF4-FFF2-40B4-BE49-F238E27FC236}">
                <a16:creationId xmlns:a16="http://schemas.microsoft.com/office/drawing/2014/main" id="{2F78823C-114E-42B3-9B88-6ED416CA9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23185"/>
            <a:ext cx="4985945" cy="2804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D4185CD-6F9D-4E95-A0FF-7B1C616B857A}"/>
              </a:ext>
            </a:extLst>
          </p:cNvPr>
          <p:cNvSpPr/>
          <p:nvPr/>
        </p:nvSpPr>
        <p:spPr>
          <a:xfrm>
            <a:off x="5239873" y="706335"/>
            <a:ext cx="130356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 err="1"/>
              <a:t>تونس</a:t>
            </a:r>
            <a:endParaRPr lang="en-US" sz="5000" dirty="0"/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D27D3F7C-FC21-42A2-8382-3CDDA56E45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1068" y="1916542"/>
            <a:ext cx="168117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Tunisia</a:t>
            </a:r>
          </a:p>
        </p:txBody>
      </p:sp>
      <p:sp>
        <p:nvSpPr>
          <p:cNvPr id="36" name="ZoneTexte 33">
            <a:extLst>
              <a:ext uri="{FF2B5EF4-FFF2-40B4-BE49-F238E27FC236}">
                <a16:creationId xmlns:a16="http://schemas.microsoft.com/office/drawing/2014/main" id="{50125E28-A069-4C6A-B186-27DD3C9D74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1068" y="2833772"/>
            <a:ext cx="168117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Tunisie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7D5C58F-5481-4525-A1EA-5424179A2C62}"/>
              </a:ext>
            </a:extLst>
          </p:cNvPr>
          <p:cNvSpPr/>
          <p:nvPr/>
        </p:nvSpPr>
        <p:spPr>
          <a:xfrm>
            <a:off x="251520" y="3692639"/>
            <a:ext cx="5329664" cy="24006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900"/>
              </a:spcBef>
              <a:spcAft>
                <a:spcPts val="900"/>
              </a:spcAft>
            </a:pP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Capital:                             Tunis</a:t>
            </a:r>
          </a:p>
          <a:p>
            <a:pPr>
              <a:spcBef>
                <a:spcPts val="900"/>
              </a:spcBef>
              <a:spcAft>
                <a:spcPts val="900"/>
              </a:spcAft>
            </a:pP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Official Language:           Arabic</a:t>
            </a:r>
          </a:p>
          <a:p>
            <a:pPr>
              <a:spcBef>
                <a:spcPts val="900"/>
              </a:spcBef>
              <a:spcAft>
                <a:spcPts val="900"/>
              </a:spcAft>
            </a:pP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Spoken Languages:         Tunisian, French, English </a:t>
            </a:r>
          </a:p>
          <a:p>
            <a:pPr>
              <a:spcBef>
                <a:spcPts val="900"/>
              </a:spcBef>
              <a:spcAft>
                <a:spcPts val="900"/>
              </a:spcAft>
            </a:pP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Population:                      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11,722,038</a:t>
            </a:r>
            <a:endParaRPr lang="en-US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900"/>
              </a:spcBef>
              <a:spcAft>
                <a:spcPts val="900"/>
              </a:spcAft>
            </a:pP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Area:                                 63.17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sq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Coat of arms of Tunisia.svg">
            <a:extLst>
              <a:ext uri="{FF2B5EF4-FFF2-40B4-BE49-F238E27FC236}">
                <a16:creationId xmlns:a16="http://schemas.microsoft.com/office/drawing/2014/main" id="{43985846-EDB3-4768-B1DF-F16D74647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926" y="1774237"/>
            <a:ext cx="1327613" cy="2092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ZoneTexte 33">
            <a:extLst>
              <a:ext uri="{FF2B5EF4-FFF2-40B4-BE49-F238E27FC236}">
                <a16:creationId xmlns:a16="http://schemas.microsoft.com/office/drawing/2014/main" id="{BC642D31-9E5C-4EDA-A566-0E0E93C65C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1348" y="4060229"/>
            <a:ext cx="1465148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Order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Liberty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Justice</a:t>
            </a:r>
          </a:p>
        </p:txBody>
      </p:sp>
      <p:sp>
        <p:nvSpPr>
          <p:cNvPr id="29" name="Espace réservé du numéro de diapositive 12">
            <a:extLst>
              <a:ext uri="{FF2B5EF4-FFF2-40B4-BE49-F238E27FC236}">
                <a16:creationId xmlns:a16="http://schemas.microsoft.com/office/drawing/2014/main" id="{00678E1D-3370-4C4C-BE9E-8C967B7C24FF}"/>
              </a:ext>
            </a:extLst>
          </p:cNvPr>
          <p:cNvSpPr txBox="1">
            <a:spLocks/>
          </p:cNvSpPr>
          <p:nvPr/>
        </p:nvSpPr>
        <p:spPr>
          <a:xfrm>
            <a:off x="8514184" y="6435334"/>
            <a:ext cx="679376" cy="328464"/>
          </a:xfrm>
          <a:prstGeom prst="rect">
            <a:avLst/>
          </a:prstGeom>
        </p:spPr>
        <p:txBody>
          <a:bodyPr vert="horz"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dirty="0">
                <a:ln>
                  <a:noFill/>
                </a:ln>
                <a:solidFill>
                  <a:schemeClr val="tx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/17</a:t>
            </a:r>
          </a:p>
        </p:txBody>
      </p:sp>
    </p:spTree>
    <p:extLst>
      <p:ext uri="{BB962C8B-B14F-4D97-AF65-F5344CB8AC3E}">
        <p14:creationId xmlns:p14="http://schemas.microsoft.com/office/powerpoint/2010/main" val="17945256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/>
          <p:cNvCxnSpPr/>
          <p:nvPr/>
        </p:nvCxnSpPr>
        <p:spPr>
          <a:xfrm>
            <a:off x="0" y="548680"/>
            <a:ext cx="9108000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e 154"/>
          <p:cNvGrpSpPr/>
          <p:nvPr/>
        </p:nvGrpSpPr>
        <p:grpSpPr>
          <a:xfrm>
            <a:off x="-61200" y="548680"/>
            <a:ext cx="784800" cy="3285320"/>
            <a:chOff x="-61200" y="548680"/>
            <a:chExt cx="784800" cy="3285320"/>
          </a:xfrm>
        </p:grpSpPr>
        <p:cxnSp>
          <p:nvCxnSpPr>
            <p:cNvPr id="7" name="Connecteur droit 6"/>
            <p:cNvCxnSpPr/>
            <p:nvPr/>
          </p:nvCxnSpPr>
          <p:spPr>
            <a:xfrm rot="5400000">
              <a:off x="-612576" y="1412776"/>
              <a:ext cx="1728192" cy="0"/>
            </a:xfrm>
            <a:prstGeom prst="line">
              <a:avLst/>
            </a:prstGeom>
            <a:ln w="254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7"/>
            <p:cNvCxnSpPr/>
            <p:nvPr/>
          </p:nvCxnSpPr>
          <p:spPr>
            <a:xfrm rot="5400000">
              <a:off x="-108000" y="2340000"/>
              <a:ext cx="432000" cy="288000"/>
            </a:xfrm>
            <a:prstGeom prst="line">
              <a:avLst/>
            </a:prstGeom>
            <a:ln w="254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8"/>
            <p:cNvCxnSpPr/>
            <p:nvPr/>
          </p:nvCxnSpPr>
          <p:spPr>
            <a:xfrm rot="5400000">
              <a:off x="-493200" y="1520788"/>
              <a:ext cx="1944216" cy="0"/>
            </a:xfrm>
            <a:prstGeom prst="line">
              <a:avLst/>
            </a:prstGeom>
            <a:ln w="508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9"/>
            <p:cNvCxnSpPr/>
            <p:nvPr/>
          </p:nvCxnSpPr>
          <p:spPr>
            <a:xfrm rot="5400000">
              <a:off x="-169200" y="2584800"/>
              <a:ext cx="756000" cy="540000"/>
            </a:xfrm>
            <a:prstGeom prst="line">
              <a:avLst/>
            </a:prstGeom>
            <a:ln w="508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10"/>
            <p:cNvCxnSpPr/>
            <p:nvPr/>
          </p:nvCxnSpPr>
          <p:spPr>
            <a:xfrm rot="16200000" flipH="1">
              <a:off x="-433303" y="1700568"/>
              <a:ext cx="2304256" cy="480"/>
            </a:xfrm>
            <a:prstGeom prst="line">
              <a:avLst/>
            </a:prstGeom>
            <a:ln w="635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11"/>
            <p:cNvCxnSpPr/>
            <p:nvPr/>
          </p:nvCxnSpPr>
          <p:spPr>
            <a:xfrm rot="5400000">
              <a:off x="-158400" y="2952000"/>
              <a:ext cx="1008000" cy="756000"/>
            </a:xfrm>
            <a:prstGeom prst="line">
              <a:avLst/>
            </a:prstGeom>
            <a:ln w="635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8" name="Connecteur droit 77"/>
          <p:cNvCxnSpPr/>
          <p:nvPr/>
        </p:nvCxnSpPr>
        <p:spPr>
          <a:xfrm>
            <a:off x="0" y="6340316"/>
            <a:ext cx="9144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8962" name="Picture 2" descr="5 UK Students, Alums Awarded Fulbrights, Including 1 in Debate | UKNow">
            <a:extLst>
              <a:ext uri="{FF2B5EF4-FFF2-40B4-BE49-F238E27FC236}">
                <a16:creationId xmlns:a16="http://schemas.microsoft.com/office/drawing/2014/main" id="{1E2F2414-BE7F-4EF2-B396-033097F963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08" b="25077"/>
          <a:stretch/>
        </p:blipFill>
        <p:spPr bwMode="auto">
          <a:xfrm>
            <a:off x="162094" y="6435918"/>
            <a:ext cx="1698241" cy="409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http://www.ucar.rnu.tn/storage/2019/01/logo-ucar-256x100-256x91.png">
            <a:extLst>
              <a:ext uri="{FF2B5EF4-FFF2-40B4-BE49-F238E27FC236}">
                <a16:creationId xmlns:a16="http://schemas.microsoft.com/office/drawing/2014/main" id="{43A23143-0ADE-4AE2-893F-A7D2CC3CA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6414853"/>
            <a:ext cx="1152128" cy="409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Home">
            <a:extLst>
              <a:ext uri="{FF2B5EF4-FFF2-40B4-BE49-F238E27FC236}">
                <a16:creationId xmlns:a16="http://schemas.microsoft.com/office/drawing/2014/main" id="{1F859D42-FAA7-45BF-9609-AB9EDA4C8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6419750"/>
            <a:ext cx="1512509" cy="354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270D25D-5537-407C-9511-EE521FE45F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5976" y="6458183"/>
            <a:ext cx="1512509" cy="318423"/>
          </a:xfrm>
          <a:prstGeom prst="rect">
            <a:avLst/>
          </a:prstGeom>
        </p:spPr>
      </p:pic>
      <p:cxnSp>
        <p:nvCxnSpPr>
          <p:cNvPr id="31" name="Connecteur droit 4">
            <a:extLst>
              <a:ext uri="{FF2B5EF4-FFF2-40B4-BE49-F238E27FC236}">
                <a16:creationId xmlns:a16="http://schemas.microsoft.com/office/drawing/2014/main" id="{04D6FAA7-BE60-4704-A722-DD2544404077}"/>
              </a:ext>
            </a:extLst>
          </p:cNvPr>
          <p:cNvCxnSpPr/>
          <p:nvPr/>
        </p:nvCxnSpPr>
        <p:spPr>
          <a:xfrm>
            <a:off x="0" y="548680"/>
            <a:ext cx="9108000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ZoneTexte 33">
            <a:extLst>
              <a:ext uri="{FF2B5EF4-FFF2-40B4-BE49-F238E27FC236}">
                <a16:creationId xmlns:a16="http://schemas.microsoft.com/office/drawing/2014/main" id="{2864A7AD-1465-40EB-B12C-0CE49C210D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640" y="44624"/>
            <a:ext cx="64087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History: Carthage Civilization </a:t>
            </a:r>
          </a:p>
        </p:txBody>
      </p:sp>
      <p:pic>
        <p:nvPicPr>
          <p:cNvPr id="210946" name="Picture 2" descr="Image 1. The cothon of Carthage, as it would have appeared in its prime  (circular military harbor, rectangular merchant ha… | Ancient carthage,  Carthage, Punic wars">
            <a:extLst>
              <a:ext uri="{FF2B5EF4-FFF2-40B4-BE49-F238E27FC236}">
                <a16:creationId xmlns:a16="http://schemas.microsoft.com/office/drawing/2014/main" id="{3AB0C8C6-D8C8-4C6F-93E4-EC5EFB92A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98185"/>
            <a:ext cx="4464496" cy="2939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950" name="Picture 6" descr="Exploring the Ruins of Ancient Carthage: A Visitor's Guide | PlanetWare">
            <a:extLst>
              <a:ext uri="{FF2B5EF4-FFF2-40B4-BE49-F238E27FC236}">
                <a16:creationId xmlns:a16="http://schemas.microsoft.com/office/drawing/2014/main" id="{A20E4E5E-D52A-437B-9173-679CB8B53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919" y="836632"/>
            <a:ext cx="3116585" cy="2079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D326345-683E-4260-A9F7-FEF0F249AAED}"/>
              </a:ext>
            </a:extLst>
          </p:cNvPr>
          <p:cNvSpPr/>
          <p:nvPr/>
        </p:nvSpPr>
        <p:spPr>
          <a:xfrm>
            <a:off x="6516216" y="597217"/>
            <a:ext cx="22294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The Ruins of Ancient Carthage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E5A6E16-8F8C-42A5-8C2E-0DC76BBDCF7F}"/>
              </a:ext>
            </a:extLst>
          </p:cNvPr>
          <p:cNvSpPr/>
          <p:nvPr/>
        </p:nvSpPr>
        <p:spPr>
          <a:xfrm>
            <a:off x="5724128" y="3060334"/>
            <a:ext cx="23762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The Port of Ancient Carthage</a:t>
            </a:r>
          </a:p>
        </p:txBody>
      </p:sp>
      <p:pic>
        <p:nvPicPr>
          <p:cNvPr id="210952" name="Picture 8" descr="Portrait of Elissa - Detail,&lt;br&gt;P.N. Gueri, Aeneas and Dido,&lt;br&gt; Louvre Museum">
            <a:extLst>
              <a:ext uri="{FF2B5EF4-FFF2-40B4-BE49-F238E27FC236}">
                <a16:creationId xmlns:a16="http://schemas.microsoft.com/office/drawing/2014/main" id="{6A2C4B4B-98C2-47FB-BCB5-8DC0D973F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7" y="879757"/>
            <a:ext cx="1912895" cy="196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954" name="Picture 10" descr="Hannibal - Wikipedia">
            <a:extLst>
              <a:ext uri="{FF2B5EF4-FFF2-40B4-BE49-F238E27FC236}">
                <a16:creationId xmlns:a16="http://schemas.microsoft.com/office/drawing/2014/main" id="{9E4840D3-04C9-400F-A94B-2FE7A848C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7" y="3214776"/>
            <a:ext cx="1912895" cy="3002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866F7F66-3F92-4696-B593-F85213C0E322}"/>
              </a:ext>
            </a:extLst>
          </p:cNvPr>
          <p:cNvSpPr/>
          <p:nvPr/>
        </p:nvSpPr>
        <p:spPr>
          <a:xfrm>
            <a:off x="395536" y="631721"/>
            <a:ext cx="11766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Elissa - Dido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C0AD071-3A30-4485-9BC5-122E067AF093}"/>
              </a:ext>
            </a:extLst>
          </p:cNvPr>
          <p:cNvSpPr/>
          <p:nvPr/>
        </p:nvSpPr>
        <p:spPr>
          <a:xfrm>
            <a:off x="389511" y="2971726"/>
            <a:ext cx="143126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Hannibal Barca</a:t>
            </a:r>
          </a:p>
        </p:txBody>
      </p:sp>
      <p:pic>
        <p:nvPicPr>
          <p:cNvPr id="210958" name="Picture 14" descr="Hannibal crossing the Alps&quot;, Angelo Todaro | Ancient warfare, Ancient war,  Ancient carthage">
            <a:extLst>
              <a:ext uri="{FF2B5EF4-FFF2-40B4-BE49-F238E27FC236}">
                <a16:creationId xmlns:a16="http://schemas.microsoft.com/office/drawing/2014/main" id="{02778B5B-0CAC-4DEF-90F0-DF13032AC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224" y="3214776"/>
            <a:ext cx="2137736" cy="3020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47BF022B-11CC-4CFF-AEF6-9753B6945380}"/>
              </a:ext>
            </a:extLst>
          </p:cNvPr>
          <p:cNvSpPr/>
          <p:nvPr/>
        </p:nvSpPr>
        <p:spPr>
          <a:xfrm>
            <a:off x="1979712" y="2780928"/>
            <a:ext cx="19591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The journey of Hannibal through Alps mountains </a:t>
            </a:r>
          </a:p>
        </p:txBody>
      </p:sp>
      <p:pic>
        <p:nvPicPr>
          <p:cNvPr id="210962" name="Picture 18" descr="Ancient Africa for Kids: Ancient Carthage">
            <a:extLst>
              <a:ext uri="{FF2B5EF4-FFF2-40B4-BE49-F238E27FC236}">
                <a16:creationId xmlns:a16="http://schemas.microsoft.com/office/drawing/2014/main" id="{DFD8B794-D64B-4B94-9622-E0F526507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403" y="846837"/>
            <a:ext cx="2995037" cy="1862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D4464992-C17E-4CB3-B3BA-40EF3E3C2D34}"/>
              </a:ext>
            </a:extLst>
          </p:cNvPr>
          <p:cNvSpPr/>
          <p:nvPr/>
        </p:nvSpPr>
        <p:spPr>
          <a:xfrm>
            <a:off x="2843808" y="605715"/>
            <a:ext cx="22294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Carthage Borders </a:t>
            </a:r>
          </a:p>
        </p:txBody>
      </p:sp>
      <p:sp>
        <p:nvSpPr>
          <p:cNvPr id="32" name="Espace réservé du numéro de diapositive 12">
            <a:extLst>
              <a:ext uri="{FF2B5EF4-FFF2-40B4-BE49-F238E27FC236}">
                <a16:creationId xmlns:a16="http://schemas.microsoft.com/office/drawing/2014/main" id="{98AA7764-E357-4175-BB66-387974F828AD}"/>
              </a:ext>
            </a:extLst>
          </p:cNvPr>
          <p:cNvSpPr txBox="1">
            <a:spLocks/>
          </p:cNvSpPr>
          <p:nvPr/>
        </p:nvSpPr>
        <p:spPr>
          <a:xfrm>
            <a:off x="8514184" y="6435334"/>
            <a:ext cx="679376" cy="328464"/>
          </a:xfrm>
          <a:prstGeom prst="rect">
            <a:avLst/>
          </a:prstGeom>
        </p:spPr>
        <p:txBody>
          <a:bodyPr vert="horz"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dirty="0">
                <a:ln>
                  <a:noFill/>
                </a:ln>
                <a:solidFill>
                  <a:schemeClr val="tx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/17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774ABC4-033A-43C3-933A-522EC3AFF8E9}"/>
              </a:ext>
            </a:extLst>
          </p:cNvPr>
          <p:cNvSpPr/>
          <p:nvPr/>
        </p:nvSpPr>
        <p:spPr>
          <a:xfrm>
            <a:off x="3470196" y="1553343"/>
            <a:ext cx="71145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814 B.C</a:t>
            </a:r>
          </a:p>
        </p:txBody>
      </p:sp>
    </p:spTree>
    <p:extLst>
      <p:ext uri="{BB962C8B-B14F-4D97-AF65-F5344CB8AC3E}">
        <p14:creationId xmlns:p14="http://schemas.microsoft.com/office/powerpoint/2010/main" val="13687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/>
          <p:cNvCxnSpPr/>
          <p:nvPr/>
        </p:nvCxnSpPr>
        <p:spPr>
          <a:xfrm>
            <a:off x="0" y="548680"/>
            <a:ext cx="9108000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e 154"/>
          <p:cNvGrpSpPr/>
          <p:nvPr/>
        </p:nvGrpSpPr>
        <p:grpSpPr>
          <a:xfrm>
            <a:off x="-61200" y="548680"/>
            <a:ext cx="784800" cy="3285320"/>
            <a:chOff x="-61200" y="548680"/>
            <a:chExt cx="784800" cy="3285320"/>
          </a:xfrm>
        </p:grpSpPr>
        <p:cxnSp>
          <p:nvCxnSpPr>
            <p:cNvPr id="7" name="Connecteur droit 6"/>
            <p:cNvCxnSpPr/>
            <p:nvPr/>
          </p:nvCxnSpPr>
          <p:spPr>
            <a:xfrm rot="5400000">
              <a:off x="-612576" y="1412776"/>
              <a:ext cx="1728192" cy="0"/>
            </a:xfrm>
            <a:prstGeom prst="line">
              <a:avLst/>
            </a:prstGeom>
            <a:ln w="254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7"/>
            <p:cNvCxnSpPr/>
            <p:nvPr/>
          </p:nvCxnSpPr>
          <p:spPr>
            <a:xfrm rot="5400000">
              <a:off x="-108000" y="2340000"/>
              <a:ext cx="432000" cy="288000"/>
            </a:xfrm>
            <a:prstGeom prst="line">
              <a:avLst/>
            </a:prstGeom>
            <a:ln w="254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8"/>
            <p:cNvCxnSpPr/>
            <p:nvPr/>
          </p:nvCxnSpPr>
          <p:spPr>
            <a:xfrm rot="5400000">
              <a:off x="-493200" y="1520788"/>
              <a:ext cx="1944216" cy="0"/>
            </a:xfrm>
            <a:prstGeom prst="line">
              <a:avLst/>
            </a:prstGeom>
            <a:ln w="508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9"/>
            <p:cNvCxnSpPr/>
            <p:nvPr/>
          </p:nvCxnSpPr>
          <p:spPr>
            <a:xfrm rot="5400000">
              <a:off x="-169200" y="2584800"/>
              <a:ext cx="756000" cy="540000"/>
            </a:xfrm>
            <a:prstGeom prst="line">
              <a:avLst/>
            </a:prstGeom>
            <a:ln w="508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10"/>
            <p:cNvCxnSpPr/>
            <p:nvPr/>
          </p:nvCxnSpPr>
          <p:spPr>
            <a:xfrm rot="16200000" flipH="1">
              <a:off x="-433303" y="1700568"/>
              <a:ext cx="2304256" cy="480"/>
            </a:xfrm>
            <a:prstGeom prst="line">
              <a:avLst/>
            </a:prstGeom>
            <a:ln w="635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11"/>
            <p:cNvCxnSpPr/>
            <p:nvPr/>
          </p:nvCxnSpPr>
          <p:spPr>
            <a:xfrm rot="5400000">
              <a:off x="-158400" y="2952000"/>
              <a:ext cx="1008000" cy="756000"/>
            </a:xfrm>
            <a:prstGeom prst="line">
              <a:avLst/>
            </a:prstGeom>
            <a:ln w="635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8" name="Connecteur droit 77"/>
          <p:cNvCxnSpPr/>
          <p:nvPr/>
        </p:nvCxnSpPr>
        <p:spPr>
          <a:xfrm>
            <a:off x="0" y="6340316"/>
            <a:ext cx="9144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8962" name="Picture 2" descr="5 UK Students, Alums Awarded Fulbrights, Including 1 in Debate | UKNow">
            <a:extLst>
              <a:ext uri="{FF2B5EF4-FFF2-40B4-BE49-F238E27FC236}">
                <a16:creationId xmlns:a16="http://schemas.microsoft.com/office/drawing/2014/main" id="{1E2F2414-BE7F-4EF2-B396-033097F963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08" b="25077"/>
          <a:stretch/>
        </p:blipFill>
        <p:spPr bwMode="auto">
          <a:xfrm>
            <a:off x="162094" y="6435918"/>
            <a:ext cx="1698241" cy="409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http://www.ucar.rnu.tn/storage/2019/01/logo-ucar-256x100-256x91.png">
            <a:extLst>
              <a:ext uri="{FF2B5EF4-FFF2-40B4-BE49-F238E27FC236}">
                <a16:creationId xmlns:a16="http://schemas.microsoft.com/office/drawing/2014/main" id="{43A23143-0ADE-4AE2-893F-A7D2CC3CA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6414853"/>
            <a:ext cx="1152128" cy="409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Home">
            <a:extLst>
              <a:ext uri="{FF2B5EF4-FFF2-40B4-BE49-F238E27FC236}">
                <a16:creationId xmlns:a16="http://schemas.microsoft.com/office/drawing/2014/main" id="{1F859D42-FAA7-45BF-9609-AB9EDA4C8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6419750"/>
            <a:ext cx="1512509" cy="354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270D25D-5537-407C-9511-EE521FE45F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5976" y="6458183"/>
            <a:ext cx="1512509" cy="318423"/>
          </a:xfrm>
          <a:prstGeom prst="rect">
            <a:avLst/>
          </a:prstGeom>
        </p:spPr>
      </p:pic>
      <p:cxnSp>
        <p:nvCxnSpPr>
          <p:cNvPr id="31" name="Connecteur droit 4">
            <a:extLst>
              <a:ext uri="{FF2B5EF4-FFF2-40B4-BE49-F238E27FC236}">
                <a16:creationId xmlns:a16="http://schemas.microsoft.com/office/drawing/2014/main" id="{04D6FAA7-BE60-4704-A722-DD2544404077}"/>
              </a:ext>
            </a:extLst>
          </p:cNvPr>
          <p:cNvCxnSpPr/>
          <p:nvPr/>
        </p:nvCxnSpPr>
        <p:spPr>
          <a:xfrm>
            <a:off x="0" y="548680"/>
            <a:ext cx="9108000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ZoneTexte 33">
            <a:extLst>
              <a:ext uri="{FF2B5EF4-FFF2-40B4-BE49-F238E27FC236}">
                <a16:creationId xmlns:a16="http://schemas.microsoft.com/office/drawing/2014/main" id="{2864A7AD-1465-40EB-B12C-0CE49C210D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080" y="-27384"/>
            <a:ext cx="781236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Monuments</a:t>
            </a:r>
          </a:p>
        </p:txBody>
      </p:sp>
      <p:pic>
        <p:nvPicPr>
          <p:cNvPr id="3078" name="Picture 6" descr="Les Ksour de la Tunisie du Sud-Est">
            <a:extLst>
              <a:ext uri="{FF2B5EF4-FFF2-40B4-BE49-F238E27FC236}">
                <a16:creationId xmlns:a16="http://schemas.microsoft.com/office/drawing/2014/main" id="{554D5341-83FE-4EA1-A71A-3D0CB1FE6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419" y="829378"/>
            <a:ext cx="2895746" cy="1375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5D03212-7522-4A70-AEB8-05086D3D0DFC}"/>
              </a:ext>
            </a:extLst>
          </p:cNvPr>
          <p:cNvSpPr/>
          <p:nvPr/>
        </p:nvSpPr>
        <p:spPr>
          <a:xfrm>
            <a:off x="2699792" y="558222"/>
            <a:ext cx="27678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Ksour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Tataouine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, ‘Star Wars’ movie</a:t>
            </a:r>
          </a:p>
        </p:txBody>
      </p:sp>
      <p:pic>
        <p:nvPicPr>
          <p:cNvPr id="3082" name="Picture 10" descr="Off the beaten path: Chenini's rare maritime oases in southern Tunisia | AW">
            <a:extLst>
              <a:ext uri="{FF2B5EF4-FFF2-40B4-BE49-F238E27FC236}">
                <a16:creationId xmlns:a16="http://schemas.microsoft.com/office/drawing/2014/main" id="{1618D1A0-1A52-4567-A610-518F9DC73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065" y="816689"/>
            <a:ext cx="3470439" cy="138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973E63EC-2A1D-42A1-9E13-6B9DBB6D74F9}"/>
              </a:ext>
            </a:extLst>
          </p:cNvPr>
          <p:cNvSpPr/>
          <p:nvPr/>
        </p:nvSpPr>
        <p:spPr>
          <a:xfrm>
            <a:off x="6496902" y="554871"/>
            <a:ext cx="167549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Cheneni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Tataouine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84" name="Picture 12" descr="The Underground homes of Tunisia | Underground homes, Underground building,  Tunisia">
            <a:extLst>
              <a:ext uri="{FF2B5EF4-FFF2-40B4-BE49-F238E27FC236}">
                <a16:creationId xmlns:a16="http://schemas.microsoft.com/office/drawing/2014/main" id="{34CE869C-2645-440D-A1A8-2B52A4264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467" y="2536116"/>
            <a:ext cx="1924797" cy="1443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A95A2239-50C4-438A-A7FE-2AF986491AA5}"/>
              </a:ext>
            </a:extLst>
          </p:cNvPr>
          <p:cNvSpPr/>
          <p:nvPr/>
        </p:nvSpPr>
        <p:spPr>
          <a:xfrm>
            <a:off x="5200758" y="2276872"/>
            <a:ext cx="1675498" cy="277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Matmata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Gabes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C6A0FC6-D86E-43CD-B2AA-79759A61E615}"/>
              </a:ext>
            </a:extLst>
          </p:cNvPr>
          <p:cNvSpPr/>
          <p:nvPr/>
        </p:nvSpPr>
        <p:spPr>
          <a:xfrm>
            <a:off x="6732240" y="2320092"/>
            <a:ext cx="259228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Archaeological site of 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Dougga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, Beja </a:t>
            </a:r>
          </a:p>
        </p:txBody>
      </p:sp>
      <p:pic>
        <p:nvPicPr>
          <p:cNvPr id="3086" name="Picture 14" descr="Dougga | Tunisia Attractions - Lonely Planet">
            <a:extLst>
              <a:ext uri="{FF2B5EF4-FFF2-40B4-BE49-F238E27FC236}">
                <a16:creationId xmlns:a16="http://schemas.microsoft.com/office/drawing/2014/main" id="{03950389-F196-4BCB-8EBB-2AE2992D5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2536338"/>
            <a:ext cx="1919918" cy="143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E81336C4-7EBD-4FB9-AE75-A04AA6ECAA90}"/>
              </a:ext>
            </a:extLst>
          </p:cNvPr>
          <p:cNvSpPr/>
          <p:nvPr/>
        </p:nvSpPr>
        <p:spPr>
          <a:xfrm>
            <a:off x="2637646" y="2294629"/>
            <a:ext cx="227995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‘Star Wars’ movie Site,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Tozeur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90" name="Picture 18" descr="TUNISIA ~El Djem~ One of the largest arenas of the Roman Empire can be  found in the middle of the Tunisian Des… | Amphitheatre of el jem, Ancient  cities, Tunisia">
            <a:extLst>
              <a:ext uri="{FF2B5EF4-FFF2-40B4-BE49-F238E27FC236}">
                <a16:creationId xmlns:a16="http://schemas.microsoft.com/office/drawing/2014/main" id="{E774965D-60B0-4D2E-92D3-03A2470EA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4307545"/>
            <a:ext cx="1667219" cy="200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BBA507A7-5D73-44EA-949C-91E837D7108F}"/>
              </a:ext>
            </a:extLst>
          </p:cNvPr>
          <p:cNvSpPr/>
          <p:nvPr/>
        </p:nvSpPr>
        <p:spPr>
          <a:xfrm>
            <a:off x="6948264" y="4077072"/>
            <a:ext cx="227995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Roman Colosseum, El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Djem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3094" name="Picture 22" descr="https://media-cdn.tripadvisor.com/media/photo-o/15/d6/55/73/half-day-star-wars-film.jpg">
            <a:extLst>
              <a:ext uri="{FF2B5EF4-FFF2-40B4-BE49-F238E27FC236}">
                <a16:creationId xmlns:a16="http://schemas.microsoft.com/office/drawing/2014/main" id="{70BF9008-FCC1-485F-9A38-610D01D22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536116"/>
            <a:ext cx="2183920" cy="1455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CA67AAB2-40E2-46CF-8E09-76E090F40C36}"/>
              </a:ext>
            </a:extLst>
          </p:cNvPr>
          <p:cNvSpPr/>
          <p:nvPr/>
        </p:nvSpPr>
        <p:spPr>
          <a:xfrm>
            <a:off x="130818" y="4393893"/>
            <a:ext cx="227995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Al-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Zaytuna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Mosque, Tunis</a:t>
            </a:r>
          </a:p>
        </p:txBody>
      </p:sp>
      <p:pic>
        <p:nvPicPr>
          <p:cNvPr id="3098" name="Picture 26" descr="towards the very heart of Tunis born 13 centuries ago around its emblematic  Zitouna #mosque, one of the oldest … | Ferry building san francisco, New  downtown, Tunis">
            <a:extLst>
              <a:ext uri="{FF2B5EF4-FFF2-40B4-BE49-F238E27FC236}">
                <a16:creationId xmlns:a16="http://schemas.microsoft.com/office/drawing/2014/main" id="{314B9122-11B6-42AA-94EB-97C222975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639433"/>
            <a:ext cx="2504830" cy="166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118FFE1-AB04-4C43-B0C4-6CEE7F41CF4B}"/>
              </a:ext>
            </a:extLst>
          </p:cNvPr>
          <p:cNvSpPr/>
          <p:nvPr/>
        </p:nvSpPr>
        <p:spPr>
          <a:xfrm>
            <a:off x="3403654" y="4372100"/>
            <a:ext cx="210346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The National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Bardo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Museum</a:t>
            </a:r>
          </a:p>
        </p:txBody>
      </p:sp>
      <p:pic>
        <p:nvPicPr>
          <p:cNvPr id="3100" name="Picture 28" descr="The National Bardo Museum">
            <a:extLst>
              <a:ext uri="{FF2B5EF4-FFF2-40B4-BE49-F238E27FC236}">
                <a16:creationId xmlns:a16="http://schemas.microsoft.com/office/drawing/2014/main" id="{79ACF772-4009-49F8-A158-3E631B367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597" y="4623977"/>
            <a:ext cx="1910405" cy="168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2" name="Picture 30" descr="Bardo Museum | Tunis, Tunisia Attractions - Lonely Planet">
            <a:extLst>
              <a:ext uri="{FF2B5EF4-FFF2-40B4-BE49-F238E27FC236}">
                <a16:creationId xmlns:a16="http://schemas.microsoft.com/office/drawing/2014/main" id="{04270EFB-3642-4F97-AB25-749B3777A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790" y="4609014"/>
            <a:ext cx="2536498" cy="1686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Memories that remain ... | Tunisia, Tunisia map, Sousse">
            <a:extLst>
              <a:ext uri="{FF2B5EF4-FFF2-40B4-BE49-F238E27FC236}">
                <a16:creationId xmlns:a16="http://schemas.microsoft.com/office/drawing/2014/main" id="{060D4043-8A9D-467C-9EA2-A0D2BF14E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68" y="586733"/>
            <a:ext cx="2574539" cy="3818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Espace réservé du numéro de diapositive 12">
            <a:extLst>
              <a:ext uri="{FF2B5EF4-FFF2-40B4-BE49-F238E27FC236}">
                <a16:creationId xmlns:a16="http://schemas.microsoft.com/office/drawing/2014/main" id="{1564B4DD-AC4C-4476-940D-C67B9913E834}"/>
              </a:ext>
            </a:extLst>
          </p:cNvPr>
          <p:cNvSpPr txBox="1">
            <a:spLocks/>
          </p:cNvSpPr>
          <p:nvPr/>
        </p:nvSpPr>
        <p:spPr>
          <a:xfrm>
            <a:off x="8514184" y="6435334"/>
            <a:ext cx="679376" cy="328464"/>
          </a:xfrm>
          <a:prstGeom prst="rect">
            <a:avLst/>
          </a:prstGeom>
        </p:spPr>
        <p:txBody>
          <a:bodyPr vert="horz"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dirty="0">
                <a:ln>
                  <a:noFill/>
                </a:ln>
                <a:solidFill>
                  <a:schemeClr val="tx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/17</a:t>
            </a:r>
          </a:p>
        </p:txBody>
      </p:sp>
    </p:spTree>
    <p:extLst>
      <p:ext uri="{BB962C8B-B14F-4D97-AF65-F5344CB8AC3E}">
        <p14:creationId xmlns:p14="http://schemas.microsoft.com/office/powerpoint/2010/main" val="40640043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/>
          <p:cNvCxnSpPr/>
          <p:nvPr/>
        </p:nvCxnSpPr>
        <p:spPr>
          <a:xfrm>
            <a:off x="0" y="548680"/>
            <a:ext cx="9108000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e 154"/>
          <p:cNvGrpSpPr/>
          <p:nvPr/>
        </p:nvGrpSpPr>
        <p:grpSpPr>
          <a:xfrm>
            <a:off x="-61200" y="548680"/>
            <a:ext cx="784800" cy="3285320"/>
            <a:chOff x="-61200" y="548680"/>
            <a:chExt cx="784800" cy="3285320"/>
          </a:xfrm>
        </p:grpSpPr>
        <p:cxnSp>
          <p:nvCxnSpPr>
            <p:cNvPr id="7" name="Connecteur droit 6"/>
            <p:cNvCxnSpPr/>
            <p:nvPr/>
          </p:nvCxnSpPr>
          <p:spPr>
            <a:xfrm rot="5400000">
              <a:off x="-612576" y="1412776"/>
              <a:ext cx="1728192" cy="0"/>
            </a:xfrm>
            <a:prstGeom prst="line">
              <a:avLst/>
            </a:prstGeom>
            <a:ln w="254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7"/>
            <p:cNvCxnSpPr/>
            <p:nvPr/>
          </p:nvCxnSpPr>
          <p:spPr>
            <a:xfrm rot="5400000">
              <a:off x="-108000" y="2340000"/>
              <a:ext cx="432000" cy="288000"/>
            </a:xfrm>
            <a:prstGeom prst="line">
              <a:avLst/>
            </a:prstGeom>
            <a:ln w="254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8"/>
            <p:cNvCxnSpPr/>
            <p:nvPr/>
          </p:nvCxnSpPr>
          <p:spPr>
            <a:xfrm rot="5400000">
              <a:off x="-493200" y="1520788"/>
              <a:ext cx="1944216" cy="0"/>
            </a:xfrm>
            <a:prstGeom prst="line">
              <a:avLst/>
            </a:prstGeom>
            <a:ln w="508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9"/>
            <p:cNvCxnSpPr/>
            <p:nvPr/>
          </p:nvCxnSpPr>
          <p:spPr>
            <a:xfrm rot="5400000">
              <a:off x="-169200" y="2584800"/>
              <a:ext cx="756000" cy="540000"/>
            </a:xfrm>
            <a:prstGeom prst="line">
              <a:avLst/>
            </a:prstGeom>
            <a:ln w="508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10"/>
            <p:cNvCxnSpPr/>
            <p:nvPr/>
          </p:nvCxnSpPr>
          <p:spPr>
            <a:xfrm rot="16200000" flipH="1">
              <a:off x="-433303" y="1700568"/>
              <a:ext cx="2304256" cy="480"/>
            </a:xfrm>
            <a:prstGeom prst="line">
              <a:avLst/>
            </a:prstGeom>
            <a:ln w="635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11"/>
            <p:cNvCxnSpPr/>
            <p:nvPr/>
          </p:nvCxnSpPr>
          <p:spPr>
            <a:xfrm rot="5400000">
              <a:off x="-158400" y="2952000"/>
              <a:ext cx="1008000" cy="756000"/>
            </a:xfrm>
            <a:prstGeom prst="line">
              <a:avLst/>
            </a:prstGeom>
            <a:ln w="635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8" name="Connecteur droit 77"/>
          <p:cNvCxnSpPr/>
          <p:nvPr/>
        </p:nvCxnSpPr>
        <p:spPr>
          <a:xfrm>
            <a:off x="0" y="6340316"/>
            <a:ext cx="9144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8962" name="Picture 2" descr="5 UK Students, Alums Awarded Fulbrights, Including 1 in Debate | UKNow">
            <a:extLst>
              <a:ext uri="{FF2B5EF4-FFF2-40B4-BE49-F238E27FC236}">
                <a16:creationId xmlns:a16="http://schemas.microsoft.com/office/drawing/2014/main" id="{1E2F2414-BE7F-4EF2-B396-033097F963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08" b="25077"/>
          <a:stretch/>
        </p:blipFill>
        <p:spPr bwMode="auto">
          <a:xfrm>
            <a:off x="162094" y="6435918"/>
            <a:ext cx="1698241" cy="409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http://www.ucar.rnu.tn/storage/2019/01/logo-ucar-256x100-256x91.png">
            <a:extLst>
              <a:ext uri="{FF2B5EF4-FFF2-40B4-BE49-F238E27FC236}">
                <a16:creationId xmlns:a16="http://schemas.microsoft.com/office/drawing/2014/main" id="{43A23143-0ADE-4AE2-893F-A7D2CC3CA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6414853"/>
            <a:ext cx="1152128" cy="409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Home">
            <a:extLst>
              <a:ext uri="{FF2B5EF4-FFF2-40B4-BE49-F238E27FC236}">
                <a16:creationId xmlns:a16="http://schemas.microsoft.com/office/drawing/2014/main" id="{1F859D42-FAA7-45BF-9609-AB9EDA4C8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6419750"/>
            <a:ext cx="1512509" cy="354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270D25D-5537-407C-9511-EE521FE45F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5976" y="6458183"/>
            <a:ext cx="1512509" cy="318423"/>
          </a:xfrm>
          <a:prstGeom prst="rect">
            <a:avLst/>
          </a:prstGeom>
        </p:spPr>
      </p:pic>
      <p:cxnSp>
        <p:nvCxnSpPr>
          <p:cNvPr id="31" name="Connecteur droit 4">
            <a:extLst>
              <a:ext uri="{FF2B5EF4-FFF2-40B4-BE49-F238E27FC236}">
                <a16:creationId xmlns:a16="http://schemas.microsoft.com/office/drawing/2014/main" id="{04D6FAA7-BE60-4704-A722-DD2544404077}"/>
              </a:ext>
            </a:extLst>
          </p:cNvPr>
          <p:cNvCxnSpPr/>
          <p:nvPr/>
        </p:nvCxnSpPr>
        <p:spPr>
          <a:xfrm>
            <a:off x="0" y="548680"/>
            <a:ext cx="9108000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ZoneTexte 33">
            <a:extLst>
              <a:ext uri="{FF2B5EF4-FFF2-40B4-BE49-F238E27FC236}">
                <a16:creationId xmlns:a16="http://schemas.microsoft.com/office/drawing/2014/main" id="{2864A7AD-1465-40EB-B12C-0CE49C210D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640" y="33602"/>
            <a:ext cx="64087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Tunisia’s People: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Origine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GIR Seminar | “Islamophobia” as an essentially contested term – School of  Social and Political Sciences">
            <a:extLst>
              <a:ext uri="{FF2B5EF4-FFF2-40B4-BE49-F238E27FC236}">
                <a16:creationId xmlns:a16="http://schemas.microsoft.com/office/drawing/2014/main" id="{3DA7429C-1AFC-4060-B6EB-6AD64F60D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927" y="836712"/>
            <a:ext cx="5042577" cy="2094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F35A3E3-1C5D-4D31-9536-4CAAD8B64EB0}"/>
              </a:ext>
            </a:extLst>
          </p:cNvPr>
          <p:cNvSpPr/>
          <p:nvPr/>
        </p:nvSpPr>
        <p:spPr>
          <a:xfrm>
            <a:off x="4892818" y="591089"/>
            <a:ext cx="27678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Religion: Islam 98% of the Population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814A704-1FD4-4C3F-8810-C81A4074170F}"/>
              </a:ext>
            </a:extLst>
          </p:cNvPr>
          <p:cNvSpPr/>
          <p:nvPr/>
        </p:nvSpPr>
        <p:spPr>
          <a:xfrm>
            <a:off x="628812" y="539461"/>
            <a:ext cx="218487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Origin: Berber (Amazigh)</a:t>
            </a:r>
          </a:p>
        </p:txBody>
      </p:sp>
      <p:pic>
        <p:nvPicPr>
          <p:cNvPr id="1030" name="Picture 6" descr="Moroccan Teenage Girls in Traditional Dress | Berber women, African people,  Women">
            <a:extLst>
              <a:ext uri="{FF2B5EF4-FFF2-40B4-BE49-F238E27FC236}">
                <a16:creationId xmlns:a16="http://schemas.microsoft.com/office/drawing/2014/main" id="{1DE34CB8-3B90-4BC0-A9E5-F3B2F4254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03" y="804658"/>
            <a:ext cx="1062010" cy="1544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mazigh Images, Stock Photos &amp; Vectors | Shutterstock">
            <a:extLst>
              <a:ext uri="{FF2B5EF4-FFF2-40B4-BE49-F238E27FC236}">
                <a16:creationId xmlns:a16="http://schemas.microsoft.com/office/drawing/2014/main" id="{227AB918-5F6B-4D4F-A176-7933C78C3C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" t="14297" r="5640" b="22543"/>
          <a:stretch/>
        </p:blipFill>
        <p:spPr bwMode="auto">
          <a:xfrm>
            <a:off x="826091" y="2388834"/>
            <a:ext cx="1282510" cy="389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An Amazigh (Berber) man wearing a veil and turban in the desert. – The  Strange Continent">
            <a:extLst>
              <a:ext uri="{FF2B5EF4-FFF2-40B4-BE49-F238E27FC236}">
                <a16:creationId xmlns:a16="http://schemas.microsoft.com/office/drawing/2014/main" id="{B083D181-E4D3-4A0A-BBDE-43DC94DB5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3" y="804658"/>
            <a:ext cx="2309409" cy="1533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Sahn - Wikipedia Bahasa Melayu, ensiklopedia bebas">
            <a:extLst>
              <a:ext uri="{FF2B5EF4-FFF2-40B4-BE49-F238E27FC236}">
                <a16:creationId xmlns:a16="http://schemas.microsoft.com/office/drawing/2014/main" id="{30660036-F6F4-45DB-949A-AC29FF471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2597" y="2939809"/>
            <a:ext cx="5035907" cy="3369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D73067C4-C0B0-4E7E-9D70-3645C43E9348}"/>
              </a:ext>
            </a:extLst>
          </p:cNvPr>
          <p:cNvSpPr/>
          <p:nvPr/>
        </p:nvSpPr>
        <p:spPr>
          <a:xfrm>
            <a:off x="752400" y="2960195"/>
            <a:ext cx="1988202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Amazigh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Ottomans (Turkey)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Arabs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Sub-Saharan Africans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AD59640-FCFD-4D45-A2A0-D4757AEEDA00}"/>
              </a:ext>
            </a:extLst>
          </p:cNvPr>
          <p:cNvSpPr/>
          <p:nvPr/>
        </p:nvSpPr>
        <p:spPr>
          <a:xfrm>
            <a:off x="752400" y="4420488"/>
            <a:ext cx="2780446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Romans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Phoenicians (</a:t>
            </a:r>
            <a:r>
              <a:rPr lang="en-US" sz="1400" b="1" dirty="0" err="1">
                <a:latin typeface="Times New Roman" pitchFamily="18" charset="0"/>
                <a:cs typeface="Times New Roman" pitchFamily="18" charset="0"/>
              </a:rPr>
              <a:t>Punics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Jewish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Europeans (French settlers)</a:t>
            </a:r>
          </a:p>
        </p:txBody>
      </p:sp>
      <p:sp>
        <p:nvSpPr>
          <p:cNvPr id="29" name="Espace réservé du numéro de diapositive 12">
            <a:extLst>
              <a:ext uri="{FF2B5EF4-FFF2-40B4-BE49-F238E27FC236}">
                <a16:creationId xmlns:a16="http://schemas.microsoft.com/office/drawing/2014/main" id="{56BBAE7E-8E75-429F-A23C-7A4D1EDB5909}"/>
              </a:ext>
            </a:extLst>
          </p:cNvPr>
          <p:cNvSpPr txBox="1">
            <a:spLocks/>
          </p:cNvSpPr>
          <p:nvPr/>
        </p:nvSpPr>
        <p:spPr>
          <a:xfrm>
            <a:off x="8514184" y="6435334"/>
            <a:ext cx="679376" cy="328464"/>
          </a:xfrm>
          <a:prstGeom prst="rect">
            <a:avLst/>
          </a:prstGeom>
        </p:spPr>
        <p:txBody>
          <a:bodyPr vert="horz"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dirty="0">
                <a:ln>
                  <a:noFill/>
                </a:ln>
                <a:solidFill>
                  <a:schemeClr val="tx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/17</a:t>
            </a:r>
          </a:p>
        </p:txBody>
      </p:sp>
    </p:spTree>
    <p:extLst>
      <p:ext uri="{BB962C8B-B14F-4D97-AF65-F5344CB8AC3E}">
        <p14:creationId xmlns:p14="http://schemas.microsoft.com/office/powerpoint/2010/main" val="38803207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/>
          <p:cNvCxnSpPr/>
          <p:nvPr/>
        </p:nvCxnSpPr>
        <p:spPr>
          <a:xfrm>
            <a:off x="0" y="548680"/>
            <a:ext cx="9108000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e 154"/>
          <p:cNvGrpSpPr/>
          <p:nvPr/>
        </p:nvGrpSpPr>
        <p:grpSpPr>
          <a:xfrm>
            <a:off x="-61200" y="548680"/>
            <a:ext cx="784800" cy="3285320"/>
            <a:chOff x="-61200" y="548680"/>
            <a:chExt cx="784800" cy="3285320"/>
          </a:xfrm>
        </p:grpSpPr>
        <p:cxnSp>
          <p:nvCxnSpPr>
            <p:cNvPr id="7" name="Connecteur droit 6"/>
            <p:cNvCxnSpPr/>
            <p:nvPr/>
          </p:nvCxnSpPr>
          <p:spPr>
            <a:xfrm rot="5400000">
              <a:off x="-612576" y="1412776"/>
              <a:ext cx="1728192" cy="0"/>
            </a:xfrm>
            <a:prstGeom prst="line">
              <a:avLst/>
            </a:prstGeom>
            <a:ln w="254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7"/>
            <p:cNvCxnSpPr/>
            <p:nvPr/>
          </p:nvCxnSpPr>
          <p:spPr>
            <a:xfrm rot="5400000">
              <a:off x="-108000" y="2340000"/>
              <a:ext cx="432000" cy="288000"/>
            </a:xfrm>
            <a:prstGeom prst="line">
              <a:avLst/>
            </a:prstGeom>
            <a:ln w="254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8"/>
            <p:cNvCxnSpPr/>
            <p:nvPr/>
          </p:nvCxnSpPr>
          <p:spPr>
            <a:xfrm rot="5400000">
              <a:off x="-493200" y="1520788"/>
              <a:ext cx="1944216" cy="0"/>
            </a:xfrm>
            <a:prstGeom prst="line">
              <a:avLst/>
            </a:prstGeom>
            <a:ln w="508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9"/>
            <p:cNvCxnSpPr/>
            <p:nvPr/>
          </p:nvCxnSpPr>
          <p:spPr>
            <a:xfrm rot="5400000">
              <a:off x="-169200" y="2584800"/>
              <a:ext cx="756000" cy="540000"/>
            </a:xfrm>
            <a:prstGeom prst="line">
              <a:avLst/>
            </a:prstGeom>
            <a:ln w="508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10"/>
            <p:cNvCxnSpPr/>
            <p:nvPr/>
          </p:nvCxnSpPr>
          <p:spPr>
            <a:xfrm rot="16200000" flipH="1">
              <a:off x="-433303" y="1700568"/>
              <a:ext cx="2304256" cy="480"/>
            </a:xfrm>
            <a:prstGeom prst="line">
              <a:avLst/>
            </a:prstGeom>
            <a:ln w="635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11"/>
            <p:cNvCxnSpPr/>
            <p:nvPr/>
          </p:nvCxnSpPr>
          <p:spPr>
            <a:xfrm rot="5400000">
              <a:off x="-158400" y="2952000"/>
              <a:ext cx="1008000" cy="756000"/>
            </a:xfrm>
            <a:prstGeom prst="line">
              <a:avLst/>
            </a:prstGeom>
            <a:ln w="635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8" name="Connecteur droit 77"/>
          <p:cNvCxnSpPr/>
          <p:nvPr/>
        </p:nvCxnSpPr>
        <p:spPr>
          <a:xfrm>
            <a:off x="0" y="6340316"/>
            <a:ext cx="9144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8962" name="Picture 2" descr="5 UK Students, Alums Awarded Fulbrights, Including 1 in Debate | UKNow">
            <a:extLst>
              <a:ext uri="{FF2B5EF4-FFF2-40B4-BE49-F238E27FC236}">
                <a16:creationId xmlns:a16="http://schemas.microsoft.com/office/drawing/2014/main" id="{1E2F2414-BE7F-4EF2-B396-033097F963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08" b="25077"/>
          <a:stretch/>
        </p:blipFill>
        <p:spPr bwMode="auto">
          <a:xfrm>
            <a:off x="162094" y="6435918"/>
            <a:ext cx="1698241" cy="409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http://www.ucar.rnu.tn/storage/2019/01/logo-ucar-256x100-256x91.png">
            <a:extLst>
              <a:ext uri="{FF2B5EF4-FFF2-40B4-BE49-F238E27FC236}">
                <a16:creationId xmlns:a16="http://schemas.microsoft.com/office/drawing/2014/main" id="{43A23143-0ADE-4AE2-893F-A7D2CC3CA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6414853"/>
            <a:ext cx="1152128" cy="409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Home">
            <a:extLst>
              <a:ext uri="{FF2B5EF4-FFF2-40B4-BE49-F238E27FC236}">
                <a16:creationId xmlns:a16="http://schemas.microsoft.com/office/drawing/2014/main" id="{1F859D42-FAA7-45BF-9609-AB9EDA4C8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6419750"/>
            <a:ext cx="1512509" cy="354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270D25D-5537-407C-9511-EE521FE45F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5976" y="6458183"/>
            <a:ext cx="1512509" cy="318423"/>
          </a:xfrm>
          <a:prstGeom prst="rect">
            <a:avLst/>
          </a:prstGeom>
        </p:spPr>
      </p:pic>
      <p:cxnSp>
        <p:nvCxnSpPr>
          <p:cNvPr id="31" name="Connecteur droit 4">
            <a:extLst>
              <a:ext uri="{FF2B5EF4-FFF2-40B4-BE49-F238E27FC236}">
                <a16:creationId xmlns:a16="http://schemas.microsoft.com/office/drawing/2014/main" id="{04D6FAA7-BE60-4704-A722-DD2544404077}"/>
              </a:ext>
            </a:extLst>
          </p:cNvPr>
          <p:cNvCxnSpPr/>
          <p:nvPr/>
        </p:nvCxnSpPr>
        <p:spPr>
          <a:xfrm>
            <a:off x="0" y="548680"/>
            <a:ext cx="9108000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ZoneTexte 33">
            <a:extLst>
              <a:ext uri="{FF2B5EF4-FFF2-40B4-BE49-F238E27FC236}">
                <a16:creationId xmlns:a16="http://schemas.microsoft.com/office/drawing/2014/main" id="{2864A7AD-1465-40EB-B12C-0CE49C210D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640" y="33602"/>
            <a:ext cx="64087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Tunisia’s People: Traditions and Arts</a:t>
            </a:r>
          </a:p>
        </p:txBody>
      </p:sp>
      <p:pic>
        <p:nvPicPr>
          <p:cNvPr id="3076" name="Picture 4" descr="Une tunisienne de Djerba | Tunisian clothes, Beauty mistakes, Tunisia">
            <a:extLst>
              <a:ext uri="{FF2B5EF4-FFF2-40B4-BE49-F238E27FC236}">
                <a16:creationId xmlns:a16="http://schemas.microsoft.com/office/drawing/2014/main" id="{5FFF82E9-42BF-4FDA-9847-4309D6453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368096"/>
            <a:ext cx="894823" cy="1118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B57F8EE-1B57-46C8-8E26-98025B8943ED}"/>
              </a:ext>
            </a:extLst>
          </p:cNvPr>
          <p:cNvSpPr/>
          <p:nvPr/>
        </p:nvSpPr>
        <p:spPr>
          <a:xfrm>
            <a:off x="2555776" y="4765783"/>
            <a:ext cx="10801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Hat ‘Chechia’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415673F-2534-4997-BB2A-923D3080A624}"/>
              </a:ext>
            </a:extLst>
          </p:cNvPr>
          <p:cNvGrpSpPr/>
          <p:nvPr/>
        </p:nvGrpSpPr>
        <p:grpSpPr>
          <a:xfrm>
            <a:off x="156656" y="917572"/>
            <a:ext cx="3132346" cy="2088231"/>
            <a:chOff x="156656" y="917572"/>
            <a:chExt cx="3132346" cy="2088231"/>
          </a:xfrm>
        </p:grpSpPr>
        <p:pic>
          <p:nvPicPr>
            <p:cNvPr id="3078" name="Picture 6" descr="Tunisia | Different types of traditional clothing. | Tunisian clothes, Tunisia  clothes, Tunisia clothing">
              <a:extLst>
                <a:ext uri="{FF2B5EF4-FFF2-40B4-BE49-F238E27FC236}">
                  <a16:creationId xmlns:a16="http://schemas.microsoft.com/office/drawing/2014/main" id="{F68B9384-E3F0-4ABE-8DA0-DDBE1C4BCC8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70" b="5942"/>
            <a:stretch/>
          </p:blipFill>
          <p:spPr bwMode="auto">
            <a:xfrm>
              <a:off x="156656" y="917572"/>
              <a:ext cx="3132346" cy="20882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A5E254C-5063-4FFA-A880-857FB5105066}"/>
                </a:ext>
              </a:extLst>
            </p:cNvPr>
            <p:cNvSpPr/>
            <p:nvPr/>
          </p:nvSpPr>
          <p:spPr>
            <a:xfrm>
              <a:off x="660761" y="997626"/>
              <a:ext cx="72007" cy="936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5EF1C8A-5D53-4A1B-8196-2737FC3AD060}"/>
                </a:ext>
              </a:extLst>
            </p:cNvPr>
            <p:cNvSpPr/>
            <p:nvPr/>
          </p:nvSpPr>
          <p:spPr>
            <a:xfrm>
              <a:off x="1668074" y="2135569"/>
              <a:ext cx="72007" cy="85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AF6D50C-58C4-48D5-8F76-54D9A83E9217}"/>
                </a:ext>
              </a:extLst>
            </p:cNvPr>
            <p:cNvSpPr/>
            <p:nvPr/>
          </p:nvSpPr>
          <p:spPr>
            <a:xfrm>
              <a:off x="2682541" y="980728"/>
              <a:ext cx="72007" cy="936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82" name="Picture 10" descr="Femmes tunisiennes en sefsari - Habits et bijoux traditionnels de Mahdia -  Dress and jewelry of Mahdia | Facebook">
            <a:extLst>
              <a:ext uri="{FF2B5EF4-FFF2-40B4-BE49-F238E27FC236}">
                <a16:creationId xmlns:a16="http://schemas.microsoft.com/office/drawing/2014/main" id="{7229E976-2500-4761-B6DE-9051C2FEAC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68"/>
          <a:stretch/>
        </p:blipFill>
        <p:spPr bwMode="auto">
          <a:xfrm>
            <a:off x="971600" y="3383042"/>
            <a:ext cx="782658" cy="1103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Triumph Arches Travel &amp; Tourism">
            <a:extLst>
              <a:ext uri="{FF2B5EF4-FFF2-40B4-BE49-F238E27FC236}">
                <a16:creationId xmlns:a16="http://schemas.microsoft.com/office/drawing/2014/main" id="{0CD65FDA-AEA8-4C4A-97F5-F46BDEC38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681" y="936211"/>
            <a:ext cx="2657427" cy="1488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Fichier:Tuinisia djerba midoun fantasia-8.jpg — Wikipédia">
            <a:extLst>
              <a:ext uri="{FF2B5EF4-FFF2-40B4-BE49-F238E27FC236}">
                <a16:creationId xmlns:a16="http://schemas.microsoft.com/office/drawing/2014/main" id="{93EB8FF3-9C98-47B3-9E34-75FC9227CC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924" y="940089"/>
            <a:ext cx="2811580" cy="3208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Traditional dress of Tunisia. Intricate embroidered patterns and plenty of  gold jewelry | Tunisia clothing, Traditional outfits, Traditional dresses">
            <a:extLst>
              <a:ext uri="{FF2B5EF4-FFF2-40B4-BE49-F238E27FC236}">
                <a16:creationId xmlns:a16="http://schemas.microsoft.com/office/drawing/2014/main" id="{C15ED250-EE3D-47BC-8FB6-9DB82BFC0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7" y="4765783"/>
            <a:ext cx="1049116" cy="1399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 descr="3 Jebba | Tunisian clothes, Tunisia, Traditional outfits">
            <a:extLst>
              <a:ext uri="{FF2B5EF4-FFF2-40B4-BE49-F238E27FC236}">
                <a16:creationId xmlns:a16="http://schemas.microsoft.com/office/drawing/2014/main" id="{5EFB2AD1-F7CF-47ED-B1E7-32EA407A7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070" y="3368096"/>
            <a:ext cx="745945" cy="1118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0" name="Picture 28" descr="Jasmine. Elderly Tunisian man, coffee shop owner Hajj Omar. | Cecil Images">
            <a:extLst>
              <a:ext uri="{FF2B5EF4-FFF2-40B4-BE49-F238E27FC236}">
                <a16:creationId xmlns:a16="http://schemas.microsoft.com/office/drawing/2014/main" id="{B0828575-3E95-466D-8649-8614842F4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761" y="3383041"/>
            <a:ext cx="726015" cy="1103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2" name="Picture 30" descr="Pin on HAT/Caps">
            <a:extLst>
              <a:ext uri="{FF2B5EF4-FFF2-40B4-BE49-F238E27FC236}">
                <a16:creationId xmlns:a16="http://schemas.microsoft.com/office/drawing/2014/main" id="{F5EAA48B-D3AF-416E-8A75-FC0F9F157F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0" t="6700" r="15838" b="6179"/>
          <a:stretch/>
        </p:blipFill>
        <p:spPr bwMode="auto">
          <a:xfrm>
            <a:off x="2522746" y="5062689"/>
            <a:ext cx="1041142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7E380194-4029-4BB6-983E-45E28294F8DD}"/>
              </a:ext>
            </a:extLst>
          </p:cNvPr>
          <p:cNvSpPr/>
          <p:nvPr/>
        </p:nvSpPr>
        <p:spPr>
          <a:xfrm>
            <a:off x="899592" y="570223"/>
            <a:ext cx="1800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Traditional Clothing </a:t>
            </a:r>
          </a:p>
        </p:txBody>
      </p:sp>
      <p:pic>
        <p:nvPicPr>
          <p:cNvPr id="3104" name="Picture 32" descr="Burnous Algerien. علاااااااامة جزائرية | Traditional outfits, Morocco  fashion, Traditional fashion">
            <a:extLst>
              <a:ext uri="{FF2B5EF4-FFF2-40B4-BE49-F238E27FC236}">
                <a16:creationId xmlns:a16="http://schemas.microsoft.com/office/drawing/2014/main" id="{8D34A726-2623-4C3B-9ED6-BA74CC42A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209" y="4765784"/>
            <a:ext cx="1340559" cy="139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8A6D5EBF-3A9A-4F03-9313-DFFCF3AD3A9F}"/>
              </a:ext>
            </a:extLst>
          </p:cNvPr>
          <p:cNvSpPr/>
          <p:nvPr/>
        </p:nvSpPr>
        <p:spPr>
          <a:xfrm>
            <a:off x="1331640" y="4550931"/>
            <a:ext cx="102399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‘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Barnous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’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19DF228-6F3B-4B6B-B35B-05308617EB73}"/>
              </a:ext>
            </a:extLst>
          </p:cNvPr>
          <p:cNvSpPr/>
          <p:nvPr/>
        </p:nvSpPr>
        <p:spPr>
          <a:xfrm>
            <a:off x="2483768" y="3149384"/>
            <a:ext cx="10801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‘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Djebba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’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5667BF7-B715-449E-917D-83D83C615488}"/>
              </a:ext>
            </a:extLst>
          </p:cNvPr>
          <p:cNvSpPr/>
          <p:nvPr/>
        </p:nvSpPr>
        <p:spPr>
          <a:xfrm>
            <a:off x="993422" y="3182779"/>
            <a:ext cx="77026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‘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Safsari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’</a:t>
            </a:r>
          </a:p>
        </p:txBody>
      </p:sp>
      <p:pic>
        <p:nvPicPr>
          <p:cNvPr id="3106" name="Picture 34" descr="Tunisia Folklore High Resolution Stock Photography and Images - Alamy">
            <a:extLst>
              <a:ext uri="{FF2B5EF4-FFF2-40B4-BE49-F238E27FC236}">
                <a16:creationId xmlns:a16="http://schemas.microsoft.com/office/drawing/2014/main" id="{F93D615B-D5D2-4B0E-BF4B-A20218419F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16"/>
          <a:stretch/>
        </p:blipFill>
        <p:spPr bwMode="auto">
          <a:xfrm>
            <a:off x="3566681" y="2475054"/>
            <a:ext cx="1152469" cy="1690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0" name="Picture 38" descr="Tunisian dance-A jubilant Tunisian folk dancer in her traditional costume |  Traditional dresses, Traditional outfits, Folklore fashion">
            <a:extLst>
              <a:ext uri="{FF2B5EF4-FFF2-40B4-BE49-F238E27FC236}">
                <a16:creationId xmlns:a16="http://schemas.microsoft.com/office/drawing/2014/main" id="{8EBEB1A2-6A6A-4E0F-8D89-94CD58810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921" y="2449768"/>
            <a:ext cx="1279263" cy="1705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C9C107A1-807A-491A-B194-D262A48B9250}"/>
              </a:ext>
            </a:extLst>
          </p:cNvPr>
          <p:cNvSpPr/>
          <p:nvPr/>
        </p:nvSpPr>
        <p:spPr>
          <a:xfrm>
            <a:off x="5364088" y="631721"/>
            <a:ext cx="1800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Tunisia Folklore 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5AE6542-0245-4982-AD61-0065C10503CC}"/>
              </a:ext>
            </a:extLst>
          </p:cNvPr>
          <p:cNvSpPr/>
          <p:nvPr/>
        </p:nvSpPr>
        <p:spPr>
          <a:xfrm>
            <a:off x="5436096" y="4262455"/>
            <a:ext cx="1800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Traditional Ceramics </a:t>
            </a:r>
          </a:p>
        </p:txBody>
      </p:sp>
      <p:pic>
        <p:nvPicPr>
          <p:cNvPr id="3120" name="Picture 48" descr="The Wonderful World Of Tunisian Ceramics">
            <a:extLst>
              <a:ext uri="{FF2B5EF4-FFF2-40B4-BE49-F238E27FC236}">
                <a16:creationId xmlns:a16="http://schemas.microsoft.com/office/drawing/2014/main" id="{450EC23E-0D00-45B6-B56F-29CCE5681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034" y="4512992"/>
            <a:ext cx="2513057" cy="1782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22" name="Picture 50" descr="The history of pottery and ceramics in Tunisia – blogLaMegara">
            <a:extLst>
              <a:ext uri="{FF2B5EF4-FFF2-40B4-BE49-F238E27FC236}">
                <a16:creationId xmlns:a16="http://schemas.microsoft.com/office/drawing/2014/main" id="{5C1B7A95-3A9F-4F79-9150-2E252FC93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020" y="4512991"/>
            <a:ext cx="2691142" cy="1787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Espace réservé du numéro de diapositive 12">
            <a:extLst>
              <a:ext uri="{FF2B5EF4-FFF2-40B4-BE49-F238E27FC236}">
                <a16:creationId xmlns:a16="http://schemas.microsoft.com/office/drawing/2014/main" id="{539F16F3-6D0C-4EA5-BD52-773E38937D4D}"/>
              </a:ext>
            </a:extLst>
          </p:cNvPr>
          <p:cNvSpPr txBox="1">
            <a:spLocks/>
          </p:cNvSpPr>
          <p:nvPr/>
        </p:nvSpPr>
        <p:spPr>
          <a:xfrm>
            <a:off x="8514184" y="6435334"/>
            <a:ext cx="679376" cy="328464"/>
          </a:xfrm>
          <a:prstGeom prst="rect">
            <a:avLst/>
          </a:prstGeom>
        </p:spPr>
        <p:txBody>
          <a:bodyPr vert="horz"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dirty="0">
                <a:ln>
                  <a:noFill/>
                </a:ln>
                <a:solidFill>
                  <a:schemeClr val="tx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6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/17</a:t>
            </a:r>
          </a:p>
        </p:txBody>
      </p:sp>
    </p:spTree>
    <p:extLst>
      <p:ext uri="{BB962C8B-B14F-4D97-AF65-F5344CB8AC3E}">
        <p14:creationId xmlns:p14="http://schemas.microsoft.com/office/powerpoint/2010/main" val="22226560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/>
          <p:cNvCxnSpPr/>
          <p:nvPr/>
        </p:nvCxnSpPr>
        <p:spPr>
          <a:xfrm>
            <a:off x="0" y="548680"/>
            <a:ext cx="9108000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e 154"/>
          <p:cNvGrpSpPr/>
          <p:nvPr/>
        </p:nvGrpSpPr>
        <p:grpSpPr>
          <a:xfrm>
            <a:off x="-61200" y="548680"/>
            <a:ext cx="784800" cy="3285320"/>
            <a:chOff x="-61200" y="548680"/>
            <a:chExt cx="784800" cy="3285320"/>
          </a:xfrm>
        </p:grpSpPr>
        <p:cxnSp>
          <p:nvCxnSpPr>
            <p:cNvPr id="7" name="Connecteur droit 6"/>
            <p:cNvCxnSpPr/>
            <p:nvPr/>
          </p:nvCxnSpPr>
          <p:spPr>
            <a:xfrm rot="5400000">
              <a:off x="-612576" y="1412776"/>
              <a:ext cx="1728192" cy="0"/>
            </a:xfrm>
            <a:prstGeom prst="line">
              <a:avLst/>
            </a:prstGeom>
            <a:ln w="254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7"/>
            <p:cNvCxnSpPr/>
            <p:nvPr/>
          </p:nvCxnSpPr>
          <p:spPr>
            <a:xfrm rot="5400000">
              <a:off x="-108000" y="2340000"/>
              <a:ext cx="432000" cy="288000"/>
            </a:xfrm>
            <a:prstGeom prst="line">
              <a:avLst/>
            </a:prstGeom>
            <a:ln w="254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8"/>
            <p:cNvCxnSpPr/>
            <p:nvPr/>
          </p:nvCxnSpPr>
          <p:spPr>
            <a:xfrm rot="5400000">
              <a:off x="-493200" y="1520788"/>
              <a:ext cx="1944216" cy="0"/>
            </a:xfrm>
            <a:prstGeom prst="line">
              <a:avLst/>
            </a:prstGeom>
            <a:ln w="508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9"/>
            <p:cNvCxnSpPr/>
            <p:nvPr/>
          </p:nvCxnSpPr>
          <p:spPr>
            <a:xfrm rot="5400000">
              <a:off x="-169200" y="2584800"/>
              <a:ext cx="756000" cy="540000"/>
            </a:xfrm>
            <a:prstGeom prst="line">
              <a:avLst/>
            </a:prstGeom>
            <a:ln w="508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10"/>
            <p:cNvCxnSpPr/>
            <p:nvPr/>
          </p:nvCxnSpPr>
          <p:spPr>
            <a:xfrm rot="16200000" flipH="1">
              <a:off x="-433303" y="1700568"/>
              <a:ext cx="2304256" cy="480"/>
            </a:xfrm>
            <a:prstGeom prst="line">
              <a:avLst/>
            </a:prstGeom>
            <a:ln w="635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11"/>
            <p:cNvCxnSpPr/>
            <p:nvPr/>
          </p:nvCxnSpPr>
          <p:spPr>
            <a:xfrm rot="5400000">
              <a:off x="-158400" y="2952000"/>
              <a:ext cx="1008000" cy="756000"/>
            </a:xfrm>
            <a:prstGeom prst="line">
              <a:avLst/>
            </a:prstGeom>
            <a:ln w="635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8" name="Connecteur droit 77"/>
          <p:cNvCxnSpPr/>
          <p:nvPr/>
        </p:nvCxnSpPr>
        <p:spPr>
          <a:xfrm>
            <a:off x="0" y="6340316"/>
            <a:ext cx="9144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8962" name="Picture 2" descr="5 UK Students, Alums Awarded Fulbrights, Including 1 in Debate | UKNow">
            <a:extLst>
              <a:ext uri="{FF2B5EF4-FFF2-40B4-BE49-F238E27FC236}">
                <a16:creationId xmlns:a16="http://schemas.microsoft.com/office/drawing/2014/main" id="{1E2F2414-BE7F-4EF2-B396-033097F963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08" b="25077"/>
          <a:stretch/>
        </p:blipFill>
        <p:spPr bwMode="auto">
          <a:xfrm>
            <a:off x="162094" y="6435918"/>
            <a:ext cx="1698241" cy="409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http://www.ucar.rnu.tn/storage/2019/01/logo-ucar-256x100-256x91.png">
            <a:extLst>
              <a:ext uri="{FF2B5EF4-FFF2-40B4-BE49-F238E27FC236}">
                <a16:creationId xmlns:a16="http://schemas.microsoft.com/office/drawing/2014/main" id="{43A23143-0ADE-4AE2-893F-A7D2CC3CA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6414853"/>
            <a:ext cx="1152128" cy="409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Home">
            <a:extLst>
              <a:ext uri="{FF2B5EF4-FFF2-40B4-BE49-F238E27FC236}">
                <a16:creationId xmlns:a16="http://schemas.microsoft.com/office/drawing/2014/main" id="{1F859D42-FAA7-45BF-9609-AB9EDA4C8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6419750"/>
            <a:ext cx="1512509" cy="354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270D25D-5537-407C-9511-EE521FE45F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5976" y="6458183"/>
            <a:ext cx="1512509" cy="318423"/>
          </a:xfrm>
          <a:prstGeom prst="rect">
            <a:avLst/>
          </a:prstGeom>
        </p:spPr>
      </p:pic>
      <p:cxnSp>
        <p:nvCxnSpPr>
          <p:cNvPr id="31" name="Connecteur droit 4">
            <a:extLst>
              <a:ext uri="{FF2B5EF4-FFF2-40B4-BE49-F238E27FC236}">
                <a16:creationId xmlns:a16="http://schemas.microsoft.com/office/drawing/2014/main" id="{04D6FAA7-BE60-4704-A722-DD2544404077}"/>
              </a:ext>
            </a:extLst>
          </p:cNvPr>
          <p:cNvCxnSpPr/>
          <p:nvPr/>
        </p:nvCxnSpPr>
        <p:spPr>
          <a:xfrm>
            <a:off x="0" y="548680"/>
            <a:ext cx="9108000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ZoneTexte 33">
            <a:extLst>
              <a:ext uri="{FF2B5EF4-FFF2-40B4-BE49-F238E27FC236}">
                <a16:creationId xmlns:a16="http://schemas.microsoft.com/office/drawing/2014/main" id="{2864A7AD-1465-40EB-B12C-0CE49C210D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640" y="33602"/>
            <a:ext cx="64087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Tunisia’s People: Traditions and Arts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9C107A1-807A-491A-B194-D262A48B9250}"/>
              </a:ext>
            </a:extLst>
          </p:cNvPr>
          <p:cNvSpPr/>
          <p:nvPr/>
        </p:nvSpPr>
        <p:spPr>
          <a:xfrm>
            <a:off x="3455876" y="476672"/>
            <a:ext cx="1800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Tunisia Folklore </a:t>
            </a:r>
          </a:p>
        </p:txBody>
      </p:sp>
      <p:pic>
        <p:nvPicPr>
          <p:cNvPr id="6" name="Online Media 5" title="Tabala Sta jem3a">
            <a:hlinkClick r:id="" action="ppaction://media"/>
            <a:extLst>
              <a:ext uri="{FF2B5EF4-FFF2-40B4-BE49-F238E27FC236}">
                <a16:creationId xmlns:a16="http://schemas.microsoft.com/office/drawing/2014/main" id="{744C9228-2B52-43FC-BE11-2FB5D32C780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35496" y="692696"/>
            <a:ext cx="9081430" cy="540059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0C0B9B8-D847-4FBF-8D79-C90E26DDD27E}"/>
              </a:ext>
            </a:extLst>
          </p:cNvPr>
          <p:cNvSpPr/>
          <p:nvPr/>
        </p:nvSpPr>
        <p:spPr>
          <a:xfrm>
            <a:off x="1709936" y="6073551"/>
            <a:ext cx="54543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0070C0"/>
                </a:solidFill>
              </a:rPr>
              <a:t>https://www.youtube.com/watch?v=4Xe6Bmha1PY&amp;feature=youtu.be</a:t>
            </a:r>
          </a:p>
        </p:txBody>
      </p:sp>
      <p:sp>
        <p:nvSpPr>
          <p:cNvPr id="22" name="Espace réservé du numéro de diapositive 12">
            <a:extLst>
              <a:ext uri="{FF2B5EF4-FFF2-40B4-BE49-F238E27FC236}">
                <a16:creationId xmlns:a16="http://schemas.microsoft.com/office/drawing/2014/main" id="{F4C8D899-2A89-44DE-AFEC-BDFE082A546E}"/>
              </a:ext>
            </a:extLst>
          </p:cNvPr>
          <p:cNvSpPr txBox="1">
            <a:spLocks/>
          </p:cNvSpPr>
          <p:nvPr/>
        </p:nvSpPr>
        <p:spPr>
          <a:xfrm>
            <a:off x="8514184" y="6435334"/>
            <a:ext cx="679376" cy="328464"/>
          </a:xfrm>
          <a:prstGeom prst="rect">
            <a:avLst/>
          </a:prstGeom>
        </p:spPr>
        <p:txBody>
          <a:bodyPr vert="horz"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dirty="0">
                <a:ln>
                  <a:noFill/>
                </a:ln>
                <a:solidFill>
                  <a:schemeClr val="tx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7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/17</a:t>
            </a:r>
          </a:p>
        </p:txBody>
      </p:sp>
    </p:spTree>
    <p:extLst>
      <p:ext uri="{BB962C8B-B14F-4D97-AF65-F5344CB8AC3E}">
        <p14:creationId xmlns:p14="http://schemas.microsoft.com/office/powerpoint/2010/main" val="1896398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/>
          <p:cNvCxnSpPr/>
          <p:nvPr/>
        </p:nvCxnSpPr>
        <p:spPr>
          <a:xfrm>
            <a:off x="0" y="548680"/>
            <a:ext cx="9108000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e 154"/>
          <p:cNvGrpSpPr/>
          <p:nvPr/>
        </p:nvGrpSpPr>
        <p:grpSpPr>
          <a:xfrm>
            <a:off x="-61200" y="548680"/>
            <a:ext cx="784800" cy="3285320"/>
            <a:chOff x="-61200" y="548680"/>
            <a:chExt cx="784800" cy="3285320"/>
          </a:xfrm>
        </p:grpSpPr>
        <p:cxnSp>
          <p:nvCxnSpPr>
            <p:cNvPr id="7" name="Connecteur droit 6"/>
            <p:cNvCxnSpPr/>
            <p:nvPr/>
          </p:nvCxnSpPr>
          <p:spPr>
            <a:xfrm rot="5400000">
              <a:off x="-612576" y="1412776"/>
              <a:ext cx="1728192" cy="0"/>
            </a:xfrm>
            <a:prstGeom prst="line">
              <a:avLst/>
            </a:prstGeom>
            <a:ln w="254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7"/>
            <p:cNvCxnSpPr/>
            <p:nvPr/>
          </p:nvCxnSpPr>
          <p:spPr>
            <a:xfrm rot="5400000">
              <a:off x="-108000" y="2340000"/>
              <a:ext cx="432000" cy="288000"/>
            </a:xfrm>
            <a:prstGeom prst="line">
              <a:avLst/>
            </a:prstGeom>
            <a:ln w="254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8"/>
            <p:cNvCxnSpPr/>
            <p:nvPr/>
          </p:nvCxnSpPr>
          <p:spPr>
            <a:xfrm rot="5400000">
              <a:off x="-493200" y="1520788"/>
              <a:ext cx="1944216" cy="0"/>
            </a:xfrm>
            <a:prstGeom prst="line">
              <a:avLst/>
            </a:prstGeom>
            <a:ln w="508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9"/>
            <p:cNvCxnSpPr/>
            <p:nvPr/>
          </p:nvCxnSpPr>
          <p:spPr>
            <a:xfrm rot="5400000">
              <a:off x="-169200" y="2584800"/>
              <a:ext cx="756000" cy="540000"/>
            </a:xfrm>
            <a:prstGeom prst="line">
              <a:avLst/>
            </a:prstGeom>
            <a:ln w="508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10"/>
            <p:cNvCxnSpPr/>
            <p:nvPr/>
          </p:nvCxnSpPr>
          <p:spPr>
            <a:xfrm rot="16200000" flipH="1">
              <a:off x="-433303" y="1700568"/>
              <a:ext cx="2304256" cy="480"/>
            </a:xfrm>
            <a:prstGeom prst="line">
              <a:avLst/>
            </a:prstGeom>
            <a:ln w="635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11"/>
            <p:cNvCxnSpPr/>
            <p:nvPr/>
          </p:nvCxnSpPr>
          <p:spPr>
            <a:xfrm rot="5400000">
              <a:off x="-158400" y="2952000"/>
              <a:ext cx="1008000" cy="756000"/>
            </a:xfrm>
            <a:prstGeom prst="line">
              <a:avLst/>
            </a:prstGeom>
            <a:ln w="635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8" name="Connecteur droit 77"/>
          <p:cNvCxnSpPr/>
          <p:nvPr/>
        </p:nvCxnSpPr>
        <p:spPr>
          <a:xfrm>
            <a:off x="0" y="6340316"/>
            <a:ext cx="9144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8962" name="Picture 2" descr="5 UK Students, Alums Awarded Fulbrights, Including 1 in Debate | UKNow">
            <a:extLst>
              <a:ext uri="{FF2B5EF4-FFF2-40B4-BE49-F238E27FC236}">
                <a16:creationId xmlns:a16="http://schemas.microsoft.com/office/drawing/2014/main" id="{1E2F2414-BE7F-4EF2-B396-033097F963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08" b="25077"/>
          <a:stretch/>
        </p:blipFill>
        <p:spPr bwMode="auto">
          <a:xfrm>
            <a:off x="162094" y="6435918"/>
            <a:ext cx="1698241" cy="409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http://www.ucar.rnu.tn/storage/2019/01/logo-ucar-256x100-256x91.png">
            <a:extLst>
              <a:ext uri="{FF2B5EF4-FFF2-40B4-BE49-F238E27FC236}">
                <a16:creationId xmlns:a16="http://schemas.microsoft.com/office/drawing/2014/main" id="{43A23143-0ADE-4AE2-893F-A7D2CC3CA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6414853"/>
            <a:ext cx="1152128" cy="409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Home">
            <a:extLst>
              <a:ext uri="{FF2B5EF4-FFF2-40B4-BE49-F238E27FC236}">
                <a16:creationId xmlns:a16="http://schemas.microsoft.com/office/drawing/2014/main" id="{1F859D42-FAA7-45BF-9609-AB9EDA4C8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6419750"/>
            <a:ext cx="1512509" cy="354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270D25D-5537-407C-9511-EE521FE45F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5976" y="6458183"/>
            <a:ext cx="1512509" cy="318423"/>
          </a:xfrm>
          <a:prstGeom prst="rect">
            <a:avLst/>
          </a:prstGeom>
        </p:spPr>
      </p:pic>
      <p:cxnSp>
        <p:nvCxnSpPr>
          <p:cNvPr id="31" name="Connecteur droit 4">
            <a:extLst>
              <a:ext uri="{FF2B5EF4-FFF2-40B4-BE49-F238E27FC236}">
                <a16:creationId xmlns:a16="http://schemas.microsoft.com/office/drawing/2014/main" id="{04D6FAA7-BE60-4704-A722-DD2544404077}"/>
              </a:ext>
            </a:extLst>
          </p:cNvPr>
          <p:cNvCxnSpPr/>
          <p:nvPr/>
        </p:nvCxnSpPr>
        <p:spPr>
          <a:xfrm>
            <a:off x="0" y="548680"/>
            <a:ext cx="9108000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ZoneTexte 33">
            <a:extLst>
              <a:ext uri="{FF2B5EF4-FFF2-40B4-BE49-F238E27FC236}">
                <a16:creationId xmlns:a16="http://schemas.microsoft.com/office/drawing/2014/main" id="{2864A7AD-1465-40EB-B12C-0CE49C210D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640" y="33602"/>
            <a:ext cx="64087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Tunisia’s People: Traditions and Arts</a:t>
            </a:r>
          </a:p>
        </p:txBody>
      </p:sp>
      <p:pic>
        <p:nvPicPr>
          <p:cNvPr id="3" name="Online Media 2" title="Tunisians showcase traditional attires">
            <a:hlinkClick r:id="" action="ppaction://media"/>
            <a:extLst>
              <a:ext uri="{FF2B5EF4-FFF2-40B4-BE49-F238E27FC236}">
                <a16:creationId xmlns:a16="http://schemas.microsoft.com/office/drawing/2014/main" id="{63B73A38-0038-48FD-A69A-EDE728DFA77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35496" y="585822"/>
            <a:ext cx="9072093" cy="557060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E3523CD-661A-46E2-85B0-F1293AA88D03}"/>
              </a:ext>
            </a:extLst>
          </p:cNvPr>
          <p:cNvSpPr/>
          <p:nvPr/>
        </p:nvSpPr>
        <p:spPr>
          <a:xfrm>
            <a:off x="2358738" y="6077907"/>
            <a:ext cx="4356484" cy="3385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0070C0"/>
                </a:solidFill>
              </a:rPr>
              <a:t>https://www.youtube.com/watch?v=SivLQnjBSkw</a:t>
            </a:r>
          </a:p>
        </p:txBody>
      </p:sp>
      <p:sp>
        <p:nvSpPr>
          <p:cNvPr id="21" name="Espace réservé du numéro de diapositive 12">
            <a:extLst>
              <a:ext uri="{FF2B5EF4-FFF2-40B4-BE49-F238E27FC236}">
                <a16:creationId xmlns:a16="http://schemas.microsoft.com/office/drawing/2014/main" id="{E64D2265-CBF3-4093-8B0D-D9DC65D39FB8}"/>
              </a:ext>
            </a:extLst>
          </p:cNvPr>
          <p:cNvSpPr txBox="1">
            <a:spLocks/>
          </p:cNvSpPr>
          <p:nvPr/>
        </p:nvSpPr>
        <p:spPr>
          <a:xfrm>
            <a:off x="8514184" y="6435334"/>
            <a:ext cx="679376" cy="328464"/>
          </a:xfrm>
          <a:prstGeom prst="rect">
            <a:avLst/>
          </a:prstGeom>
        </p:spPr>
        <p:txBody>
          <a:bodyPr vert="horz"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noProof="0" dirty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/17</a:t>
            </a:r>
          </a:p>
        </p:txBody>
      </p:sp>
    </p:spTree>
    <p:extLst>
      <p:ext uri="{BB962C8B-B14F-4D97-AF65-F5344CB8AC3E}">
        <p14:creationId xmlns:p14="http://schemas.microsoft.com/office/powerpoint/2010/main" val="426615039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24603</TotalTime>
  <Words>505</Words>
  <Application>Microsoft Office PowerPoint</Application>
  <PresentationFormat>On-screen Show (4:3)</PresentationFormat>
  <Paragraphs>133</Paragraphs>
  <Slides>20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宋体</vt:lpstr>
      <vt:lpstr>Arial</vt:lpstr>
      <vt:lpstr>Calibri</vt:lpstr>
      <vt:lpstr>Times New Roman</vt:lpstr>
      <vt:lpstr>Thème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manef</dc:creator>
  <cp:lastModifiedBy>manef</cp:lastModifiedBy>
  <cp:revision>418</cp:revision>
  <cp:lastPrinted>2020-11-13T18:48:15Z</cp:lastPrinted>
  <dcterms:modified xsi:type="dcterms:W3CDTF">2020-11-18T16:57:46Z</dcterms:modified>
</cp:coreProperties>
</file>