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4"/>
  </p:handoutMasterIdLst>
  <p:sldIdLst>
    <p:sldId id="256" r:id="rId2"/>
    <p:sldId id="272" r:id="rId3"/>
    <p:sldId id="257" r:id="rId4"/>
    <p:sldId id="258" r:id="rId5"/>
    <p:sldId id="270" r:id="rId6"/>
    <p:sldId id="259" r:id="rId7"/>
    <p:sldId id="260" r:id="rId8"/>
    <p:sldId id="261" r:id="rId9"/>
    <p:sldId id="262" r:id="rId10"/>
    <p:sldId id="263" r:id="rId11"/>
    <p:sldId id="265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C8171-9FA4-40BD-A58D-177141D8AD18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CBC4A-E18F-4FBB-BA5C-B07F72EFC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242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7096C66-79EE-4FD5-B49C-D6361609E2A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D38D32C-B7FB-4EFD-B5FE-71B08DF68C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96C66-79EE-4FD5-B49C-D6361609E2A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D32C-B7FB-4EFD-B5FE-71B08DF68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96C66-79EE-4FD5-B49C-D6361609E2A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D32C-B7FB-4EFD-B5FE-71B08DF68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096C66-79EE-4FD5-B49C-D6361609E2A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D38D32C-B7FB-4EFD-B5FE-71B08DF68CB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7096C66-79EE-4FD5-B49C-D6361609E2A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D38D32C-B7FB-4EFD-B5FE-71B08DF68C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96C66-79EE-4FD5-B49C-D6361609E2A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D32C-B7FB-4EFD-B5FE-71B08DF68C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96C66-79EE-4FD5-B49C-D6361609E2A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D32C-B7FB-4EFD-B5FE-71B08DF68C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096C66-79EE-4FD5-B49C-D6361609E2A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D38D32C-B7FB-4EFD-B5FE-71B08DF68C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96C66-79EE-4FD5-B49C-D6361609E2A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8D32C-B7FB-4EFD-B5FE-71B08DF68C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096C66-79EE-4FD5-B49C-D6361609E2A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D38D32C-B7FB-4EFD-B5FE-71B08DF68CB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096C66-79EE-4FD5-B49C-D6361609E2A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D38D32C-B7FB-4EFD-B5FE-71B08DF68CB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7096C66-79EE-4FD5-B49C-D6361609E2A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D38D32C-B7FB-4EFD-B5FE-71B08DF68C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video.search.yahoo.com/search/video;_ylt=A0LEVxH1VwhUDT0Ahu5XNyoA;_ylu=X3oDMTEzcWExa2cyBGNvbG8DYmYxBHBvcwMxBHZ0aWQDVklQNDk0XzEEc2VjA3Nj?p=diversity%20training%20for%20teachers&amp;fr=sfp&amp;fr2=piv-web&amp;fr=yfp-t-901-s" TargetMode="External"/><Relationship Id="rId2" Type="http://schemas.openxmlformats.org/officeDocument/2006/relationships/hyperlink" Target="http://www.ehow.com/about_6631102_diversity-awareness-training-teacher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ycb.coe.int/compasito/chapter_4/pdf/4_19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nFUDx3wC-Y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Diversity – </a:t>
            </a:r>
            <a:br>
              <a:rPr lang="en-US" dirty="0"/>
            </a:br>
            <a:r>
              <a:rPr lang="en-US" dirty="0"/>
              <a:t>What  You Should Know In The Work Place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/>
              <a:t>H. Scott Pitt</a:t>
            </a:r>
          </a:p>
          <a:p>
            <a:pPr algn="r"/>
            <a:r>
              <a:rPr lang="en-US" dirty="0"/>
              <a:t>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Categories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800" dirty="0"/>
              <a:t>Diversity can encompass such categories as:</a:t>
            </a:r>
          </a:p>
          <a:p>
            <a:pPr lvl="2"/>
            <a:r>
              <a:rPr lang="en-US" sz="2400" dirty="0"/>
              <a:t>Ethnicity</a:t>
            </a:r>
          </a:p>
          <a:p>
            <a:pPr lvl="2"/>
            <a:r>
              <a:rPr lang="en-US" sz="2400" dirty="0"/>
              <a:t>Race</a:t>
            </a:r>
          </a:p>
          <a:p>
            <a:pPr lvl="2"/>
            <a:r>
              <a:rPr lang="en-US" sz="2400" dirty="0"/>
              <a:t>Socio-economic status</a:t>
            </a:r>
          </a:p>
          <a:p>
            <a:pPr lvl="2"/>
            <a:r>
              <a:rPr lang="en-US" sz="2400" dirty="0"/>
              <a:t>Religion</a:t>
            </a:r>
          </a:p>
          <a:p>
            <a:pPr lvl="2"/>
            <a:r>
              <a:rPr lang="en-US" sz="2400" dirty="0"/>
              <a:t>Ability</a:t>
            </a:r>
          </a:p>
          <a:p>
            <a:pPr lvl="2"/>
            <a:r>
              <a:rPr lang="en-US" sz="2400" dirty="0"/>
              <a:t>Gender</a:t>
            </a:r>
          </a:p>
          <a:p>
            <a:pPr lvl="2"/>
            <a:r>
              <a:rPr lang="en-US" sz="2400" dirty="0"/>
              <a:t>Gender expression</a:t>
            </a:r>
          </a:p>
          <a:p>
            <a:pPr lvl="2"/>
            <a:r>
              <a:rPr lang="en-US" sz="2400" dirty="0"/>
              <a:t>Sexism</a:t>
            </a:r>
          </a:p>
          <a:p>
            <a:pPr lvl="2"/>
            <a:r>
              <a:rPr lang="en-US" sz="2400" dirty="0"/>
              <a:t>Sexual orientation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Approaching diversity in the workplace can be done with thoughtful inclusive intent through activities and structure. </a:t>
            </a:r>
          </a:p>
          <a:p>
            <a:r>
              <a:rPr lang="en-US" dirty="0"/>
              <a:t>All can be validated and have differences celebrated.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 Cited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hlinkClick r:id="rId2"/>
              </a:rPr>
              <a:t>http://www.ehow.com/about_6631102_diversity-awareness-training-teachers.html</a:t>
            </a:r>
            <a:endParaRPr lang="en-US" dirty="0"/>
          </a:p>
          <a:p>
            <a:pPr>
              <a:buNone/>
            </a:pPr>
            <a:r>
              <a:rPr lang="en-US" u="sng" dirty="0">
                <a:hlinkClick r:id="rId3"/>
              </a:rPr>
              <a:t>https://video.search.yahoo.com/search/video;_ylt=A0LEVxH1VwhUDT0Ahu5XNyoA;_ylu=X3oDMTEzcWExa2cyBGNvbG8DYmYxBHBvcwMxBHZ0aWQDVklQNDk0XzEEc2VjA3Nj?p=diversity%20training%20for%20teachers&amp;fr=sfp&amp;fr2=piv-web&amp;fr=yfp-t-901-s</a:t>
            </a:r>
            <a:endParaRPr lang="en-US" dirty="0"/>
          </a:p>
          <a:p>
            <a:pPr>
              <a:buNone/>
            </a:pPr>
            <a:r>
              <a:rPr lang="en-US" u="sng" dirty="0">
                <a:hlinkClick r:id="rId4"/>
              </a:rPr>
              <a:t>http://www.eycb.coe.int/compasito/chapter_4/pdf/4_19.pdf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Difference</a:t>
            </a:r>
          </a:p>
          <a:p>
            <a:pPr lvl="1"/>
            <a:r>
              <a:rPr lang="en-US" sz="2400" dirty="0"/>
              <a:t>That which makes you special and unique from others</a:t>
            </a:r>
          </a:p>
          <a:p>
            <a:r>
              <a:rPr lang="en-US" sz="2800" dirty="0"/>
              <a:t>Commonality</a:t>
            </a:r>
          </a:p>
          <a:p>
            <a:pPr lvl="1"/>
            <a:r>
              <a:rPr lang="en-US" sz="2400" dirty="0"/>
              <a:t>Events or characteristics which link people together</a:t>
            </a:r>
          </a:p>
          <a:p>
            <a:pPr lvl="3"/>
            <a:r>
              <a:rPr lang="en-US" sz="2000" dirty="0"/>
              <a:t>Classroom, campus, career or job</a:t>
            </a:r>
          </a:p>
          <a:p>
            <a:pPr lvl="3"/>
            <a:r>
              <a:rPr lang="en-US" sz="2000" dirty="0"/>
              <a:t>Sports team</a:t>
            </a:r>
          </a:p>
          <a:p>
            <a:pPr lvl="3"/>
            <a:r>
              <a:rPr lang="en-US" sz="2000" dirty="0"/>
              <a:t>Love, pain, dignity</a:t>
            </a:r>
          </a:p>
          <a:p>
            <a:r>
              <a:rPr lang="en-US" sz="2800" dirty="0"/>
              <a:t>Inclusive diversity seeks to illustrate commonalities while validating, respecting, and celebrating that which make people unique.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88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Diversity Categories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3752"/>
          </a:xfrm>
        </p:spPr>
        <p:txBody>
          <a:bodyPr>
            <a:noAutofit/>
          </a:bodyPr>
          <a:lstStyle/>
          <a:p>
            <a:pPr lvl="2"/>
            <a:r>
              <a:rPr lang="en-US" sz="2800" dirty="0"/>
              <a:t>Ethnicity</a:t>
            </a:r>
          </a:p>
          <a:p>
            <a:pPr lvl="2"/>
            <a:r>
              <a:rPr lang="en-US" sz="2800" dirty="0"/>
              <a:t>Race</a:t>
            </a:r>
          </a:p>
          <a:p>
            <a:pPr lvl="2"/>
            <a:r>
              <a:rPr lang="en-US" sz="2800" dirty="0"/>
              <a:t>Socio-economic status</a:t>
            </a:r>
          </a:p>
          <a:p>
            <a:pPr lvl="2"/>
            <a:r>
              <a:rPr lang="en-US" sz="2800" dirty="0"/>
              <a:t>Religion</a:t>
            </a:r>
          </a:p>
          <a:p>
            <a:pPr lvl="2"/>
            <a:r>
              <a:rPr lang="en-US" sz="2800" dirty="0"/>
              <a:t>Ability</a:t>
            </a:r>
          </a:p>
          <a:p>
            <a:pPr lvl="2"/>
            <a:r>
              <a:rPr lang="en-US" sz="2800" dirty="0"/>
              <a:t>Gender</a:t>
            </a:r>
          </a:p>
          <a:p>
            <a:pPr lvl="2"/>
            <a:r>
              <a:rPr lang="en-US" sz="2800" dirty="0"/>
              <a:t>Gender expression</a:t>
            </a:r>
          </a:p>
          <a:p>
            <a:pPr lvl="2"/>
            <a:r>
              <a:rPr lang="en-US" sz="2800" dirty="0"/>
              <a:t>Sexism</a:t>
            </a:r>
          </a:p>
          <a:p>
            <a:pPr lvl="2"/>
            <a:r>
              <a:rPr lang="en-US" sz="2800" dirty="0"/>
              <a:t>Sexual orientation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How you behave at work is important to everyone on your team. It is not the forum to practice your personal bias.</a:t>
            </a:r>
          </a:p>
          <a:p>
            <a:endParaRPr lang="en-US" dirty="0"/>
          </a:p>
          <a:p>
            <a:r>
              <a:rPr lang="en-US" dirty="0"/>
              <a:t>Identify your “Blind Spots”</a:t>
            </a:r>
          </a:p>
          <a:p>
            <a:pPr lvl="1"/>
            <a:r>
              <a:rPr lang="en-US" dirty="0"/>
              <a:t>What makes you uncomfortable?</a:t>
            </a:r>
          </a:p>
          <a:p>
            <a:pPr lvl="1"/>
            <a:r>
              <a:rPr lang="en-US" dirty="0"/>
              <a:t>Measure your lack of exposure or knowledge base.</a:t>
            </a:r>
          </a:p>
          <a:p>
            <a:pPr lvl="1"/>
            <a:r>
              <a:rPr lang="en-US" dirty="0"/>
              <a:t>What are you saying or doing that is unintentionally/intentionally causing a breakdown of the student/teacher and/or the parent/teacher relationship?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Ignorance of Diversity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http://www.youtube.com/watch?v=XnFUDx3wC-Y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u="sng" dirty="0">
                <a:solidFill>
                  <a:srgbClr val="00B0F0"/>
                </a:solidFill>
              </a:rPr>
              <a:t>http://www.youtube.com/watch?v=CnOJgDW0gPI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Race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Sexual Orientation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Blind Spots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number one rule is to search for commonality between you and other person to minimalize the differences. </a:t>
            </a:r>
          </a:p>
          <a:p>
            <a:r>
              <a:rPr lang="en-US" dirty="0"/>
              <a:t>Look for opportunities to break out of your comfort zone and find new experiences.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*** Ultimately you are doing the best with the knowledge that you have at hand. Remember the goal isn’t to be perfect!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pPr algn="ctr">
              <a:buNone/>
            </a:pPr>
            <a:r>
              <a:rPr lang="en-US" sz="3200" dirty="0"/>
              <a:t>The goal is </a:t>
            </a:r>
            <a:r>
              <a:rPr lang="en-US" sz="3200" u="sng" dirty="0"/>
              <a:t>Inclusive Intent</a:t>
            </a:r>
            <a:endParaRPr lang="en-US" u="sng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of Inclusive Intent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Conflicts regarding diversity can negatively impact colleagues attitudes and performance at work as well as the customers view and repeat business. </a:t>
            </a:r>
          </a:p>
          <a:p>
            <a:r>
              <a:rPr lang="en-US" dirty="0"/>
              <a:t>People will remember a mistake with good intent as care and concern. </a:t>
            </a:r>
          </a:p>
          <a:p>
            <a:r>
              <a:rPr lang="en-US" dirty="0"/>
              <a:t>It is essential for equitable work that managers are well equipped to manage differences. </a:t>
            </a:r>
          </a:p>
          <a:p>
            <a:r>
              <a:rPr lang="en-US" dirty="0"/>
              <a:t>Leadership serve as models for all who look for a demonstration of desirable behavior and attitudes about diversity.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Inclusive Intent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How will your interactions with customers, patrons, and colleagues change when you look for ways to be inclusive?</a:t>
            </a:r>
          </a:p>
          <a:p>
            <a:r>
              <a:rPr lang="en-US" dirty="0"/>
              <a:t>How will your lesson plans change with Inclusive Intent?</a:t>
            </a:r>
          </a:p>
          <a:p>
            <a:r>
              <a:rPr lang="en-US" dirty="0"/>
              <a:t>How will your approach change to conflict? to resolution? </a:t>
            </a:r>
          </a:p>
          <a:p>
            <a:r>
              <a:rPr lang="en-US" dirty="0"/>
              <a:t>How will your personal interactions and blind spots change?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Where Do You Fit?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do you know?  </a:t>
            </a:r>
          </a:p>
          <a:p>
            <a:r>
              <a:rPr lang="en-US" sz="3200" dirty="0"/>
              <a:t>What is your experience? </a:t>
            </a:r>
          </a:p>
          <a:p>
            <a:r>
              <a:rPr lang="en-US" sz="3200" dirty="0"/>
              <a:t>How do others see you? </a:t>
            </a:r>
          </a:p>
          <a:p>
            <a:r>
              <a:rPr lang="en-US" sz="3200" dirty="0"/>
              <a:t>What assumptions do they make?</a:t>
            </a:r>
          </a:p>
          <a:p>
            <a:r>
              <a:rPr lang="en-US" sz="3200" dirty="0"/>
              <a:t>Describe yourself in stereotypes based on what others glean from your appearance, your actions, and your geography.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5428</TotalTime>
  <Words>564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Century Schoolbook</vt:lpstr>
      <vt:lpstr>Wingdings</vt:lpstr>
      <vt:lpstr>Wingdings 2</vt:lpstr>
      <vt:lpstr>Oriel</vt:lpstr>
      <vt:lpstr>Diversity –  What  You Should Know In The Work Place</vt:lpstr>
      <vt:lpstr>Diversity</vt:lpstr>
      <vt:lpstr>Diversity Categories </vt:lpstr>
      <vt:lpstr>Employee Behavior</vt:lpstr>
      <vt:lpstr>Ignorance of Diversity</vt:lpstr>
      <vt:lpstr>Coping with Blind Spots</vt:lpstr>
      <vt:lpstr>The Power of Inclusive Intent</vt:lpstr>
      <vt:lpstr>Effect of Inclusive Intent</vt:lpstr>
      <vt:lpstr>Where Do You Fit?</vt:lpstr>
      <vt:lpstr>Recap of Categories </vt:lpstr>
      <vt:lpstr>Validation </vt:lpstr>
      <vt:lpstr>Works Cited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</dc:creator>
  <cp:lastModifiedBy>Pitt, Scott</cp:lastModifiedBy>
  <cp:revision>38</cp:revision>
  <cp:lastPrinted>2014-09-15T14:26:56Z</cp:lastPrinted>
  <dcterms:created xsi:type="dcterms:W3CDTF">2014-09-06T15:51:51Z</dcterms:created>
  <dcterms:modified xsi:type="dcterms:W3CDTF">2023-07-21T19:44:02Z</dcterms:modified>
</cp:coreProperties>
</file>