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7/20/2023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7/20/2023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7/20/2023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7/20/2023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a:solidFill>
                  <a:schemeClr val="accent1">
                    <a:lumMod val="75000"/>
                  </a:schemeClr>
                </a:solidFill>
              </a:rPr>
              <a:t>Problem Solving</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18158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98952"/>
            <a:ext cx="9720072" cy="1499616"/>
          </a:xfrm>
        </p:spPr>
        <p:txBody>
          <a:bodyPr/>
          <a:lstStyle/>
          <a:p>
            <a:r>
              <a:rPr lang="en-US" dirty="0">
                <a:solidFill>
                  <a:schemeClr val="accent1">
                    <a:lumMod val="75000"/>
                  </a:schemeClr>
                </a:solidFill>
              </a:rPr>
              <a:t>Problems and obstacles</a:t>
            </a:r>
            <a:br>
              <a:rPr lang="en-US" dirty="0">
                <a:solidFill>
                  <a:schemeClr val="accent1">
                    <a:lumMod val="75000"/>
                  </a:schemeClr>
                </a:solidFill>
              </a:rPr>
            </a:br>
            <a:r>
              <a:rPr lang="en-US" dirty="0">
                <a:solidFill>
                  <a:schemeClr val="accent1">
                    <a:lumMod val="75000"/>
                  </a:schemeClr>
                </a:solidFill>
              </a:rPr>
              <a:t>in problem solving</a:t>
            </a:r>
          </a:p>
        </p:txBody>
      </p:sp>
      <p:sp>
        <p:nvSpPr>
          <p:cNvPr id="3" name="Content Placeholder 2"/>
          <p:cNvSpPr>
            <a:spLocks noGrp="1"/>
          </p:cNvSpPr>
          <p:nvPr>
            <p:ph idx="1"/>
          </p:nvPr>
        </p:nvSpPr>
        <p:spPr/>
        <p:txBody>
          <a:bodyPr>
            <a:normAutofit fontScale="92500" lnSpcReduction="10000"/>
          </a:bodyPr>
          <a:lstStyle/>
          <a:p>
            <a:pPr lvl="0">
              <a:buFont typeface="Wingdings" panose="05000000000000000000" pitchFamily="2" charset="2"/>
              <a:buChar char="v"/>
            </a:pPr>
            <a:r>
              <a:rPr lang="en-US" sz="3200" b="1" dirty="0">
                <a:solidFill>
                  <a:srgbClr val="7030A0"/>
                </a:solidFill>
              </a:rPr>
              <a:t>Assumptions:</a:t>
            </a:r>
            <a:r>
              <a:rPr lang="en-US" sz="3200" dirty="0">
                <a:solidFill>
                  <a:srgbClr val="7030A0"/>
                </a:solidFill>
              </a:rPr>
              <a:t> </a:t>
            </a:r>
            <a:r>
              <a:rPr lang="en-US" sz="3200" dirty="0">
                <a:solidFill>
                  <a:srgbClr val="00B050"/>
                </a:solidFill>
              </a:rPr>
              <a:t>When dealing with a problem, people often make assumptions about the constraints and obstacles that prevent certain solutions.</a:t>
            </a:r>
          </a:p>
          <a:p>
            <a:pPr lvl="0">
              <a:buFont typeface="Wingdings" panose="05000000000000000000" pitchFamily="2" charset="2"/>
              <a:buChar char="v"/>
            </a:pPr>
            <a:r>
              <a:rPr lang="en-US" sz="3200" b="1" dirty="0">
                <a:solidFill>
                  <a:srgbClr val="7030A0"/>
                </a:solidFill>
              </a:rPr>
              <a:t>Mental Set:</a:t>
            </a:r>
            <a:r>
              <a:rPr lang="en-US" sz="3200" dirty="0">
                <a:solidFill>
                  <a:srgbClr val="7030A0"/>
                </a:solidFill>
              </a:rPr>
              <a:t> </a:t>
            </a:r>
            <a:r>
              <a:rPr lang="en-US" sz="3200" dirty="0">
                <a:solidFill>
                  <a:srgbClr val="00B050"/>
                </a:solidFill>
              </a:rPr>
              <a:t>Another common problem-solving obstacle is known as a mental set, which is the tendency people have to only use solutions that have worked in the past rather than looking for alternative ideas. A mental set can often be a useful problem-solving tool. However, mental sets can also lead to inflexibility, making it more difficult to find effective solutions.</a:t>
            </a:r>
          </a:p>
          <a:p>
            <a:endParaRPr lang="en-US" dirty="0"/>
          </a:p>
        </p:txBody>
      </p:sp>
    </p:spTree>
    <p:extLst>
      <p:ext uri="{BB962C8B-B14F-4D97-AF65-F5344CB8AC3E}">
        <p14:creationId xmlns:p14="http://schemas.microsoft.com/office/powerpoint/2010/main" val="187427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7 steps to problem solving</a:t>
            </a:r>
          </a:p>
        </p:txBody>
      </p:sp>
      <p:sp>
        <p:nvSpPr>
          <p:cNvPr id="3" name="Content Placeholder 2"/>
          <p:cNvSpPr>
            <a:spLocks noGrp="1"/>
          </p:cNvSpPr>
          <p:nvPr>
            <p:ph idx="1"/>
          </p:nvPr>
        </p:nvSpPr>
        <p:spPr>
          <a:xfrm>
            <a:off x="1024128" y="1716657"/>
            <a:ext cx="9720073" cy="4592703"/>
          </a:xfrm>
        </p:spPr>
        <p:txBody>
          <a:bodyPr>
            <a:normAutofit/>
          </a:bodyPr>
          <a:lstStyle/>
          <a:p>
            <a:pPr marL="0" lvl="0" indent="0">
              <a:buNone/>
            </a:pPr>
            <a:r>
              <a:rPr lang="en-US" b="1" dirty="0">
                <a:solidFill>
                  <a:srgbClr val="7030A0"/>
                </a:solidFill>
              </a:rPr>
              <a:t>Recognize and identify the Problem:</a:t>
            </a:r>
            <a:r>
              <a:rPr lang="en-US" dirty="0">
                <a:solidFill>
                  <a:srgbClr val="7030A0"/>
                </a:solidFill>
              </a:rPr>
              <a:t> </a:t>
            </a:r>
            <a:r>
              <a:rPr lang="en-US" dirty="0">
                <a:solidFill>
                  <a:srgbClr val="00B050"/>
                </a:solidFill>
              </a:rPr>
              <a:t>While it may seem like an obvious step, identifying the problem is not always as simple as it sounds. In some cases, people might mistakenly identify the wrong source of a problem, which will make attempts to solve it inefficient or even useless.</a:t>
            </a:r>
          </a:p>
          <a:p>
            <a:pPr marL="0" lvl="0" indent="0">
              <a:buNone/>
            </a:pPr>
            <a:r>
              <a:rPr lang="en-US" b="1" dirty="0">
                <a:solidFill>
                  <a:srgbClr val="7030A0"/>
                </a:solidFill>
              </a:rPr>
              <a:t>Define the Problem:</a:t>
            </a:r>
            <a:r>
              <a:rPr lang="en-US" dirty="0">
                <a:solidFill>
                  <a:srgbClr val="7030A0"/>
                </a:solidFill>
              </a:rPr>
              <a:t> </a:t>
            </a:r>
            <a:r>
              <a:rPr lang="en-US" dirty="0">
                <a:solidFill>
                  <a:srgbClr val="00B050"/>
                </a:solidFill>
              </a:rPr>
              <a:t>After the problem has been identified, it is important to fully define the problem so that it can be solved. </a:t>
            </a:r>
            <a:r>
              <a:rPr lang="en-US" b="1" dirty="0">
                <a:solidFill>
                  <a:srgbClr val="00B050"/>
                </a:solidFill>
              </a:rPr>
              <a:t>40-20-10-5</a:t>
            </a:r>
            <a:endParaRPr lang="en-US" dirty="0">
              <a:solidFill>
                <a:srgbClr val="00B050"/>
              </a:solidFill>
            </a:endParaRPr>
          </a:p>
          <a:p>
            <a:pPr marL="0" lvl="0" indent="0">
              <a:buNone/>
            </a:pPr>
            <a:r>
              <a:rPr lang="en-US" b="1" dirty="0">
                <a:solidFill>
                  <a:srgbClr val="7030A0"/>
                </a:solidFill>
              </a:rPr>
              <a:t>Form a Strategy:</a:t>
            </a:r>
            <a:r>
              <a:rPr lang="en-US" dirty="0">
                <a:solidFill>
                  <a:srgbClr val="7030A0"/>
                </a:solidFill>
              </a:rPr>
              <a:t> </a:t>
            </a:r>
            <a:r>
              <a:rPr lang="en-US" dirty="0">
                <a:solidFill>
                  <a:srgbClr val="00B050"/>
                </a:solidFill>
              </a:rPr>
              <a:t>The next step is to develop a strategy to solve the problem. The approach used will vary depending upon the situation and the individual's unique preferences.</a:t>
            </a:r>
          </a:p>
          <a:p>
            <a:pPr marL="0" lvl="0" indent="0">
              <a:buNone/>
            </a:pPr>
            <a:r>
              <a:rPr lang="en-US" b="1" dirty="0">
                <a:solidFill>
                  <a:srgbClr val="7030A0"/>
                </a:solidFill>
              </a:rPr>
              <a:t>Organize Information:</a:t>
            </a:r>
            <a:r>
              <a:rPr lang="en-US" dirty="0">
                <a:solidFill>
                  <a:srgbClr val="7030A0"/>
                </a:solidFill>
              </a:rPr>
              <a:t> </a:t>
            </a:r>
            <a:r>
              <a:rPr lang="en-US" dirty="0">
                <a:solidFill>
                  <a:srgbClr val="00B050"/>
                </a:solidFill>
              </a:rPr>
              <a:t>Before coming up with a solution, we need to first organize the available information. What do we know about the problem? What do we </a:t>
            </a:r>
            <a:r>
              <a:rPr lang="en-US" i="1" dirty="0">
                <a:solidFill>
                  <a:srgbClr val="00B050"/>
                </a:solidFill>
              </a:rPr>
              <a:t>not</a:t>
            </a:r>
            <a:r>
              <a:rPr lang="en-US" dirty="0">
                <a:solidFill>
                  <a:srgbClr val="00B050"/>
                </a:solidFill>
              </a:rPr>
              <a:t> know? The more information that is available, the better prepared we will be to come up with an accurate solution. </a:t>
            </a:r>
          </a:p>
          <a:p>
            <a:pPr marL="457200" lvl="0" indent="-457200">
              <a:buFont typeface="+mj-lt"/>
              <a:buAutoNum type="arabicPeriod"/>
            </a:pPr>
            <a:endParaRPr lang="en-US" dirty="0"/>
          </a:p>
          <a:p>
            <a:endParaRPr lang="en-US" dirty="0"/>
          </a:p>
        </p:txBody>
      </p:sp>
    </p:spTree>
    <p:extLst>
      <p:ext uri="{BB962C8B-B14F-4D97-AF65-F5344CB8AC3E}">
        <p14:creationId xmlns:p14="http://schemas.microsoft.com/office/powerpoint/2010/main" val="296496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7 steps to problem solving</a:t>
            </a:r>
          </a:p>
        </p:txBody>
      </p:sp>
      <p:sp>
        <p:nvSpPr>
          <p:cNvPr id="3" name="Content Placeholder 2"/>
          <p:cNvSpPr>
            <a:spLocks noGrp="1"/>
          </p:cNvSpPr>
          <p:nvPr>
            <p:ph idx="1"/>
          </p:nvPr>
        </p:nvSpPr>
        <p:spPr>
          <a:xfrm>
            <a:off x="1024128" y="1737360"/>
            <a:ext cx="9720073" cy="4681728"/>
          </a:xfrm>
        </p:spPr>
        <p:txBody>
          <a:bodyPr>
            <a:normAutofit/>
          </a:bodyPr>
          <a:lstStyle/>
          <a:p>
            <a:pPr marL="0" lvl="0" indent="0">
              <a:buNone/>
            </a:pPr>
            <a:r>
              <a:rPr lang="en-US" b="1" dirty="0">
                <a:solidFill>
                  <a:srgbClr val="7030A0"/>
                </a:solidFill>
              </a:rPr>
              <a:t>Allocate Resources:</a:t>
            </a:r>
            <a:r>
              <a:rPr lang="en-US" dirty="0">
                <a:solidFill>
                  <a:srgbClr val="7030A0"/>
                </a:solidFill>
              </a:rPr>
              <a:t> </a:t>
            </a:r>
            <a:r>
              <a:rPr lang="en-US" dirty="0">
                <a:solidFill>
                  <a:srgbClr val="00B050"/>
                </a:solidFill>
              </a:rPr>
              <a:t>Of course, we don't always have unlimited money, time, and other resources to solve a problem. Before you begin to solve a problem, you need to determine how high priority it is. If it is an important problem, it is probably worth allocating more resources to solving it. If, however, it is a fairly unimportant problem, then you do not want to spend too much of your available resources into coming up with a solution.</a:t>
            </a:r>
          </a:p>
          <a:p>
            <a:pPr marL="0" lvl="0" indent="0">
              <a:buNone/>
            </a:pPr>
            <a:r>
              <a:rPr lang="en-US" b="1" dirty="0">
                <a:solidFill>
                  <a:srgbClr val="7030A0"/>
                </a:solidFill>
              </a:rPr>
              <a:t>Monitor Progress:</a:t>
            </a:r>
            <a:r>
              <a:rPr lang="en-US" dirty="0">
                <a:solidFill>
                  <a:srgbClr val="7030A0"/>
                </a:solidFill>
              </a:rPr>
              <a:t> </a:t>
            </a:r>
            <a:r>
              <a:rPr lang="en-US" dirty="0">
                <a:solidFill>
                  <a:srgbClr val="00B050"/>
                </a:solidFill>
              </a:rPr>
              <a:t>Effective problem-solvers tend to monitor their progress as they work towards a solution. If they are not making good progress toward reaching their goal, they will reevaluate their approach or look for new strategies.</a:t>
            </a:r>
          </a:p>
          <a:p>
            <a:pPr marL="0" lvl="0" indent="0">
              <a:buNone/>
            </a:pPr>
            <a:r>
              <a:rPr lang="en-US" b="1" dirty="0">
                <a:solidFill>
                  <a:srgbClr val="7030A0"/>
                </a:solidFill>
              </a:rPr>
              <a:t>Evaluate the Results:</a:t>
            </a:r>
            <a:r>
              <a:rPr lang="en-US" dirty="0">
                <a:solidFill>
                  <a:srgbClr val="7030A0"/>
                </a:solidFill>
              </a:rPr>
              <a:t> </a:t>
            </a:r>
            <a:r>
              <a:rPr lang="en-US" dirty="0">
                <a:solidFill>
                  <a:srgbClr val="00B050"/>
                </a:solidFill>
              </a:rPr>
              <a:t>After a solution has been reached, it is important to evaluate the results to determine if it is the best possible solution to the problem. This evaluation might be immediate, such as checking the results of a math problem to ensure the answer is correct, or it can be delayed, such as evaluating the success of a therapy program after several months of treatment.</a:t>
            </a:r>
          </a:p>
        </p:txBody>
      </p:sp>
    </p:spTree>
    <p:extLst>
      <p:ext uri="{BB962C8B-B14F-4D97-AF65-F5344CB8AC3E}">
        <p14:creationId xmlns:p14="http://schemas.microsoft.com/office/powerpoint/2010/main" val="379793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24845" y="4413986"/>
            <a:ext cx="10545102" cy="1569660"/>
          </a:xfrm>
          <a:prstGeom prst="rect">
            <a:avLst/>
          </a:prstGeom>
        </p:spPr>
        <p:txBody>
          <a:bodyPr wrap="square">
            <a:spAutoFit/>
          </a:bodyPr>
          <a:lstStyle/>
          <a:p>
            <a:r>
              <a:rPr lang="en-US" sz="3200" i="1" dirty="0">
                <a:solidFill>
                  <a:srgbClr val="00B050"/>
                </a:solidFill>
              </a:rPr>
              <a:t>The measure of success is not whether you have a tough problem to deal with, but whether it is the same problem you had last year.</a:t>
            </a:r>
            <a:endParaRPr lang="en-US" sz="3200" dirty="0">
              <a:solidFill>
                <a:srgbClr val="00B050"/>
              </a:solidFill>
            </a:endParaRPr>
          </a:p>
          <a:p>
            <a:pPr algn="r"/>
            <a:r>
              <a:rPr lang="en-US" sz="3200" dirty="0">
                <a:solidFill>
                  <a:srgbClr val="7030A0"/>
                </a:solidFill>
              </a:rPr>
              <a:t>John Foster Dulles, Former US Secretary of State</a:t>
            </a:r>
          </a:p>
        </p:txBody>
      </p:sp>
    </p:spTree>
    <p:extLst>
      <p:ext uri="{BB962C8B-B14F-4D97-AF65-F5344CB8AC3E}">
        <p14:creationId xmlns:p14="http://schemas.microsoft.com/office/powerpoint/2010/main" val="229764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http://www.digdang.com/media/images/problem_solved_13808.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08896" y="384048"/>
            <a:ext cx="7785496" cy="6032039"/>
          </a:xfrm>
          <a:prstGeom prst="rect">
            <a:avLst/>
          </a:prstGeom>
          <a:noFill/>
          <a:ln>
            <a:noFill/>
          </a:ln>
        </p:spPr>
      </p:pic>
    </p:spTree>
    <p:extLst>
      <p:ext uri="{BB962C8B-B14F-4D97-AF65-F5344CB8AC3E}">
        <p14:creationId xmlns:p14="http://schemas.microsoft.com/office/powerpoint/2010/main" val="3074981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yui_3_10_0_1_1436878663893_2609" descr="Problem solved"/>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6560" y="210313"/>
            <a:ext cx="6861216" cy="6368966"/>
          </a:xfrm>
          <a:prstGeom prst="rect">
            <a:avLst/>
          </a:prstGeom>
          <a:noFill/>
          <a:ln>
            <a:noFill/>
          </a:ln>
        </p:spPr>
      </p:pic>
    </p:spTree>
    <p:extLst>
      <p:ext uri="{BB962C8B-B14F-4D97-AF65-F5344CB8AC3E}">
        <p14:creationId xmlns:p14="http://schemas.microsoft.com/office/powerpoint/2010/main" val="1580346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cleanmemes.com/wp-content/uploads/2014/05/ProblemSolvedParking.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77990" y="-707366"/>
            <a:ext cx="8212347" cy="8220974"/>
          </a:xfrm>
          <a:prstGeom prst="rect">
            <a:avLst/>
          </a:prstGeom>
          <a:noFill/>
          <a:ln>
            <a:noFill/>
          </a:ln>
        </p:spPr>
      </p:pic>
    </p:spTree>
    <p:extLst>
      <p:ext uri="{BB962C8B-B14F-4D97-AF65-F5344CB8AC3E}">
        <p14:creationId xmlns:p14="http://schemas.microsoft.com/office/powerpoint/2010/main" val="4119023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meme-lol.com/wp-content/uploads/meme-lol/Problem-solved_1.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9578" y="146304"/>
            <a:ext cx="5103214" cy="6428460"/>
          </a:xfrm>
          <a:prstGeom prst="rect">
            <a:avLst/>
          </a:prstGeom>
          <a:noFill/>
          <a:ln>
            <a:noFill/>
          </a:ln>
        </p:spPr>
      </p:pic>
    </p:spTree>
    <p:extLst>
      <p:ext uri="{BB962C8B-B14F-4D97-AF65-F5344CB8AC3E}">
        <p14:creationId xmlns:p14="http://schemas.microsoft.com/office/powerpoint/2010/main" val="3830220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974785"/>
            <a:ext cx="9720073" cy="5334575"/>
          </a:xfrm>
        </p:spPr>
        <p:txBody>
          <a:bodyPr>
            <a:normAutofit/>
          </a:bodyPr>
          <a:lstStyle/>
          <a:p>
            <a:pPr algn="just"/>
            <a:r>
              <a:rPr lang="en-US" sz="4000" dirty="0">
                <a:solidFill>
                  <a:srgbClr val="7030A0"/>
                </a:solidFill>
              </a:rPr>
              <a:t>From organizing your DVD collection to deciding to buy a house, problem-solving makes up a large part of daily life. </a:t>
            </a:r>
          </a:p>
          <a:p>
            <a:pPr algn="just"/>
            <a:endParaRPr lang="en-US" sz="4000" dirty="0">
              <a:solidFill>
                <a:schemeClr val="accent1">
                  <a:lumMod val="75000"/>
                </a:schemeClr>
              </a:solidFill>
            </a:endParaRPr>
          </a:p>
          <a:p>
            <a:pPr algn="just"/>
            <a:r>
              <a:rPr lang="en-US" sz="4000" dirty="0">
                <a:solidFill>
                  <a:srgbClr val="00B050"/>
                </a:solidFill>
              </a:rPr>
              <a:t>Problems can range from small (solving a single math equation on your homework assignment) to very large (planning your future career).</a:t>
            </a:r>
          </a:p>
          <a:p>
            <a:endParaRPr lang="en-US" dirty="0"/>
          </a:p>
        </p:txBody>
      </p:sp>
    </p:spTree>
    <p:extLst>
      <p:ext uri="{BB962C8B-B14F-4D97-AF65-F5344CB8AC3E}">
        <p14:creationId xmlns:p14="http://schemas.microsoft.com/office/powerpoint/2010/main" val="789292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lumMod val="75000"/>
                  </a:schemeClr>
                </a:solidFill>
              </a:rPr>
              <a:t>Mental Processes at work </a:t>
            </a:r>
            <a:br>
              <a:rPr lang="en-US" dirty="0">
                <a:solidFill>
                  <a:schemeClr val="accent1">
                    <a:lumMod val="75000"/>
                  </a:schemeClr>
                </a:solidFill>
              </a:rPr>
            </a:br>
            <a:r>
              <a:rPr lang="en-US" dirty="0">
                <a:solidFill>
                  <a:schemeClr val="accent1">
                    <a:lumMod val="75000"/>
                  </a:schemeClr>
                </a:solidFill>
              </a:rPr>
              <a:t>during problem solving</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4000" dirty="0">
                <a:solidFill>
                  <a:srgbClr val="00B050"/>
                </a:solidFill>
              </a:rPr>
              <a:t>Recognize there is a problem</a:t>
            </a:r>
          </a:p>
          <a:p>
            <a:pPr>
              <a:buFont typeface="Wingdings" panose="05000000000000000000" pitchFamily="2" charset="2"/>
              <a:buChar char="v"/>
            </a:pPr>
            <a:r>
              <a:rPr lang="en-US" sz="4000" dirty="0">
                <a:solidFill>
                  <a:srgbClr val="00B050"/>
                </a:solidFill>
              </a:rPr>
              <a:t>Consider relevant information that applies   to the current problem</a:t>
            </a:r>
          </a:p>
          <a:p>
            <a:pPr>
              <a:buFont typeface="Wingdings" panose="05000000000000000000" pitchFamily="2" charset="2"/>
              <a:buChar char="v"/>
            </a:pPr>
            <a:r>
              <a:rPr lang="en-US" sz="4000" dirty="0">
                <a:solidFill>
                  <a:srgbClr val="00B050"/>
                </a:solidFill>
              </a:rPr>
              <a:t>Identify different aspects of the problem</a:t>
            </a:r>
          </a:p>
          <a:p>
            <a:pPr>
              <a:buFont typeface="Wingdings" panose="05000000000000000000" pitchFamily="2" charset="2"/>
              <a:buChar char="v"/>
            </a:pPr>
            <a:r>
              <a:rPr lang="en-US" sz="4000" dirty="0">
                <a:solidFill>
                  <a:srgbClr val="00B050"/>
                </a:solidFill>
              </a:rPr>
              <a:t>Label and describe the problem</a:t>
            </a:r>
          </a:p>
        </p:txBody>
      </p:sp>
    </p:spTree>
    <p:extLst>
      <p:ext uri="{BB962C8B-B14F-4D97-AF65-F5344CB8AC3E}">
        <p14:creationId xmlns:p14="http://schemas.microsoft.com/office/powerpoint/2010/main" val="88801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Common Problem solving strategies</a:t>
            </a:r>
            <a:br>
              <a:rPr lang="en-US" dirty="0">
                <a:solidFill>
                  <a:schemeClr val="accent1">
                    <a:lumMod val="75000"/>
                  </a:schemeClr>
                </a:solidFill>
              </a:rPr>
            </a:br>
            <a:r>
              <a:rPr lang="en-US" dirty="0">
                <a:solidFill>
                  <a:schemeClr val="accent1">
                    <a:lumMod val="75000"/>
                  </a:schemeClr>
                </a:solidFill>
              </a:rPr>
              <a:t>in college students</a:t>
            </a:r>
          </a:p>
        </p:txBody>
      </p:sp>
      <p:sp>
        <p:nvSpPr>
          <p:cNvPr id="3" name="Content Placeholder 2"/>
          <p:cNvSpPr>
            <a:spLocks noGrp="1"/>
          </p:cNvSpPr>
          <p:nvPr>
            <p:ph idx="1"/>
          </p:nvPr>
        </p:nvSpPr>
        <p:spPr>
          <a:xfrm>
            <a:off x="1024128" y="2286000"/>
            <a:ext cx="9720073" cy="4480560"/>
          </a:xfrm>
        </p:spPr>
        <p:txBody>
          <a:bodyPr>
            <a:normAutofit/>
          </a:bodyPr>
          <a:lstStyle/>
          <a:p>
            <a:pPr lvl="0">
              <a:buFont typeface="Wingdings" panose="05000000000000000000" pitchFamily="2" charset="2"/>
              <a:buChar char="v"/>
            </a:pPr>
            <a:r>
              <a:rPr lang="en-US" sz="2800" b="1" dirty="0">
                <a:solidFill>
                  <a:srgbClr val="7030A0"/>
                </a:solidFill>
              </a:rPr>
              <a:t>Trial-and-Error:</a:t>
            </a:r>
            <a:r>
              <a:rPr lang="en-US" sz="2800" dirty="0">
                <a:solidFill>
                  <a:srgbClr val="7030A0"/>
                </a:solidFill>
              </a:rPr>
              <a:t> </a:t>
            </a:r>
            <a:r>
              <a:rPr lang="en-US" sz="2800" dirty="0">
                <a:solidFill>
                  <a:srgbClr val="00B050"/>
                </a:solidFill>
              </a:rPr>
              <a:t>A trial-and-error approach to problem-solving involves trying a number of different solutions and ruling out those that do not work. This approach can be a good option if you have a very limited number of options available. </a:t>
            </a:r>
          </a:p>
          <a:p>
            <a:pPr marL="502920" lvl="3" indent="0">
              <a:buNone/>
            </a:pPr>
            <a:r>
              <a:rPr lang="en-US" sz="2000" dirty="0"/>
              <a:t>If there are many different choices, you are better off narrowing down the possible options using another problem-solving technique before attempting trial-and-error.</a:t>
            </a:r>
          </a:p>
          <a:p>
            <a:pPr lvl="0">
              <a:buFont typeface="Wingdings" panose="05000000000000000000" pitchFamily="2" charset="2"/>
              <a:buChar char="v"/>
            </a:pPr>
            <a:r>
              <a:rPr lang="en-US" sz="2800" b="1" dirty="0">
                <a:solidFill>
                  <a:srgbClr val="7030A0"/>
                </a:solidFill>
              </a:rPr>
              <a:t>Insight:</a:t>
            </a:r>
            <a:r>
              <a:rPr lang="en-US" sz="2800" dirty="0">
                <a:solidFill>
                  <a:srgbClr val="7030A0"/>
                </a:solidFill>
              </a:rPr>
              <a:t> </a:t>
            </a:r>
            <a:r>
              <a:rPr lang="en-US" sz="2800" dirty="0">
                <a:solidFill>
                  <a:srgbClr val="00B050"/>
                </a:solidFill>
              </a:rPr>
              <a:t>In some cases, the solution to a problem can appear as a sudden insight. According to researchers, insight can occur because you realize that the problem is actually similar to something that you have dealt with in the past, but in most cases the underlying mental processes that lead to insight happen outside of awareness.</a:t>
            </a:r>
          </a:p>
          <a:p>
            <a:endParaRPr lang="en-US" dirty="0"/>
          </a:p>
        </p:txBody>
      </p:sp>
    </p:spTree>
    <p:extLst>
      <p:ext uri="{BB962C8B-B14F-4D97-AF65-F5344CB8AC3E}">
        <p14:creationId xmlns:p14="http://schemas.microsoft.com/office/powerpoint/2010/main" val="398183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lumMod val="75000"/>
                  </a:schemeClr>
                </a:solidFill>
              </a:rPr>
              <a:t>Problems and obstacles</a:t>
            </a:r>
            <a:br>
              <a:rPr lang="en-US" dirty="0">
                <a:solidFill>
                  <a:schemeClr val="accent1">
                    <a:lumMod val="75000"/>
                  </a:schemeClr>
                </a:solidFill>
              </a:rPr>
            </a:br>
            <a:r>
              <a:rPr lang="en-US" dirty="0">
                <a:solidFill>
                  <a:schemeClr val="accent1">
                    <a:lumMod val="75000"/>
                  </a:schemeClr>
                </a:solidFill>
              </a:rPr>
              <a:t>in problem solving</a:t>
            </a:r>
          </a:p>
        </p:txBody>
      </p:sp>
      <p:sp>
        <p:nvSpPr>
          <p:cNvPr id="3" name="Content Placeholder 2"/>
          <p:cNvSpPr>
            <a:spLocks noGrp="1"/>
          </p:cNvSpPr>
          <p:nvPr>
            <p:ph idx="1"/>
          </p:nvPr>
        </p:nvSpPr>
        <p:spPr/>
        <p:txBody>
          <a:bodyPr>
            <a:normAutofit fontScale="92500" lnSpcReduction="10000"/>
          </a:bodyPr>
          <a:lstStyle/>
          <a:p>
            <a:pPr lvl="0">
              <a:buFont typeface="Wingdings" panose="05000000000000000000" pitchFamily="2" charset="2"/>
              <a:buChar char="v"/>
            </a:pPr>
            <a:r>
              <a:rPr lang="en-US" sz="3200" b="1" dirty="0">
                <a:solidFill>
                  <a:srgbClr val="7030A0"/>
                </a:solidFill>
              </a:rPr>
              <a:t>Functional Fixedness:</a:t>
            </a:r>
            <a:r>
              <a:rPr lang="en-US" sz="3200" dirty="0">
                <a:solidFill>
                  <a:srgbClr val="7030A0"/>
                </a:solidFill>
              </a:rPr>
              <a:t> </a:t>
            </a:r>
            <a:r>
              <a:rPr lang="en-US" sz="3200" dirty="0">
                <a:solidFill>
                  <a:srgbClr val="00B050"/>
                </a:solidFill>
              </a:rPr>
              <a:t>This term refers to the tendency to view problems only in their customary manner. Functional fixedness prevents people from fully seeing all of the different options that might be available to find a solution.</a:t>
            </a:r>
          </a:p>
          <a:p>
            <a:pPr lvl="0">
              <a:buFont typeface="Wingdings" panose="05000000000000000000" pitchFamily="2" charset="2"/>
              <a:buChar char="v"/>
            </a:pPr>
            <a:r>
              <a:rPr lang="en-US" sz="3200" b="1" dirty="0">
                <a:solidFill>
                  <a:srgbClr val="7030A0"/>
                </a:solidFill>
              </a:rPr>
              <a:t>Irrelevant or Misleading Information</a:t>
            </a:r>
            <a:r>
              <a:rPr lang="en-US" sz="3200" b="1" dirty="0">
                <a:solidFill>
                  <a:srgbClr val="00B050"/>
                </a:solidFill>
              </a:rPr>
              <a:t>:</a:t>
            </a:r>
            <a:r>
              <a:rPr lang="en-US" sz="3200" dirty="0">
                <a:solidFill>
                  <a:srgbClr val="00B050"/>
                </a:solidFill>
              </a:rPr>
              <a:t> When you are trying to solve a problem, it is important to distinguish between information that is relevant to the issue and irrelevant data that can lead to faulty solutions. When a problem is very complex, the easier it becomes to focus on misleading or irrelevant information.</a:t>
            </a:r>
          </a:p>
          <a:p>
            <a:endParaRPr lang="en-US" dirty="0"/>
          </a:p>
        </p:txBody>
      </p:sp>
    </p:spTree>
    <p:extLst>
      <p:ext uri="{BB962C8B-B14F-4D97-AF65-F5344CB8AC3E}">
        <p14:creationId xmlns:p14="http://schemas.microsoft.com/office/powerpoint/2010/main" val="208823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48</TotalTime>
  <Words>833</Words>
  <Application>Microsoft Office PowerPoint</Application>
  <PresentationFormat>Widescreen</PresentationFormat>
  <Paragraphs>30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Tw Cen MT</vt:lpstr>
      <vt:lpstr>Tw Cen MT Condensed</vt:lpstr>
      <vt:lpstr>Wingdings</vt:lpstr>
      <vt:lpstr>Wingdings 3</vt:lpstr>
      <vt:lpstr>Integral</vt:lpstr>
      <vt:lpstr>Problem Solving</vt:lpstr>
      <vt:lpstr>PowerPoint Presentation</vt:lpstr>
      <vt:lpstr>PowerPoint Presentation</vt:lpstr>
      <vt:lpstr>PowerPoint Presentation</vt:lpstr>
      <vt:lpstr>PowerPoint Presentation</vt:lpstr>
      <vt:lpstr>PowerPoint Presentation</vt:lpstr>
      <vt:lpstr>Mental Processes at work  during problem solving</vt:lpstr>
      <vt:lpstr>Common Problem solving strategies in college students</vt:lpstr>
      <vt:lpstr>Problems and obstacles in problem solving</vt:lpstr>
      <vt:lpstr>Problems and obstacles in problem solving</vt:lpstr>
      <vt:lpstr>7 steps to problem solving</vt:lpstr>
      <vt:lpstr>7 steps to problem solving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Solving</dc:title>
  <dc:creator>Pitt, Scott</dc:creator>
  <cp:lastModifiedBy>Pitt, Scott</cp:lastModifiedBy>
  <cp:revision>8</cp:revision>
  <dcterms:created xsi:type="dcterms:W3CDTF">2015-07-14T13:04:30Z</dcterms:created>
  <dcterms:modified xsi:type="dcterms:W3CDTF">2023-07-20T19:04:32Z</dcterms:modified>
</cp:coreProperties>
</file>