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70"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96" d="100"/>
          <a:sy n="96" d="100"/>
        </p:scale>
        <p:origin x="8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2/3/2020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2/3/2020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99B4F-8B16-4C96-BBDB-C190E652A15E}"/>
              </a:ext>
            </a:extLst>
          </p:cNvPr>
          <p:cNvSpPr>
            <a:spLocks noGrp="1"/>
          </p:cNvSpPr>
          <p:nvPr>
            <p:ph type="ctrTitle"/>
          </p:nvPr>
        </p:nvSpPr>
        <p:spPr/>
        <p:txBody>
          <a:bodyPr/>
          <a:lstStyle/>
          <a:p>
            <a:r>
              <a:rPr lang="en-US" dirty="0"/>
              <a:t>Building Professional relationships</a:t>
            </a:r>
          </a:p>
        </p:txBody>
      </p:sp>
      <p:sp>
        <p:nvSpPr>
          <p:cNvPr id="3" name="Subtitle 2">
            <a:extLst>
              <a:ext uri="{FF2B5EF4-FFF2-40B4-BE49-F238E27FC236}">
                <a16:creationId xmlns:a16="http://schemas.microsoft.com/office/drawing/2014/main" id="{32CEB9F1-3F8B-400D-84E8-AAE26B1C5B6F}"/>
              </a:ext>
            </a:extLst>
          </p:cNvPr>
          <p:cNvSpPr>
            <a:spLocks noGrp="1"/>
          </p:cNvSpPr>
          <p:nvPr>
            <p:ph type="subTitle" idx="1"/>
          </p:nvPr>
        </p:nvSpPr>
        <p:spPr/>
        <p:txBody>
          <a:bodyPr>
            <a:normAutofit fontScale="92500" lnSpcReduction="20000"/>
          </a:bodyPr>
          <a:lstStyle/>
          <a:p>
            <a:r>
              <a:rPr lang="en-US" dirty="0"/>
              <a:t>How to communicate and network </a:t>
            </a:r>
          </a:p>
          <a:p>
            <a:r>
              <a:rPr lang="en-US" dirty="0"/>
              <a:t>at a college and professional level</a:t>
            </a:r>
          </a:p>
          <a:p>
            <a:endParaRPr lang="en-US" dirty="0"/>
          </a:p>
          <a:p>
            <a:pPr algn="r"/>
            <a:r>
              <a:rPr lang="en-US" dirty="0"/>
              <a:t>Scott Pitt 2020</a:t>
            </a:r>
          </a:p>
        </p:txBody>
      </p:sp>
    </p:spTree>
    <p:extLst>
      <p:ext uri="{BB962C8B-B14F-4D97-AF65-F5344CB8AC3E}">
        <p14:creationId xmlns:p14="http://schemas.microsoft.com/office/powerpoint/2010/main" val="1071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Be positive</a:t>
            </a:r>
            <a:endParaRPr lang="en-US" dirty="0"/>
          </a:p>
        </p:txBody>
      </p:sp>
      <p:sp>
        <p:nvSpPr>
          <p:cNvPr id="3" name="Content Placeholder 2"/>
          <p:cNvSpPr>
            <a:spLocks noGrp="1"/>
          </p:cNvSpPr>
          <p:nvPr>
            <p:ph idx="1"/>
          </p:nvPr>
        </p:nvSpPr>
        <p:spPr>
          <a:xfrm>
            <a:off x="2145059" y="1938803"/>
            <a:ext cx="8902352" cy="3852398"/>
          </a:xfrm>
        </p:spPr>
        <p:txBody>
          <a:bodyPr>
            <a:normAutofit/>
          </a:bodyPr>
          <a:lstStyle/>
          <a:p>
            <a:r>
              <a:rPr lang="en-US" sz="3400" dirty="0">
                <a:effectLst/>
              </a:rPr>
              <a:t>Positivity is attractive and contagious, and it will help strengthen your relationships with your colleagues. No one wants to be around someone who's negative all the time.</a:t>
            </a:r>
            <a:endParaRPr lang="en-US" sz="3400" dirty="0"/>
          </a:p>
        </p:txBody>
      </p:sp>
    </p:spTree>
    <p:extLst>
      <p:ext uri="{BB962C8B-B14F-4D97-AF65-F5344CB8AC3E}">
        <p14:creationId xmlns:p14="http://schemas.microsoft.com/office/powerpoint/2010/main" val="395841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9709" y="-81196"/>
            <a:ext cx="9905998" cy="1478570"/>
          </a:xfrm>
        </p:spPr>
        <p:txBody>
          <a:bodyPr/>
          <a:lstStyle/>
          <a:p>
            <a:r>
              <a:rPr lang="en-US" dirty="0">
                <a:effectLst/>
              </a:rPr>
              <a:t>Manage your boundaries</a:t>
            </a:r>
            <a:endParaRPr lang="en-US" dirty="0"/>
          </a:p>
        </p:txBody>
      </p:sp>
      <p:sp>
        <p:nvSpPr>
          <p:cNvPr id="3" name="Content Placeholder 2"/>
          <p:cNvSpPr>
            <a:spLocks noGrp="1"/>
          </p:cNvSpPr>
          <p:nvPr>
            <p:ph idx="1"/>
          </p:nvPr>
        </p:nvSpPr>
        <p:spPr>
          <a:xfrm>
            <a:off x="1494373" y="1053844"/>
            <a:ext cx="9905999" cy="3541714"/>
          </a:xfrm>
        </p:spPr>
        <p:txBody>
          <a:bodyPr>
            <a:noAutofit/>
          </a:bodyPr>
          <a:lstStyle/>
          <a:p>
            <a:pPr lvl="1"/>
            <a:r>
              <a:rPr lang="en-US" sz="3400" dirty="0">
                <a:effectLst/>
              </a:rPr>
              <a:t>All of us want to have friends at work, but, occasionally, a friendship can start to impact our jobs, especially when a friend or colleague begins to monopolize our time.</a:t>
            </a:r>
          </a:p>
          <a:p>
            <a:pPr lvl="1"/>
            <a:r>
              <a:rPr lang="en-US" sz="3400" dirty="0">
                <a:effectLst/>
              </a:rPr>
              <a:t>Always be careful not to overstep into someone’s comfort zone by being to casual or close too quickly.</a:t>
            </a:r>
          </a:p>
          <a:p>
            <a:pPr lvl="1"/>
            <a:r>
              <a:rPr lang="en-US" sz="3400" dirty="0">
                <a:effectLst/>
              </a:rPr>
              <a:t>Be frank and direct if you feel someone is taking up too much of your time.  </a:t>
            </a:r>
            <a:endParaRPr lang="en-US" sz="3400" dirty="0"/>
          </a:p>
        </p:txBody>
      </p:sp>
    </p:spTree>
    <p:extLst>
      <p:ext uri="{BB962C8B-B14F-4D97-AF65-F5344CB8AC3E}">
        <p14:creationId xmlns:p14="http://schemas.microsoft.com/office/powerpoint/2010/main" val="445807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Avoid office politics and gossiping</a:t>
            </a:r>
            <a:endParaRPr lang="en-US" dirty="0"/>
          </a:p>
        </p:txBody>
      </p:sp>
      <p:sp>
        <p:nvSpPr>
          <p:cNvPr id="3" name="Content Placeholder 2"/>
          <p:cNvSpPr>
            <a:spLocks noGrp="1"/>
          </p:cNvSpPr>
          <p:nvPr>
            <p:ph idx="1"/>
          </p:nvPr>
        </p:nvSpPr>
        <p:spPr>
          <a:xfrm>
            <a:off x="1604188" y="1758834"/>
            <a:ext cx="9905999" cy="3541714"/>
          </a:xfrm>
        </p:spPr>
        <p:txBody>
          <a:bodyPr>
            <a:noAutofit/>
          </a:bodyPr>
          <a:lstStyle/>
          <a:p>
            <a:r>
              <a:rPr lang="en-US" sz="3400" dirty="0">
                <a:effectLst/>
              </a:rPr>
              <a:t>Office politics and gossip are major relationship killers at work. </a:t>
            </a:r>
          </a:p>
          <a:p>
            <a:r>
              <a:rPr lang="en-US" sz="3400" dirty="0">
                <a:effectLst/>
              </a:rPr>
              <a:t>If you're experiencing conflict with someone in your group, talk to them directly about the problem. </a:t>
            </a:r>
          </a:p>
          <a:p>
            <a:r>
              <a:rPr lang="en-US" sz="3400" dirty="0">
                <a:effectLst/>
              </a:rPr>
              <a:t>Gossiping about the situation with other colleagues will only make the situation worse and will cause mistrust between you, the other person and the group.</a:t>
            </a:r>
            <a:endParaRPr lang="en-US" sz="3400" dirty="0"/>
          </a:p>
        </p:txBody>
      </p:sp>
    </p:spTree>
    <p:extLst>
      <p:ext uri="{BB962C8B-B14F-4D97-AF65-F5344CB8AC3E}">
        <p14:creationId xmlns:p14="http://schemas.microsoft.com/office/powerpoint/2010/main" val="346665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Listen actively</a:t>
            </a:r>
            <a:endParaRPr lang="en-US" dirty="0"/>
          </a:p>
        </p:txBody>
      </p:sp>
      <p:sp>
        <p:nvSpPr>
          <p:cNvPr id="3" name="Content Placeholder 2"/>
          <p:cNvSpPr>
            <a:spLocks noGrp="1"/>
          </p:cNvSpPr>
          <p:nvPr>
            <p:ph idx="1"/>
          </p:nvPr>
        </p:nvSpPr>
        <p:spPr>
          <a:xfrm>
            <a:off x="1080080" y="1875922"/>
            <a:ext cx="9905999" cy="3541714"/>
          </a:xfrm>
        </p:spPr>
        <p:txBody>
          <a:bodyPr>
            <a:noAutofit/>
          </a:bodyPr>
          <a:lstStyle/>
          <a:p>
            <a:pPr lvl="1"/>
            <a:r>
              <a:rPr lang="en-US" sz="3400" dirty="0">
                <a:effectLst/>
              </a:rPr>
              <a:t>Actively listen when you talk to others. </a:t>
            </a:r>
          </a:p>
          <a:p>
            <a:pPr lvl="1"/>
            <a:r>
              <a:rPr lang="en-US" sz="3400" dirty="0">
                <a:effectLst/>
              </a:rPr>
              <a:t>People respond to those who truly listen to what they have to say. </a:t>
            </a:r>
          </a:p>
          <a:p>
            <a:pPr lvl="1"/>
            <a:r>
              <a:rPr lang="en-US" sz="3400" dirty="0">
                <a:effectLst/>
              </a:rPr>
              <a:t>Focus on listening more than you talk, and you'll quickly become known as someone who can be trusted.</a:t>
            </a:r>
            <a:endParaRPr lang="en-US" sz="3400" dirty="0"/>
          </a:p>
        </p:txBody>
      </p:sp>
    </p:spTree>
    <p:extLst>
      <p:ext uri="{BB962C8B-B14F-4D97-AF65-F5344CB8AC3E}">
        <p14:creationId xmlns:p14="http://schemas.microsoft.com/office/powerpoint/2010/main" val="112899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dirty="0">
                <a:effectLst/>
              </a:rPr>
              <a:t>Difficult Relationships</a:t>
            </a:r>
          </a:p>
        </p:txBody>
      </p:sp>
      <p:sp>
        <p:nvSpPr>
          <p:cNvPr id="3" name="Content Placeholder 2"/>
          <p:cNvSpPr>
            <a:spLocks noGrp="1"/>
          </p:cNvSpPr>
          <p:nvPr>
            <p:ph idx="1"/>
          </p:nvPr>
        </p:nvSpPr>
        <p:spPr>
          <a:xfrm>
            <a:off x="1705177" y="1754473"/>
            <a:ext cx="9905999" cy="3541714"/>
          </a:xfrm>
        </p:spPr>
        <p:txBody>
          <a:bodyPr>
            <a:noAutofit/>
          </a:bodyPr>
          <a:lstStyle/>
          <a:p>
            <a:r>
              <a:rPr lang="en-US" sz="3400" dirty="0">
                <a:effectLst/>
              </a:rPr>
              <a:t>Sometimes you may have to work with someone that you do not like or simply can't relate to. But, for the sake of your work, it's essential that you maintain a professional relationship. </a:t>
            </a:r>
          </a:p>
          <a:p>
            <a:r>
              <a:rPr lang="en-US" sz="3400" dirty="0">
                <a:effectLst/>
              </a:rPr>
              <a:t>Realize work is your primary focus.</a:t>
            </a:r>
          </a:p>
          <a:p>
            <a:r>
              <a:rPr lang="en-US" sz="3400" dirty="0">
                <a:effectLst/>
              </a:rPr>
              <a:t>Find ways and coping skills to move forward in a positive manner. </a:t>
            </a:r>
            <a:endParaRPr lang="en-US" sz="3400" dirty="0"/>
          </a:p>
        </p:txBody>
      </p:sp>
    </p:spTree>
    <p:extLst>
      <p:ext uri="{BB962C8B-B14F-4D97-AF65-F5344CB8AC3E}">
        <p14:creationId xmlns:p14="http://schemas.microsoft.com/office/powerpoint/2010/main" val="999539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Adapted from:</a:t>
            </a:r>
          </a:p>
        </p:txBody>
      </p:sp>
      <p:sp>
        <p:nvSpPr>
          <p:cNvPr id="3" name="Content Placeholder 2"/>
          <p:cNvSpPr>
            <a:spLocks noGrp="1"/>
          </p:cNvSpPr>
          <p:nvPr>
            <p:ph idx="1"/>
          </p:nvPr>
        </p:nvSpPr>
        <p:spPr/>
        <p:txBody>
          <a:bodyPr/>
          <a:lstStyle/>
          <a:p>
            <a:r>
              <a:rPr lang="en-US" dirty="0"/>
              <a:t>https://www.mindtools.com/pages/article/good-relationships.htm</a:t>
            </a:r>
          </a:p>
        </p:txBody>
      </p:sp>
    </p:spTree>
    <p:extLst>
      <p:ext uri="{BB962C8B-B14F-4D97-AF65-F5344CB8AC3E}">
        <p14:creationId xmlns:p14="http://schemas.microsoft.com/office/powerpoint/2010/main" val="590298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76D3A-9359-4AB0-A8CD-B690CAFB1CA8}"/>
              </a:ext>
            </a:extLst>
          </p:cNvPr>
          <p:cNvSpPr>
            <a:spLocks noGrp="1"/>
          </p:cNvSpPr>
          <p:nvPr>
            <p:ph type="title"/>
          </p:nvPr>
        </p:nvSpPr>
        <p:spPr/>
        <p:txBody>
          <a:bodyPr/>
          <a:lstStyle/>
          <a:p>
            <a:r>
              <a:rPr lang="en-US" dirty="0"/>
              <a:t>Professional Relationships</a:t>
            </a:r>
          </a:p>
        </p:txBody>
      </p:sp>
      <p:sp>
        <p:nvSpPr>
          <p:cNvPr id="3" name="Content Placeholder 2">
            <a:extLst>
              <a:ext uri="{FF2B5EF4-FFF2-40B4-BE49-F238E27FC236}">
                <a16:creationId xmlns:a16="http://schemas.microsoft.com/office/drawing/2014/main" id="{53508CED-40AA-4B97-ABE6-C7F9E4AC29D2}"/>
              </a:ext>
            </a:extLst>
          </p:cNvPr>
          <p:cNvSpPr>
            <a:spLocks noGrp="1"/>
          </p:cNvSpPr>
          <p:nvPr>
            <p:ph idx="1"/>
          </p:nvPr>
        </p:nvSpPr>
        <p:spPr>
          <a:xfrm>
            <a:off x="1481524" y="1736531"/>
            <a:ext cx="9905999" cy="3541714"/>
          </a:xfrm>
        </p:spPr>
        <p:txBody>
          <a:bodyPr>
            <a:noAutofit/>
          </a:bodyPr>
          <a:lstStyle/>
          <a:p>
            <a:r>
              <a:rPr lang="en-US" sz="3400" dirty="0">
                <a:effectLst/>
              </a:rPr>
              <a:t>A </a:t>
            </a:r>
            <a:r>
              <a:rPr lang="en-US" sz="3400" b="1" dirty="0">
                <a:effectLst/>
              </a:rPr>
              <a:t>professional relationship</a:t>
            </a:r>
            <a:r>
              <a:rPr lang="en-US" sz="3400" dirty="0">
                <a:effectLst/>
              </a:rPr>
              <a:t> is an ongoing interaction between two people that observes a set of established boundaries or limits that is deemed appropriate under governing ethical standards. </a:t>
            </a:r>
          </a:p>
          <a:p>
            <a:r>
              <a:rPr lang="en-US" sz="3400" dirty="0">
                <a:effectLst/>
              </a:rPr>
              <a:t>Establishing proper </a:t>
            </a:r>
            <a:r>
              <a:rPr lang="en-US" sz="3400" b="1" dirty="0">
                <a:effectLst/>
              </a:rPr>
              <a:t>professional relationships</a:t>
            </a:r>
            <a:r>
              <a:rPr lang="en-US" sz="3400" dirty="0">
                <a:effectLst/>
              </a:rPr>
              <a:t> is the backbone of career development.</a:t>
            </a:r>
            <a:endParaRPr lang="en-US" sz="3400" dirty="0"/>
          </a:p>
        </p:txBody>
      </p:sp>
    </p:spTree>
    <p:extLst>
      <p:ext uri="{BB962C8B-B14F-4D97-AF65-F5344CB8AC3E}">
        <p14:creationId xmlns:p14="http://schemas.microsoft.com/office/powerpoint/2010/main" val="822012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building a professional relationship benefit you?</a:t>
            </a:r>
          </a:p>
        </p:txBody>
      </p:sp>
      <p:sp>
        <p:nvSpPr>
          <p:cNvPr id="3" name="Content Placeholder 2"/>
          <p:cNvSpPr>
            <a:spLocks noGrp="1"/>
          </p:cNvSpPr>
          <p:nvPr>
            <p:ph idx="1"/>
          </p:nvPr>
        </p:nvSpPr>
        <p:spPr>
          <a:xfrm>
            <a:off x="1765880" y="1920526"/>
            <a:ext cx="9905999" cy="3541714"/>
          </a:xfrm>
        </p:spPr>
        <p:txBody>
          <a:bodyPr>
            <a:noAutofit/>
          </a:bodyPr>
          <a:lstStyle/>
          <a:p>
            <a:r>
              <a:rPr lang="en-US" altLang="en-US" sz="3400" dirty="0">
                <a:effectLst>
                  <a:outerShdw blurRad="38100" dist="38100" dir="2700000" algn="tl">
                    <a:srgbClr val="000000">
                      <a:alpha val="43137"/>
                    </a:srgbClr>
                  </a:outerShdw>
                </a:effectLst>
                <a:latin typeface="Tw Cen MT" panose="020B0602020104020603" pitchFamily="34" charset="0"/>
              </a:rPr>
              <a:t>Reputation as a good student=good employee</a:t>
            </a:r>
          </a:p>
          <a:p>
            <a:r>
              <a:rPr lang="en-US" altLang="en-US" sz="3400" dirty="0">
                <a:effectLst>
                  <a:outerShdw blurRad="38100" dist="38100" dir="2700000" algn="tl">
                    <a:srgbClr val="000000">
                      <a:alpha val="43137"/>
                    </a:srgbClr>
                  </a:outerShdw>
                </a:effectLst>
                <a:latin typeface="Tw Cen MT" panose="020B0602020104020603" pitchFamily="34" charset="0"/>
              </a:rPr>
              <a:t>Recommendations</a:t>
            </a:r>
          </a:p>
          <a:p>
            <a:r>
              <a:rPr lang="en-US" altLang="en-US" sz="3400" dirty="0">
                <a:effectLst>
                  <a:outerShdw blurRad="38100" dist="38100" dir="2700000" algn="tl">
                    <a:srgbClr val="000000">
                      <a:alpha val="43137"/>
                    </a:srgbClr>
                  </a:outerShdw>
                </a:effectLst>
                <a:latin typeface="Tw Cen MT" panose="020B0602020104020603" pitchFamily="34" charset="0"/>
              </a:rPr>
              <a:t>Networking</a:t>
            </a:r>
          </a:p>
          <a:p>
            <a:r>
              <a:rPr lang="en-US" altLang="en-US" sz="3400" dirty="0">
                <a:effectLst>
                  <a:outerShdw blurRad="38100" dist="38100" dir="2700000" algn="tl">
                    <a:srgbClr val="000000">
                      <a:alpha val="43137"/>
                    </a:srgbClr>
                  </a:outerShdw>
                </a:effectLst>
                <a:latin typeface="Tw Cen MT" panose="020B0602020104020603" pitchFamily="34" charset="0"/>
              </a:rPr>
              <a:t>Professional Development Practice</a:t>
            </a:r>
          </a:p>
          <a:p>
            <a:r>
              <a:rPr lang="en-US" altLang="en-US" sz="3400" dirty="0">
                <a:effectLst>
                  <a:outerShdw blurRad="38100" dist="38100" dir="2700000" algn="tl">
                    <a:srgbClr val="000000">
                      <a:alpha val="43137"/>
                    </a:srgbClr>
                  </a:outerShdw>
                </a:effectLst>
                <a:latin typeface="Tw Cen MT" panose="020B0602020104020603" pitchFamily="34" charset="0"/>
              </a:rPr>
              <a:t>Expanding your horizons and options</a:t>
            </a:r>
          </a:p>
        </p:txBody>
      </p:sp>
    </p:spTree>
    <p:extLst>
      <p:ext uri="{BB962C8B-B14F-4D97-AF65-F5344CB8AC3E}">
        <p14:creationId xmlns:p14="http://schemas.microsoft.com/office/powerpoint/2010/main" val="2954339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0C2E7-6D43-4EDA-A5CD-2858D741318D}"/>
              </a:ext>
            </a:extLst>
          </p:cNvPr>
          <p:cNvSpPr>
            <a:spLocks noGrp="1"/>
          </p:cNvSpPr>
          <p:nvPr>
            <p:ph type="title"/>
          </p:nvPr>
        </p:nvSpPr>
        <p:spPr/>
        <p:txBody>
          <a:bodyPr/>
          <a:lstStyle/>
          <a:p>
            <a:r>
              <a:rPr lang="en-US" dirty="0"/>
              <a:t>Strategies to build positive and useful professional relationships</a:t>
            </a:r>
          </a:p>
        </p:txBody>
      </p:sp>
      <p:sp>
        <p:nvSpPr>
          <p:cNvPr id="3" name="Content Placeholder 2">
            <a:extLst>
              <a:ext uri="{FF2B5EF4-FFF2-40B4-BE49-F238E27FC236}">
                <a16:creationId xmlns:a16="http://schemas.microsoft.com/office/drawing/2014/main" id="{42D82E3A-FFD7-45AC-B7CB-85B8EB634032}"/>
              </a:ext>
            </a:extLst>
          </p:cNvPr>
          <p:cNvSpPr>
            <a:spLocks noGrp="1"/>
          </p:cNvSpPr>
          <p:nvPr>
            <p:ph idx="1"/>
          </p:nvPr>
        </p:nvSpPr>
        <p:spPr>
          <a:xfrm>
            <a:off x="2000056" y="1797861"/>
            <a:ext cx="9905999" cy="5216255"/>
          </a:xfrm>
        </p:spPr>
        <p:txBody>
          <a:bodyPr>
            <a:normAutofit fontScale="55000" lnSpcReduction="20000"/>
          </a:bodyPr>
          <a:lstStyle/>
          <a:p>
            <a:pPr fontAlgn="base"/>
            <a:r>
              <a:rPr lang="en-US" sz="4900" dirty="0">
                <a:effectLst/>
              </a:rPr>
              <a:t>Develop your people skills.</a:t>
            </a:r>
          </a:p>
          <a:p>
            <a:pPr fontAlgn="base"/>
            <a:r>
              <a:rPr lang="en-US" sz="4900" dirty="0">
                <a:effectLst/>
              </a:rPr>
              <a:t>Identify your relationship needs.</a:t>
            </a:r>
          </a:p>
          <a:p>
            <a:pPr fontAlgn="base"/>
            <a:r>
              <a:rPr lang="en-US" sz="4900" dirty="0">
                <a:effectLst/>
              </a:rPr>
              <a:t>Schedule time to build relationships.</a:t>
            </a:r>
          </a:p>
          <a:p>
            <a:pPr fontAlgn="base"/>
            <a:r>
              <a:rPr lang="en-US" sz="4900" dirty="0">
                <a:effectLst/>
              </a:rPr>
              <a:t>Focus on your Emotional Intelligence.</a:t>
            </a:r>
          </a:p>
          <a:p>
            <a:pPr fontAlgn="base"/>
            <a:r>
              <a:rPr lang="en-US" sz="4900" dirty="0">
                <a:effectLst/>
              </a:rPr>
              <a:t>Appreciate others.</a:t>
            </a:r>
          </a:p>
          <a:p>
            <a:pPr fontAlgn="base"/>
            <a:r>
              <a:rPr lang="en-US" sz="4900" dirty="0">
                <a:effectLst/>
              </a:rPr>
              <a:t>Be positive.</a:t>
            </a:r>
          </a:p>
          <a:p>
            <a:pPr fontAlgn="base"/>
            <a:r>
              <a:rPr lang="en-US" sz="4900" dirty="0">
                <a:effectLst/>
              </a:rPr>
              <a:t>Manage your boundaries.</a:t>
            </a:r>
          </a:p>
          <a:p>
            <a:pPr fontAlgn="base"/>
            <a:r>
              <a:rPr lang="en-US" sz="4900" dirty="0">
                <a:effectLst/>
              </a:rPr>
              <a:t>Avoid gossiping.</a:t>
            </a:r>
          </a:p>
          <a:p>
            <a:pPr fontAlgn="base"/>
            <a:r>
              <a:rPr lang="en-US" sz="4900" dirty="0">
                <a:effectLst/>
              </a:rPr>
              <a:t>Listen actively.</a:t>
            </a:r>
          </a:p>
          <a:p>
            <a:endParaRPr lang="en-US" dirty="0"/>
          </a:p>
        </p:txBody>
      </p:sp>
    </p:spTree>
    <p:extLst>
      <p:ext uri="{BB962C8B-B14F-4D97-AF65-F5344CB8AC3E}">
        <p14:creationId xmlns:p14="http://schemas.microsoft.com/office/powerpoint/2010/main" val="686458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7FF4F-0B6D-403D-825F-C28C2331A2D9}"/>
              </a:ext>
            </a:extLst>
          </p:cNvPr>
          <p:cNvSpPr>
            <a:spLocks noGrp="1"/>
          </p:cNvSpPr>
          <p:nvPr>
            <p:ph type="title"/>
          </p:nvPr>
        </p:nvSpPr>
        <p:spPr/>
        <p:txBody>
          <a:bodyPr/>
          <a:lstStyle/>
          <a:p>
            <a:pPr fontAlgn="base"/>
            <a:r>
              <a:rPr lang="en-US" dirty="0">
                <a:effectLst/>
              </a:rPr>
              <a:t>Develop your people skills</a:t>
            </a:r>
          </a:p>
        </p:txBody>
      </p:sp>
      <p:sp>
        <p:nvSpPr>
          <p:cNvPr id="3" name="Content Placeholder 2">
            <a:extLst>
              <a:ext uri="{FF2B5EF4-FFF2-40B4-BE49-F238E27FC236}">
                <a16:creationId xmlns:a16="http://schemas.microsoft.com/office/drawing/2014/main" id="{C03561B6-10AE-4A8D-BFC1-B25062F785BF}"/>
              </a:ext>
            </a:extLst>
          </p:cNvPr>
          <p:cNvSpPr>
            <a:spLocks noGrp="1"/>
          </p:cNvSpPr>
          <p:nvPr>
            <p:ph idx="1"/>
          </p:nvPr>
        </p:nvSpPr>
        <p:spPr>
          <a:xfrm>
            <a:off x="1877057" y="1926353"/>
            <a:ext cx="9905999" cy="4188200"/>
          </a:xfrm>
        </p:spPr>
        <p:txBody>
          <a:bodyPr>
            <a:normAutofit fontScale="92500" lnSpcReduction="10000"/>
          </a:bodyPr>
          <a:lstStyle/>
          <a:p>
            <a:pPr marL="0" indent="0">
              <a:buNone/>
            </a:pPr>
            <a:r>
              <a:rPr lang="en-US" sz="3600" dirty="0"/>
              <a:t>Ask yourself how well you:</a:t>
            </a:r>
          </a:p>
          <a:p>
            <a:pPr lvl="1"/>
            <a:r>
              <a:rPr lang="en-US" sz="3200" dirty="0">
                <a:effectLst/>
              </a:rPr>
              <a:t>Collaborate</a:t>
            </a:r>
          </a:p>
          <a:p>
            <a:pPr lvl="1"/>
            <a:r>
              <a:rPr lang="en-US" sz="3200" dirty="0">
                <a:effectLst/>
              </a:rPr>
              <a:t>Communicate</a:t>
            </a:r>
          </a:p>
          <a:p>
            <a:pPr lvl="1"/>
            <a:r>
              <a:rPr lang="en-US" sz="3200" dirty="0">
                <a:effectLst/>
              </a:rPr>
              <a:t>Deal with conflict</a:t>
            </a:r>
          </a:p>
          <a:p>
            <a:pPr lvl="1"/>
            <a:r>
              <a:rPr lang="en-US" sz="3200" dirty="0">
                <a:effectLst/>
              </a:rPr>
              <a:t>Praise others </a:t>
            </a:r>
          </a:p>
          <a:p>
            <a:pPr lvl="1"/>
            <a:r>
              <a:rPr lang="en-US" sz="3200" dirty="0">
                <a:effectLst/>
              </a:rPr>
              <a:t>Let others step forward to shine</a:t>
            </a:r>
          </a:p>
          <a:p>
            <a:pPr lvl="1"/>
            <a:r>
              <a:rPr lang="en-US" sz="3200" dirty="0">
                <a:effectLst/>
              </a:rPr>
              <a:t>Make opportunities for others</a:t>
            </a:r>
          </a:p>
          <a:p>
            <a:pPr lvl="1"/>
            <a:endParaRPr lang="en-US" sz="3200" dirty="0"/>
          </a:p>
        </p:txBody>
      </p:sp>
    </p:spTree>
    <p:extLst>
      <p:ext uri="{BB962C8B-B14F-4D97-AF65-F5344CB8AC3E}">
        <p14:creationId xmlns:p14="http://schemas.microsoft.com/office/powerpoint/2010/main" val="54388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D0354-0297-413E-97DF-FD611DBC4F4E}"/>
              </a:ext>
            </a:extLst>
          </p:cNvPr>
          <p:cNvSpPr>
            <a:spLocks noGrp="1"/>
          </p:cNvSpPr>
          <p:nvPr>
            <p:ph type="title"/>
          </p:nvPr>
        </p:nvSpPr>
        <p:spPr/>
        <p:txBody>
          <a:bodyPr/>
          <a:lstStyle/>
          <a:p>
            <a:r>
              <a:rPr lang="en-US" dirty="0">
                <a:effectLst/>
              </a:rPr>
              <a:t>Identify your relationship needs</a:t>
            </a:r>
            <a:br>
              <a:rPr lang="en-US" dirty="0">
                <a:effectLst/>
              </a:rPr>
            </a:br>
            <a:endParaRPr lang="en-US" dirty="0"/>
          </a:p>
        </p:txBody>
      </p:sp>
      <p:sp>
        <p:nvSpPr>
          <p:cNvPr id="3" name="Content Placeholder 2">
            <a:extLst>
              <a:ext uri="{FF2B5EF4-FFF2-40B4-BE49-F238E27FC236}">
                <a16:creationId xmlns:a16="http://schemas.microsoft.com/office/drawing/2014/main" id="{F13027BD-2FF1-4A75-A364-71C3714A24C9}"/>
              </a:ext>
            </a:extLst>
          </p:cNvPr>
          <p:cNvSpPr>
            <a:spLocks noGrp="1"/>
          </p:cNvSpPr>
          <p:nvPr>
            <p:ph idx="1"/>
          </p:nvPr>
        </p:nvSpPr>
        <p:spPr>
          <a:xfrm>
            <a:off x="1842682" y="1747598"/>
            <a:ext cx="9905999" cy="3541714"/>
          </a:xfrm>
        </p:spPr>
        <p:txBody>
          <a:bodyPr>
            <a:normAutofit/>
          </a:bodyPr>
          <a:lstStyle/>
          <a:p>
            <a:pPr marL="0" indent="0">
              <a:buNone/>
            </a:pPr>
            <a:r>
              <a:rPr lang="en-US" sz="3600" dirty="0">
                <a:effectLst/>
              </a:rPr>
              <a:t>Look at your own relationship needs:</a:t>
            </a:r>
          </a:p>
          <a:p>
            <a:pPr lvl="1"/>
            <a:r>
              <a:rPr lang="en-US" sz="3200" dirty="0">
                <a:effectLst/>
              </a:rPr>
              <a:t>Do you know what you need from others? </a:t>
            </a:r>
          </a:p>
          <a:p>
            <a:pPr lvl="1"/>
            <a:r>
              <a:rPr lang="en-US" sz="3200" dirty="0">
                <a:effectLst/>
              </a:rPr>
              <a:t>Do you know what they need from you?</a:t>
            </a:r>
          </a:p>
          <a:p>
            <a:pPr lvl="1"/>
            <a:r>
              <a:rPr lang="en-US" sz="3200" dirty="0">
                <a:effectLst/>
              </a:rPr>
              <a:t>Can you identify what you “bring to the table”?</a:t>
            </a:r>
            <a:endParaRPr lang="en-US" sz="3200" dirty="0"/>
          </a:p>
        </p:txBody>
      </p:sp>
    </p:spTree>
    <p:extLst>
      <p:ext uri="{BB962C8B-B14F-4D97-AF65-F5344CB8AC3E}">
        <p14:creationId xmlns:p14="http://schemas.microsoft.com/office/powerpoint/2010/main" val="179164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52734-8B77-46A2-A6EA-1E6D423A4D9B}"/>
              </a:ext>
            </a:extLst>
          </p:cNvPr>
          <p:cNvSpPr>
            <a:spLocks noGrp="1"/>
          </p:cNvSpPr>
          <p:nvPr>
            <p:ph type="title"/>
          </p:nvPr>
        </p:nvSpPr>
        <p:spPr/>
        <p:txBody>
          <a:bodyPr/>
          <a:lstStyle/>
          <a:p>
            <a:r>
              <a:rPr lang="en-US" dirty="0">
                <a:effectLst/>
              </a:rPr>
              <a:t>Schedule time to build relationships</a:t>
            </a:r>
            <a:br>
              <a:rPr lang="en-US" dirty="0">
                <a:effectLst/>
              </a:rPr>
            </a:br>
            <a:endParaRPr lang="en-US" dirty="0"/>
          </a:p>
        </p:txBody>
      </p:sp>
      <p:sp>
        <p:nvSpPr>
          <p:cNvPr id="3" name="Content Placeholder 2">
            <a:extLst>
              <a:ext uri="{FF2B5EF4-FFF2-40B4-BE49-F238E27FC236}">
                <a16:creationId xmlns:a16="http://schemas.microsoft.com/office/drawing/2014/main" id="{A3C647E8-841A-4992-9B3B-8AACCEFA770A}"/>
              </a:ext>
            </a:extLst>
          </p:cNvPr>
          <p:cNvSpPr>
            <a:spLocks noGrp="1"/>
          </p:cNvSpPr>
          <p:nvPr>
            <p:ph idx="1"/>
          </p:nvPr>
        </p:nvSpPr>
        <p:spPr>
          <a:xfrm>
            <a:off x="1533298" y="1463787"/>
            <a:ext cx="9905999" cy="4313664"/>
          </a:xfrm>
        </p:spPr>
        <p:txBody>
          <a:bodyPr>
            <a:normAutofit fontScale="92500" lnSpcReduction="10000"/>
          </a:bodyPr>
          <a:lstStyle/>
          <a:p>
            <a:pPr lvl="1"/>
            <a:r>
              <a:rPr lang="en-US" sz="3400" dirty="0">
                <a:effectLst/>
              </a:rPr>
              <a:t>Devote a portion of your day toward relationship building, even if it's just 20 minutes, perhaps even broken up into five-minute segments. Examples:</a:t>
            </a:r>
          </a:p>
          <a:p>
            <a:pPr lvl="1"/>
            <a:r>
              <a:rPr lang="en-US" sz="3400" dirty="0">
                <a:effectLst/>
              </a:rPr>
              <a:t>Social Media Connections</a:t>
            </a:r>
          </a:p>
          <a:p>
            <a:pPr lvl="1"/>
            <a:r>
              <a:rPr lang="en-US" sz="3400" dirty="0">
                <a:effectLst/>
              </a:rPr>
              <a:t>Stopping by an office with a simple hello</a:t>
            </a:r>
          </a:p>
          <a:p>
            <a:pPr lvl="1"/>
            <a:r>
              <a:rPr lang="en-US" sz="3400" dirty="0">
                <a:effectLst/>
              </a:rPr>
              <a:t>Emailing with a question or information</a:t>
            </a:r>
          </a:p>
          <a:p>
            <a:pPr lvl="1"/>
            <a:r>
              <a:rPr lang="en-US" sz="3400" dirty="0">
                <a:effectLst/>
              </a:rPr>
              <a:t>Know other peoples boundaries</a:t>
            </a:r>
          </a:p>
          <a:p>
            <a:endParaRPr lang="en-US" dirty="0">
              <a:effectLst/>
            </a:endParaRPr>
          </a:p>
          <a:p>
            <a:endParaRPr lang="en-US" dirty="0"/>
          </a:p>
        </p:txBody>
      </p:sp>
      <p:sp>
        <p:nvSpPr>
          <p:cNvPr id="8" name="Rectangle 5"/>
          <p:cNvSpPr>
            <a:spLocks noChangeArrowheads="1"/>
          </p:cNvSpPr>
          <p:nvPr/>
        </p:nvSpPr>
        <p:spPr bwMode="auto">
          <a:xfrm>
            <a:off x="0" y="-138499"/>
            <a:ext cx="65" cy="276999"/>
          </a:xfrm>
          <a:prstGeom prst="rect">
            <a:avLst/>
          </a:prstGeom>
          <a:solidFill>
            <a:srgbClr val="FBFBF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60562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940C3-896B-46E2-8AFF-46FA9EF708B5}"/>
              </a:ext>
            </a:extLst>
          </p:cNvPr>
          <p:cNvSpPr>
            <a:spLocks noGrp="1"/>
          </p:cNvSpPr>
          <p:nvPr>
            <p:ph type="title"/>
          </p:nvPr>
        </p:nvSpPr>
        <p:spPr/>
        <p:txBody>
          <a:bodyPr/>
          <a:lstStyle/>
          <a:p>
            <a:r>
              <a:rPr lang="en-US" dirty="0">
                <a:effectLst/>
              </a:rPr>
              <a:t>Focus on your Emotional intelligence</a:t>
            </a:r>
            <a:endParaRPr lang="en-US" dirty="0"/>
          </a:p>
        </p:txBody>
      </p:sp>
      <p:sp>
        <p:nvSpPr>
          <p:cNvPr id="3" name="Content Placeholder 2">
            <a:extLst>
              <a:ext uri="{FF2B5EF4-FFF2-40B4-BE49-F238E27FC236}">
                <a16:creationId xmlns:a16="http://schemas.microsoft.com/office/drawing/2014/main" id="{61E1BBC6-AEC5-44E2-B4E7-9C20949592C1}"/>
              </a:ext>
            </a:extLst>
          </p:cNvPr>
          <p:cNvSpPr>
            <a:spLocks noGrp="1"/>
          </p:cNvSpPr>
          <p:nvPr>
            <p:ph idx="1"/>
          </p:nvPr>
        </p:nvSpPr>
        <p:spPr>
          <a:xfrm>
            <a:off x="1793420" y="1809217"/>
            <a:ext cx="9905999" cy="3541714"/>
          </a:xfrm>
        </p:spPr>
        <p:txBody>
          <a:bodyPr>
            <a:normAutofit fontScale="85000" lnSpcReduction="20000"/>
          </a:bodyPr>
          <a:lstStyle/>
          <a:p>
            <a:pPr marL="0" indent="0">
              <a:buNone/>
            </a:pPr>
            <a:r>
              <a:rPr lang="en-US" sz="3600" dirty="0">
                <a:effectLst/>
              </a:rPr>
              <a:t>Emotional Intelligence is your ability to recognize your own emotions and control them, know what it is you want and understand when you are “too much”. The ability to understand what others are telling you not just in words, but in body language and exclusion by choice. </a:t>
            </a:r>
          </a:p>
          <a:p>
            <a:pPr lvl="1"/>
            <a:r>
              <a:rPr lang="en-US" sz="3400" dirty="0">
                <a:effectLst/>
              </a:rPr>
              <a:t>Instinct</a:t>
            </a:r>
          </a:p>
          <a:p>
            <a:pPr lvl="1"/>
            <a:r>
              <a:rPr lang="en-US" sz="3400" dirty="0">
                <a:effectLst/>
              </a:rPr>
              <a:t>Empathy</a:t>
            </a:r>
            <a:endParaRPr lang="en-US" sz="3400" dirty="0"/>
          </a:p>
        </p:txBody>
      </p:sp>
    </p:spTree>
    <p:extLst>
      <p:ext uri="{BB962C8B-B14F-4D97-AF65-F5344CB8AC3E}">
        <p14:creationId xmlns:p14="http://schemas.microsoft.com/office/powerpoint/2010/main" val="338701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F4329-499B-4EDC-9912-EEE7E883513B}"/>
              </a:ext>
            </a:extLst>
          </p:cNvPr>
          <p:cNvSpPr>
            <a:spLocks noGrp="1"/>
          </p:cNvSpPr>
          <p:nvPr>
            <p:ph type="title"/>
          </p:nvPr>
        </p:nvSpPr>
        <p:spPr>
          <a:xfrm>
            <a:off x="1370013" y="105562"/>
            <a:ext cx="9905998" cy="1478570"/>
          </a:xfrm>
        </p:spPr>
        <p:txBody>
          <a:bodyPr/>
          <a:lstStyle/>
          <a:p>
            <a:r>
              <a:rPr lang="en-US" dirty="0">
                <a:effectLst/>
              </a:rPr>
              <a:t>Appreciate others</a:t>
            </a:r>
            <a:endParaRPr lang="en-US" dirty="0"/>
          </a:p>
        </p:txBody>
      </p:sp>
      <p:sp>
        <p:nvSpPr>
          <p:cNvPr id="3" name="Content Placeholder 2">
            <a:extLst>
              <a:ext uri="{FF2B5EF4-FFF2-40B4-BE49-F238E27FC236}">
                <a16:creationId xmlns:a16="http://schemas.microsoft.com/office/drawing/2014/main" id="{7B7695A7-CA36-4ABA-A01B-B2D6A1439984}"/>
              </a:ext>
            </a:extLst>
          </p:cNvPr>
          <p:cNvSpPr>
            <a:spLocks noGrp="1"/>
          </p:cNvSpPr>
          <p:nvPr>
            <p:ph idx="1"/>
          </p:nvPr>
        </p:nvSpPr>
        <p:spPr>
          <a:xfrm>
            <a:off x="2178009" y="1109548"/>
            <a:ext cx="9170485" cy="128237"/>
          </a:xfrm>
        </p:spPr>
        <p:txBody>
          <a:bodyPr>
            <a:noAutofit/>
          </a:bodyPr>
          <a:lstStyle/>
          <a:p>
            <a:r>
              <a:rPr lang="en-US" sz="3400" dirty="0">
                <a:effectLst/>
              </a:rPr>
              <a:t>Show your appreciation whenever someone helps you. </a:t>
            </a:r>
          </a:p>
          <a:p>
            <a:r>
              <a:rPr lang="en-US" sz="3400" dirty="0">
                <a:effectLst/>
              </a:rPr>
              <a:t>Everyone wants to feel that their work is appreciated.</a:t>
            </a:r>
          </a:p>
          <a:p>
            <a:r>
              <a:rPr lang="en-US" sz="3400" dirty="0">
                <a:effectLst/>
              </a:rPr>
              <a:t>Genuinely compliment the people around you when they do something well. </a:t>
            </a:r>
          </a:p>
          <a:p>
            <a:r>
              <a:rPr lang="en-US" sz="3400" dirty="0">
                <a:effectLst/>
              </a:rPr>
              <a:t>This will open the door to great work relationships.</a:t>
            </a:r>
            <a:endParaRPr lang="en-US" sz="3400" dirty="0"/>
          </a:p>
        </p:txBody>
      </p:sp>
    </p:spTree>
    <p:extLst>
      <p:ext uri="{BB962C8B-B14F-4D97-AF65-F5344CB8AC3E}">
        <p14:creationId xmlns:p14="http://schemas.microsoft.com/office/powerpoint/2010/main" val="1696018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Template>
  <TotalTime>495</TotalTime>
  <Words>646</Words>
  <Application>Microsoft Office PowerPoint</Application>
  <PresentationFormat>Widescreen</PresentationFormat>
  <Paragraphs>72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Trebuchet MS</vt:lpstr>
      <vt:lpstr>Tw Cen MT</vt:lpstr>
      <vt:lpstr>Circuit</vt:lpstr>
      <vt:lpstr>Building Professional relationships</vt:lpstr>
      <vt:lpstr>Professional Relationships</vt:lpstr>
      <vt:lpstr>How does building a professional relationship benefit you?</vt:lpstr>
      <vt:lpstr>Strategies to build positive and useful professional relationships</vt:lpstr>
      <vt:lpstr>Develop your people skills</vt:lpstr>
      <vt:lpstr>Identify your relationship needs </vt:lpstr>
      <vt:lpstr>Schedule time to build relationships </vt:lpstr>
      <vt:lpstr>Focus on your Emotional intelligence</vt:lpstr>
      <vt:lpstr>Appreciate others</vt:lpstr>
      <vt:lpstr>Be positive</vt:lpstr>
      <vt:lpstr>Manage your boundaries</vt:lpstr>
      <vt:lpstr>Avoid office politics and gossiping</vt:lpstr>
      <vt:lpstr>Listen actively</vt:lpstr>
      <vt:lpstr>Difficult Relationships</vt:lpstr>
      <vt:lpstr>Adapted from: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Professional relationships</dc:title>
  <dc:creator>Pitt, Scott</dc:creator>
  <cp:lastModifiedBy>Pitt, Scott</cp:lastModifiedBy>
  <cp:revision>14</cp:revision>
  <dcterms:created xsi:type="dcterms:W3CDTF">2020-01-31T13:38:44Z</dcterms:created>
  <dcterms:modified xsi:type="dcterms:W3CDTF">2020-02-03T14:28:34Z</dcterms:modified>
</cp:coreProperties>
</file>